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sldIdLst>
    <p:sldId id="256" r:id="rId4"/>
    <p:sldId id="1596" r:id="rId5"/>
    <p:sldId id="1598" r:id="rId7"/>
    <p:sldId id="1675" r:id="rId8"/>
    <p:sldId id="418" r:id="rId9"/>
    <p:sldId id="1597" r:id="rId10"/>
    <p:sldId id="419" r:id="rId11"/>
    <p:sldId id="405" r:id="rId12"/>
    <p:sldId id="421" r:id="rId13"/>
    <p:sldId id="1601" r:id="rId14"/>
    <p:sldId id="1603" r:id="rId15"/>
    <p:sldId id="1604" r:id="rId16"/>
    <p:sldId id="1583" r:id="rId17"/>
    <p:sldId id="1592" r:id="rId18"/>
    <p:sldId id="1584" r:id="rId19"/>
    <p:sldId id="1593" r:id="rId20"/>
    <p:sldId id="1594" r:id="rId21"/>
    <p:sldId id="1747" r:id="rId22"/>
    <p:sldId id="381" r:id="rId23"/>
    <p:sldId id="1614" r:id="rId24"/>
    <p:sldId id="1613" r:id="rId25"/>
    <p:sldId id="1615" r:id="rId26"/>
    <p:sldId id="1616" r:id="rId27"/>
    <p:sldId id="387" r:id="rId28"/>
    <p:sldId id="1668" r:id="rId29"/>
    <p:sldId id="1669" r:id="rId30"/>
    <p:sldId id="444" r:id="rId31"/>
    <p:sldId id="445" r:id="rId32"/>
    <p:sldId id="1617" r:id="rId33"/>
    <p:sldId id="1665" r:id="rId34"/>
    <p:sldId id="1670" r:id="rId35"/>
    <p:sldId id="1625" r:id="rId36"/>
    <p:sldId id="1619" r:id="rId37"/>
    <p:sldId id="1620" r:id="rId38"/>
    <p:sldId id="1628" r:id="rId39"/>
    <p:sldId id="1638" r:id="rId40"/>
    <p:sldId id="1659" r:id="rId41"/>
    <p:sldId id="1676" r:id="rId42"/>
    <p:sldId id="1749" r:id="rId43"/>
    <p:sldId id="1679" r:id="rId44"/>
    <p:sldId id="420" r:id="rId45"/>
    <p:sldId id="407" r:id="rId46"/>
    <p:sldId id="393" r:id="rId47"/>
    <p:sldId id="395" r:id="rId48"/>
    <p:sldId id="397" r:id="rId49"/>
    <p:sldId id="384" r:id="rId50"/>
    <p:sldId id="385" r:id="rId51"/>
    <p:sldId id="1600" r:id="rId52"/>
    <p:sldId id="1722" r:id="rId53"/>
    <p:sldId id="403" r:id="rId54"/>
    <p:sldId id="417" r:id="rId55"/>
    <p:sldId id="1612" r:id="rId56"/>
    <p:sldId id="1748" r:id="rId57"/>
    <p:sldId id="1690" r:id="rId58"/>
    <p:sldId id="1691" r:id="rId59"/>
    <p:sldId id="1692" r:id="rId60"/>
    <p:sldId id="1693" r:id="rId61"/>
    <p:sldId id="1694" r:id="rId62"/>
    <p:sldId id="1695" r:id="rId63"/>
    <p:sldId id="1696" r:id="rId64"/>
    <p:sldId id="1707" r:id="rId65"/>
    <p:sldId id="1697" r:id="rId66"/>
    <p:sldId id="1698" r:id="rId67"/>
    <p:sldId id="1699" r:id="rId68"/>
    <p:sldId id="1700" r:id="rId69"/>
    <p:sldId id="1701" r:id="rId70"/>
    <p:sldId id="1702" r:id="rId71"/>
    <p:sldId id="1708" r:id="rId72"/>
    <p:sldId id="1703" r:id="rId73"/>
    <p:sldId id="1704" r:id="rId74"/>
    <p:sldId id="1705" r:id="rId75"/>
    <p:sldId id="1706" r:id="rId76"/>
    <p:sldId id="1725" r:id="rId77"/>
    <p:sldId id="1728" r:id="rId78"/>
    <p:sldId id="1730" r:id="rId79"/>
    <p:sldId id="1731" r:id="rId80"/>
    <p:sldId id="1732" r:id="rId81"/>
    <p:sldId id="1733" r:id="rId82"/>
    <p:sldId id="1734" r:id="rId83"/>
    <p:sldId id="1737" r:id="rId84"/>
    <p:sldId id="1738" r:id="rId85"/>
    <p:sldId id="1739" r:id="rId86"/>
    <p:sldId id="1740" r:id="rId87"/>
    <p:sldId id="1743" r:id="rId88"/>
    <p:sldId id="1744" r:id="rId89"/>
    <p:sldId id="1745" r:id="rId90"/>
    <p:sldId id="1746" r:id="rId91"/>
    <p:sldId id="1680" r:id="rId92"/>
    <p:sldId id="1685" r:id="rId93"/>
    <p:sldId id="1716" r:id="rId94"/>
    <p:sldId id="1686" r:id="rId95"/>
    <p:sldId id="1717" r:id="rId96"/>
    <p:sldId id="1663" r:id="rId97"/>
    <p:sldId id="1723" r:id="rId98"/>
    <p:sldId id="1683" r:id="rId99"/>
    <p:sldId id="1720" r:id="rId100"/>
    <p:sldId id="1718" r:id="rId101"/>
    <p:sldId id="1719" r:id="rId102"/>
    <p:sldId id="1607" r:id="rId103"/>
    <p:sldId id="1606" r:id="rId104"/>
    <p:sldId id="1599" r:id="rId105"/>
    <p:sldId id="1610" r:id="rId106"/>
    <p:sldId id="1605" r:id="rId107"/>
    <p:sldId id="1609" r:id="rId108"/>
    <p:sldId id="1608" r:id="rId109"/>
    <p:sldId id="1682" r:id="rId110"/>
    <p:sldId id="1709" r:id="rId111"/>
    <p:sldId id="1710" r:id="rId112"/>
    <p:sldId id="1711" r:id="rId113"/>
    <p:sldId id="1712" r:id="rId114"/>
    <p:sldId id="1713" r:id="rId115"/>
    <p:sldId id="1714" r:id="rId116"/>
    <p:sldId id="1715" r:id="rId117"/>
    <p:sldId id="1724" r:id="rId118"/>
    <p:sldId id="396" r:id="rId119"/>
    <p:sldId id="1750" r:id="rId120"/>
    <p:sldId id="1674" r:id="rId121"/>
  </p:sldIdLst>
  <p:sldSz cx="9144000" cy="6858000" type="screen4x3"/>
  <p:notesSz cx="6858000" cy="9144000"/>
  <p:defaultTextStyle>
    <a:defPPr>
      <a:defRPr lang="en-US"/>
    </a:defPPr>
    <a:lvl1pPr algn="ctr"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1pPr>
    <a:lvl2pPr marL="457200" algn="ctr"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2pPr>
    <a:lvl3pPr marL="914400" algn="ctr"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3pPr>
    <a:lvl4pPr marL="1371600" algn="ctr"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4pPr>
    <a:lvl5pPr marL="1828800" algn="ctr" rtl="0" fontAlgn="base">
      <a:spcBef>
        <a:spcPct val="0"/>
      </a:spcBef>
      <a:spcAft>
        <a:spcPct val="0"/>
      </a:spcAft>
      <a:defRPr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FF9900"/>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77" autoAdjust="0"/>
    <p:restoredTop sz="94690" autoAdjust="0"/>
  </p:normalViewPr>
  <p:slideViewPr>
    <p:cSldViewPr showGuides="1">
      <p:cViewPr varScale="1">
        <p:scale>
          <a:sx n="63" d="100"/>
          <a:sy n="63" d="100"/>
        </p:scale>
        <p:origin x="10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503457C-7E4B-4E51-8B4D-B055FE57F507}" type="doc">
      <dgm:prSet loTypeId="urn:microsoft.com/office/officeart/2005/8/layout/arrow2" loCatId="process" qsTypeId="urn:microsoft.com/office/officeart/2005/8/quickstyle/simple1" qsCatId="simple" csTypeId="urn:microsoft.com/office/officeart/2005/8/colors/accent1_2" csCatId="accent1" phldr="1"/>
      <dgm:spPr/>
    </dgm:pt>
    <dgm:pt modelId="{7B8A4911-B5BA-4E3C-A454-B543ADF2E2CF}">
      <dgm:prSet phldrT="[文本]" custT="1"/>
      <dgm:spPr/>
      <dgm:t>
        <a:bodyPr/>
        <a:lstStyle/>
        <a:p>
          <a:r>
            <a:rPr lang="zh-CN" altLang="en-US" sz="3600" dirty="0">
              <a:latin typeface="隶书" panose="02010509060101010101" pitchFamily="49" charset="-122"/>
              <a:ea typeface="隶书" panose="02010509060101010101" pitchFamily="49" charset="-122"/>
            </a:rPr>
            <a:t>工程技术</a:t>
          </a:r>
        </a:p>
      </dgm:t>
    </dgm:pt>
    <dgm:pt modelId="{2AD7167F-C39E-405D-944C-CC79B26FADDB}" cxnId="{0EF745A7-E5AD-421C-A333-43FA9E4ED426}" type="parTrans">
      <dgm:prSet/>
      <dgm:spPr/>
      <dgm:t>
        <a:bodyPr/>
        <a:lstStyle/>
        <a:p>
          <a:endParaRPr lang="zh-CN" altLang="en-US"/>
        </a:p>
      </dgm:t>
    </dgm:pt>
    <dgm:pt modelId="{4157516A-2A52-4BAC-BFD9-2C0581B187D2}" cxnId="{0EF745A7-E5AD-421C-A333-43FA9E4ED426}" type="sibTrans">
      <dgm:prSet/>
      <dgm:spPr/>
      <dgm:t>
        <a:bodyPr/>
        <a:lstStyle/>
        <a:p>
          <a:endParaRPr lang="zh-CN" altLang="en-US"/>
        </a:p>
      </dgm:t>
    </dgm:pt>
    <dgm:pt modelId="{5283D4DD-A760-43B5-BF8F-A45E62F69782}">
      <dgm:prSet phldrT="[文本]" custT="1"/>
      <dgm:spPr/>
      <dgm:t>
        <a:bodyPr/>
        <a:lstStyle/>
        <a:p>
          <a:r>
            <a:rPr lang="zh-CN" altLang="en-US" sz="3600" dirty="0">
              <a:latin typeface="隶书" panose="02010509060101010101" pitchFamily="49" charset="-122"/>
              <a:ea typeface="隶书" panose="02010509060101010101" pitchFamily="49" charset="-122"/>
            </a:rPr>
            <a:t>工程科学</a:t>
          </a:r>
        </a:p>
      </dgm:t>
    </dgm:pt>
    <dgm:pt modelId="{7DCC5331-0BBE-4F30-B2DE-95B950C16204}" cxnId="{0382B900-32E4-4EED-9A2F-DA598245B3B3}" type="parTrans">
      <dgm:prSet/>
      <dgm:spPr/>
      <dgm:t>
        <a:bodyPr/>
        <a:lstStyle/>
        <a:p>
          <a:endParaRPr lang="zh-CN" altLang="en-US"/>
        </a:p>
      </dgm:t>
    </dgm:pt>
    <dgm:pt modelId="{DCF0E597-9BAD-42DE-A190-26B990F81C72}" cxnId="{0382B900-32E4-4EED-9A2F-DA598245B3B3}" type="sibTrans">
      <dgm:prSet/>
      <dgm:spPr/>
      <dgm:t>
        <a:bodyPr/>
        <a:lstStyle/>
        <a:p>
          <a:endParaRPr lang="zh-CN" altLang="en-US"/>
        </a:p>
      </dgm:t>
    </dgm:pt>
    <dgm:pt modelId="{241C5E8C-22BE-48FE-9C3E-E01357AC9EB0}">
      <dgm:prSet phldrT="[文本]" custT="1"/>
      <dgm:spPr/>
      <dgm:t>
        <a:bodyPr/>
        <a:lstStyle/>
        <a:p>
          <a:r>
            <a:rPr lang="zh-CN" altLang="en-US" sz="3600" dirty="0">
              <a:latin typeface="隶书" panose="02010509060101010101" pitchFamily="49" charset="-122"/>
              <a:ea typeface="隶书" panose="02010509060101010101" pitchFamily="49" charset="-122"/>
            </a:rPr>
            <a:t>复杂工程问题 </a:t>
          </a:r>
          <a:r>
            <a:rPr lang="zh-CN" altLang="en-US" sz="2800" dirty="0">
              <a:latin typeface="隶书" panose="02010509060101010101" pitchFamily="49" charset="-122"/>
              <a:ea typeface="隶书" panose="02010509060101010101" pitchFamily="49" charset="-122"/>
            </a:rPr>
            <a:t>大工程背景下的工程教育</a:t>
          </a:r>
        </a:p>
      </dgm:t>
    </dgm:pt>
    <dgm:pt modelId="{FB39E5CF-6F68-4F7A-A7B1-B3D213245A13}" cxnId="{A842BF1D-C979-4F31-8566-A2CAC1141B1D}" type="parTrans">
      <dgm:prSet/>
      <dgm:spPr/>
      <dgm:t>
        <a:bodyPr/>
        <a:lstStyle/>
        <a:p>
          <a:endParaRPr lang="zh-CN" altLang="en-US"/>
        </a:p>
      </dgm:t>
    </dgm:pt>
    <dgm:pt modelId="{07F1CFDC-8E92-4B80-825C-84C01BE14945}" cxnId="{A842BF1D-C979-4F31-8566-A2CAC1141B1D}" type="sibTrans">
      <dgm:prSet/>
      <dgm:spPr/>
      <dgm:t>
        <a:bodyPr/>
        <a:lstStyle/>
        <a:p>
          <a:endParaRPr lang="zh-CN" altLang="en-US"/>
        </a:p>
      </dgm:t>
    </dgm:pt>
    <dgm:pt modelId="{64345821-DEA8-448C-8531-8D8FE315D19F}" type="pres">
      <dgm:prSet presAssocID="{8503457C-7E4B-4E51-8B4D-B055FE57F507}" presName="arrowDiagram" presStyleCnt="0">
        <dgm:presLayoutVars>
          <dgm:chMax val="5"/>
          <dgm:dir/>
          <dgm:resizeHandles val="exact"/>
        </dgm:presLayoutVars>
      </dgm:prSet>
      <dgm:spPr/>
    </dgm:pt>
    <dgm:pt modelId="{E1E34A5C-4077-478A-97CB-F723FB40E9B9}" type="pres">
      <dgm:prSet presAssocID="{8503457C-7E4B-4E51-8B4D-B055FE57F507}" presName="arrow" presStyleLbl="bgShp" presStyleIdx="0" presStyleCnt="1" custScaleX="110962" custScaleY="100000" custLinFactNeighborX="27574" custLinFactNeighborY="-8971"/>
      <dgm:spPr/>
    </dgm:pt>
    <dgm:pt modelId="{26E4DCA8-8327-47FB-8773-1C10AF573FC6}" type="pres">
      <dgm:prSet presAssocID="{8503457C-7E4B-4E51-8B4D-B055FE57F507}" presName="arrowDiagram3" presStyleCnt="0"/>
      <dgm:spPr/>
    </dgm:pt>
    <dgm:pt modelId="{39DAB83F-316C-439F-9E1E-6BDB483F4270}" type="pres">
      <dgm:prSet presAssocID="{7B8A4911-B5BA-4E3C-A454-B543ADF2E2CF}" presName="bullet3a" presStyleLbl="node1" presStyleIdx="0" presStyleCnt="3"/>
      <dgm:spPr/>
    </dgm:pt>
    <dgm:pt modelId="{3F472B07-BC54-40CD-B713-9803EACB1452}" type="pres">
      <dgm:prSet presAssocID="{7B8A4911-B5BA-4E3C-A454-B543ADF2E2CF}" presName="textBox3a" presStyleLbl="revTx" presStyleIdx="0" presStyleCnt="3" custScaleX="198954" custLinFactNeighborX="-6696" custLinFactNeighborY="24309">
        <dgm:presLayoutVars>
          <dgm:bulletEnabled val="1"/>
        </dgm:presLayoutVars>
      </dgm:prSet>
      <dgm:spPr/>
    </dgm:pt>
    <dgm:pt modelId="{0B309EB2-F49D-4D92-A073-20F833484F0E}" type="pres">
      <dgm:prSet presAssocID="{5283D4DD-A760-43B5-BF8F-A45E62F69782}" presName="bullet3b" presStyleLbl="node1" presStyleIdx="1" presStyleCnt="3"/>
      <dgm:spPr/>
    </dgm:pt>
    <dgm:pt modelId="{B7156CF5-03AB-40CB-97AE-1F880C6039BA}" type="pres">
      <dgm:prSet presAssocID="{5283D4DD-A760-43B5-BF8F-A45E62F69782}" presName="textBox3b" presStyleLbl="revTx" presStyleIdx="1" presStyleCnt="3" custScaleX="288663" custScaleY="81333">
        <dgm:presLayoutVars>
          <dgm:bulletEnabled val="1"/>
        </dgm:presLayoutVars>
      </dgm:prSet>
      <dgm:spPr/>
    </dgm:pt>
    <dgm:pt modelId="{F3D5C1F8-B2E1-493B-852B-BD36E604ADD3}" type="pres">
      <dgm:prSet presAssocID="{241C5E8C-22BE-48FE-9C3E-E01357AC9EB0}" presName="bullet3c" presStyleLbl="node1" presStyleIdx="2" presStyleCnt="3"/>
      <dgm:spPr/>
    </dgm:pt>
    <dgm:pt modelId="{6C6B8617-FE30-499B-9D04-FC419E9A6991}" type="pres">
      <dgm:prSet presAssocID="{241C5E8C-22BE-48FE-9C3E-E01357AC9EB0}" presName="textBox3c" presStyleLbl="revTx" presStyleIdx="2" presStyleCnt="3" custScaleX="462345" custScaleY="20865" custLinFactNeighborX="-10989" custLinFactNeighborY="-42385">
        <dgm:presLayoutVars>
          <dgm:bulletEnabled val="1"/>
        </dgm:presLayoutVars>
      </dgm:prSet>
      <dgm:spPr/>
    </dgm:pt>
  </dgm:ptLst>
  <dgm:cxnLst>
    <dgm:cxn modelId="{0382B900-32E4-4EED-9A2F-DA598245B3B3}" srcId="{8503457C-7E4B-4E51-8B4D-B055FE57F507}" destId="{5283D4DD-A760-43B5-BF8F-A45E62F69782}" srcOrd="1" destOrd="0" parTransId="{7DCC5331-0BBE-4F30-B2DE-95B950C16204}" sibTransId="{DCF0E597-9BAD-42DE-A190-26B990F81C72}"/>
    <dgm:cxn modelId="{CAFFD617-1606-4341-A38F-349758A8224E}" type="presOf" srcId="{241C5E8C-22BE-48FE-9C3E-E01357AC9EB0}" destId="{6C6B8617-FE30-499B-9D04-FC419E9A6991}" srcOrd="0" destOrd="0" presId="urn:microsoft.com/office/officeart/2005/8/layout/arrow2"/>
    <dgm:cxn modelId="{A842BF1D-C979-4F31-8566-A2CAC1141B1D}" srcId="{8503457C-7E4B-4E51-8B4D-B055FE57F507}" destId="{241C5E8C-22BE-48FE-9C3E-E01357AC9EB0}" srcOrd="2" destOrd="0" parTransId="{FB39E5CF-6F68-4F7A-A7B1-B3D213245A13}" sibTransId="{07F1CFDC-8E92-4B80-825C-84C01BE14945}"/>
    <dgm:cxn modelId="{8E5A4F3D-F09B-4CB1-9983-DEBD7EA36829}" type="presOf" srcId="{7B8A4911-B5BA-4E3C-A454-B543ADF2E2CF}" destId="{3F472B07-BC54-40CD-B713-9803EACB1452}" srcOrd="0" destOrd="0" presId="urn:microsoft.com/office/officeart/2005/8/layout/arrow2"/>
    <dgm:cxn modelId="{037E2CA6-8533-4FD6-A7D2-4AA56407C51D}" type="presOf" srcId="{8503457C-7E4B-4E51-8B4D-B055FE57F507}" destId="{64345821-DEA8-448C-8531-8D8FE315D19F}" srcOrd="0" destOrd="0" presId="urn:microsoft.com/office/officeart/2005/8/layout/arrow2"/>
    <dgm:cxn modelId="{0EF745A7-E5AD-421C-A333-43FA9E4ED426}" srcId="{8503457C-7E4B-4E51-8B4D-B055FE57F507}" destId="{7B8A4911-B5BA-4E3C-A454-B543ADF2E2CF}" srcOrd="0" destOrd="0" parTransId="{2AD7167F-C39E-405D-944C-CC79B26FADDB}" sibTransId="{4157516A-2A52-4BAC-BFD9-2C0581B187D2}"/>
    <dgm:cxn modelId="{6F69C9C1-9698-4482-B3AC-5C9ED64BF13E}" type="presOf" srcId="{5283D4DD-A760-43B5-BF8F-A45E62F69782}" destId="{B7156CF5-03AB-40CB-97AE-1F880C6039BA}" srcOrd="0" destOrd="0" presId="urn:microsoft.com/office/officeart/2005/8/layout/arrow2"/>
    <dgm:cxn modelId="{1D1EF37A-8570-498F-872A-736EE6CD803D}" type="presParOf" srcId="{64345821-DEA8-448C-8531-8D8FE315D19F}" destId="{E1E34A5C-4077-478A-97CB-F723FB40E9B9}" srcOrd="0" destOrd="0" presId="urn:microsoft.com/office/officeart/2005/8/layout/arrow2"/>
    <dgm:cxn modelId="{A6D34253-B485-48A8-8CCE-44871D8A1912}" type="presParOf" srcId="{64345821-DEA8-448C-8531-8D8FE315D19F}" destId="{26E4DCA8-8327-47FB-8773-1C10AF573FC6}" srcOrd="1" destOrd="0" presId="urn:microsoft.com/office/officeart/2005/8/layout/arrow2"/>
    <dgm:cxn modelId="{9E2D998A-A7D0-4A03-82E9-F429B32B5652}" type="presParOf" srcId="{26E4DCA8-8327-47FB-8773-1C10AF573FC6}" destId="{39DAB83F-316C-439F-9E1E-6BDB483F4270}" srcOrd="0" destOrd="0" presId="urn:microsoft.com/office/officeart/2005/8/layout/arrow2"/>
    <dgm:cxn modelId="{95807953-A892-4872-92FE-872270CBFA03}" type="presParOf" srcId="{26E4DCA8-8327-47FB-8773-1C10AF573FC6}" destId="{3F472B07-BC54-40CD-B713-9803EACB1452}" srcOrd="1" destOrd="0" presId="urn:microsoft.com/office/officeart/2005/8/layout/arrow2"/>
    <dgm:cxn modelId="{F2A23AB4-C1DE-49BD-A185-A0E46D00B47A}" type="presParOf" srcId="{26E4DCA8-8327-47FB-8773-1C10AF573FC6}" destId="{0B309EB2-F49D-4D92-A073-20F833484F0E}" srcOrd="2" destOrd="0" presId="urn:microsoft.com/office/officeart/2005/8/layout/arrow2"/>
    <dgm:cxn modelId="{51A615A1-44D0-47F8-B796-45096F694D23}" type="presParOf" srcId="{26E4DCA8-8327-47FB-8773-1C10AF573FC6}" destId="{B7156CF5-03AB-40CB-97AE-1F880C6039BA}" srcOrd="3" destOrd="0" presId="urn:microsoft.com/office/officeart/2005/8/layout/arrow2"/>
    <dgm:cxn modelId="{1A200665-3421-48DE-B731-A00DE846C228}" type="presParOf" srcId="{26E4DCA8-8327-47FB-8773-1C10AF573FC6}" destId="{F3D5C1F8-B2E1-493B-852B-BD36E604ADD3}" srcOrd="4" destOrd="0" presId="urn:microsoft.com/office/officeart/2005/8/layout/arrow2"/>
    <dgm:cxn modelId="{33250FEE-1D59-4CA3-A71B-912A52F26085}" type="presParOf" srcId="{26E4DCA8-8327-47FB-8773-1C10AF573FC6}" destId="{6C6B8617-FE30-499B-9D04-FC419E9A6991}" srcOrd="5" destOrd="0" presId="urn:microsoft.com/office/officeart/2005/8/layout/arrow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9DA321-02CB-40F9-AA67-26F57CCEBAF0}"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CN" altLang="en-US"/>
        </a:p>
      </dgm:t>
    </dgm:pt>
    <dgm:pt modelId="{3CCA4C2D-92AD-4688-A95C-4C18FE3D16F3}">
      <dgm:prSet phldrT="[文本]"/>
      <dgm:spPr/>
      <dgm:t>
        <a:bodyPr/>
        <a:lstStyle/>
        <a:p>
          <a:r>
            <a:rPr lang="zh-CN" altLang="en-US"/>
            <a:t>基本</a:t>
          </a:r>
          <a:endParaRPr lang="en-US" altLang="zh-CN"/>
        </a:p>
        <a:p>
          <a:r>
            <a:rPr lang="zh-CN" altLang="en-US"/>
            <a:t>原则</a:t>
          </a:r>
        </a:p>
      </dgm:t>
    </dgm:pt>
    <dgm:pt modelId="{A2B3D444-2C0C-4B13-93C4-A4C1B5280482}" cxnId="{820EB289-9F73-4B2D-80CB-9F0969604BF7}" type="parTrans">
      <dgm:prSet/>
      <dgm:spPr/>
      <dgm:t>
        <a:bodyPr/>
        <a:lstStyle/>
        <a:p>
          <a:endParaRPr lang="zh-CN" altLang="en-US"/>
        </a:p>
      </dgm:t>
    </dgm:pt>
    <dgm:pt modelId="{4B7F4513-92CF-4325-AEA2-C382D9D8BF90}" cxnId="{820EB289-9F73-4B2D-80CB-9F0969604BF7}" type="sibTrans">
      <dgm:prSet/>
      <dgm:spPr/>
      <dgm:t>
        <a:bodyPr/>
        <a:lstStyle/>
        <a:p>
          <a:endParaRPr lang="zh-CN" altLang="en-US"/>
        </a:p>
      </dgm:t>
    </dgm:pt>
    <dgm:pt modelId="{7FCD3FF0-4C0F-4778-B8F3-E7B9CE1DC418}">
      <dgm:prSet phldrT="[文本]"/>
      <dgm:spPr/>
      <dgm:t>
        <a:bodyPr/>
        <a:lstStyle/>
        <a:p>
          <a:r>
            <a:rPr lang="zh-CN" altLang="en-US"/>
            <a:t>持续发展重视协调</a:t>
          </a:r>
        </a:p>
      </dgm:t>
    </dgm:pt>
    <dgm:pt modelId="{639E8CF3-3563-4548-B74A-1A8507C09F49}" cxnId="{CEC8E42E-381C-4965-9C01-B1A533FB7931}" type="parTrans">
      <dgm:prSet/>
      <dgm:spPr/>
      <dgm:t>
        <a:bodyPr/>
        <a:lstStyle/>
        <a:p>
          <a:endParaRPr lang="zh-CN" altLang="en-US"/>
        </a:p>
      </dgm:t>
    </dgm:pt>
    <dgm:pt modelId="{CF00CBDD-4B32-4D37-A841-908ECDD949F2}" cxnId="{CEC8E42E-381C-4965-9C01-B1A533FB7931}" type="sibTrans">
      <dgm:prSet/>
      <dgm:spPr/>
      <dgm:t>
        <a:bodyPr/>
        <a:lstStyle/>
        <a:p>
          <a:endParaRPr lang="zh-CN" altLang="en-US"/>
        </a:p>
      </dgm:t>
    </dgm:pt>
    <dgm:pt modelId="{CB313925-4666-4812-B3B4-CBFA59D5A991}">
      <dgm:prSet phldrT="[文本]"/>
      <dgm:spPr/>
      <dgm:t>
        <a:bodyPr/>
        <a:lstStyle/>
        <a:p>
          <a:r>
            <a:rPr lang="zh-CN" altLang="en-US"/>
            <a:t>科教兴国不断创新</a:t>
          </a:r>
        </a:p>
      </dgm:t>
    </dgm:pt>
    <dgm:pt modelId="{7908A3C9-4C26-4197-A0E1-A76261FA27C7}" cxnId="{B9935B0B-417F-4FFD-A2DD-94C212126BAE}" type="parTrans">
      <dgm:prSet/>
      <dgm:spPr/>
      <dgm:t>
        <a:bodyPr/>
        <a:lstStyle/>
        <a:p>
          <a:endParaRPr lang="zh-CN" altLang="en-US"/>
        </a:p>
      </dgm:t>
    </dgm:pt>
    <dgm:pt modelId="{A1F8979B-C9AF-4EE2-8F95-EE0E2EFD1200}" cxnId="{B9935B0B-417F-4FFD-A2DD-94C212126BAE}" type="sibTrans">
      <dgm:prSet/>
      <dgm:spPr/>
      <dgm:t>
        <a:bodyPr/>
        <a:lstStyle/>
        <a:p>
          <a:endParaRPr lang="zh-CN" altLang="en-US"/>
        </a:p>
      </dgm:t>
    </dgm:pt>
    <dgm:pt modelId="{BD6C4456-81A0-4C0F-A9FF-C62497A9FCD4}">
      <dgm:prSet phldrT="[文本]"/>
      <dgm:spPr/>
      <dgm:t>
        <a:bodyPr/>
        <a:lstStyle/>
        <a:p>
          <a:r>
            <a:rPr lang="zh-CN" altLang="en-US"/>
            <a:t>政府调控市场调节</a:t>
          </a:r>
        </a:p>
      </dgm:t>
    </dgm:pt>
    <dgm:pt modelId="{337B603E-D498-4DE2-B20C-06514C12B0B4}" cxnId="{136CA6CC-99D9-4E85-86CA-B02828B023AB}" type="parTrans">
      <dgm:prSet/>
      <dgm:spPr/>
      <dgm:t>
        <a:bodyPr/>
        <a:lstStyle/>
        <a:p>
          <a:endParaRPr lang="zh-CN" altLang="en-US"/>
        </a:p>
      </dgm:t>
    </dgm:pt>
    <dgm:pt modelId="{2E5E962D-1FDA-4952-B80F-E9471516FF1E}" cxnId="{136CA6CC-99D9-4E85-86CA-B02828B023AB}" type="sibTrans">
      <dgm:prSet/>
      <dgm:spPr/>
      <dgm:t>
        <a:bodyPr/>
        <a:lstStyle/>
        <a:p>
          <a:endParaRPr lang="zh-CN" altLang="en-US"/>
        </a:p>
      </dgm:t>
    </dgm:pt>
    <dgm:pt modelId="{E78F3CC0-3FE7-4BE1-8A72-C5E7343F30E4}">
      <dgm:prSet phldrT="[文本]"/>
      <dgm:spPr/>
      <dgm:t>
        <a:bodyPr/>
        <a:lstStyle/>
        <a:p>
          <a:r>
            <a:rPr lang="zh-CN" altLang="en-US"/>
            <a:t>积极参与广泛合作</a:t>
          </a:r>
        </a:p>
      </dgm:t>
    </dgm:pt>
    <dgm:pt modelId="{4B320046-6C04-44CC-8E25-438DD218E7BE}" cxnId="{D2792BFE-1127-4910-8AB0-21E02E89AC99}" type="parTrans">
      <dgm:prSet/>
      <dgm:spPr/>
      <dgm:t>
        <a:bodyPr/>
        <a:lstStyle/>
        <a:p>
          <a:endParaRPr lang="zh-CN" altLang="en-US"/>
        </a:p>
      </dgm:t>
    </dgm:pt>
    <dgm:pt modelId="{D35216A6-DE9D-43D4-A9FD-6547E9B3E28F}" cxnId="{D2792BFE-1127-4910-8AB0-21E02E89AC99}" type="sibTrans">
      <dgm:prSet/>
      <dgm:spPr/>
      <dgm:t>
        <a:bodyPr/>
        <a:lstStyle/>
        <a:p>
          <a:endParaRPr lang="zh-CN" altLang="en-US"/>
        </a:p>
      </dgm:t>
    </dgm:pt>
    <dgm:pt modelId="{712E0478-963F-4930-B8BA-F11E729E5A2E}">
      <dgm:prSet phldrT="[文本]"/>
      <dgm:spPr/>
      <dgm:t>
        <a:bodyPr/>
        <a:lstStyle/>
        <a:p>
          <a:r>
            <a:rPr lang="zh-CN" altLang="en-US"/>
            <a:t>重点突破全面推进</a:t>
          </a:r>
        </a:p>
      </dgm:t>
    </dgm:pt>
    <dgm:pt modelId="{4733D8A3-CD49-4C18-BF9D-898C7F9767EB}" cxnId="{9DBB7413-11FE-4B99-B627-59AB92A2FDB3}" type="parTrans">
      <dgm:prSet/>
      <dgm:spPr/>
      <dgm:t>
        <a:bodyPr/>
        <a:lstStyle/>
        <a:p>
          <a:endParaRPr lang="zh-CN" altLang="en-US"/>
        </a:p>
      </dgm:t>
    </dgm:pt>
    <dgm:pt modelId="{90AAA2EF-55D1-4339-96A1-E6E43E2FCA92}" cxnId="{9DBB7413-11FE-4B99-B627-59AB92A2FDB3}" type="sibTrans">
      <dgm:prSet/>
      <dgm:spPr/>
      <dgm:t>
        <a:bodyPr/>
        <a:lstStyle/>
        <a:p>
          <a:endParaRPr lang="zh-CN" altLang="en-US"/>
        </a:p>
      </dgm:t>
    </dgm:pt>
    <dgm:pt modelId="{AD831AF3-A6B6-43C5-9B66-3756A5D28564}" type="pres">
      <dgm:prSet presAssocID="{F29DA321-02CB-40F9-AA67-26F57CCEBAF0}" presName="Name0" presStyleCnt="0">
        <dgm:presLayoutVars>
          <dgm:chMax val="1"/>
          <dgm:dir/>
          <dgm:animLvl val="ctr"/>
          <dgm:resizeHandles val="exact"/>
        </dgm:presLayoutVars>
      </dgm:prSet>
      <dgm:spPr/>
    </dgm:pt>
    <dgm:pt modelId="{44602284-E5B6-4C55-80B9-8213F2046FB6}" type="pres">
      <dgm:prSet presAssocID="{3CCA4C2D-92AD-4688-A95C-4C18FE3D16F3}" presName="centerShape" presStyleLbl="node0" presStyleIdx="0" presStyleCnt="1"/>
      <dgm:spPr/>
    </dgm:pt>
    <dgm:pt modelId="{3E72CA3E-3FD8-40EB-9515-7875DBDA0F78}" type="pres">
      <dgm:prSet presAssocID="{639E8CF3-3563-4548-B74A-1A8507C09F49}" presName="parTrans" presStyleLbl="sibTrans2D1" presStyleIdx="0" presStyleCnt="5"/>
      <dgm:spPr/>
    </dgm:pt>
    <dgm:pt modelId="{2F9C55FD-EA49-42D4-9514-335E95C25858}" type="pres">
      <dgm:prSet presAssocID="{639E8CF3-3563-4548-B74A-1A8507C09F49}" presName="connectorText" presStyleLbl="sibTrans2D1" presStyleIdx="0" presStyleCnt="5"/>
      <dgm:spPr/>
    </dgm:pt>
    <dgm:pt modelId="{6BFCDB99-9FF2-4225-9DBC-BAA78FCAC32E}" type="pres">
      <dgm:prSet presAssocID="{7FCD3FF0-4C0F-4778-B8F3-E7B9CE1DC418}" presName="node" presStyleLbl="node1" presStyleIdx="0" presStyleCnt="5">
        <dgm:presLayoutVars>
          <dgm:bulletEnabled val="1"/>
        </dgm:presLayoutVars>
      </dgm:prSet>
      <dgm:spPr/>
    </dgm:pt>
    <dgm:pt modelId="{78397833-A075-448E-82C0-CBDD17404569}" type="pres">
      <dgm:prSet presAssocID="{7908A3C9-4C26-4197-A0E1-A76261FA27C7}" presName="parTrans" presStyleLbl="sibTrans2D1" presStyleIdx="1" presStyleCnt="5"/>
      <dgm:spPr/>
    </dgm:pt>
    <dgm:pt modelId="{BF2CB3E8-965F-4CC2-A415-8A1948C40851}" type="pres">
      <dgm:prSet presAssocID="{7908A3C9-4C26-4197-A0E1-A76261FA27C7}" presName="connectorText" presStyleLbl="sibTrans2D1" presStyleIdx="1" presStyleCnt="5"/>
      <dgm:spPr/>
    </dgm:pt>
    <dgm:pt modelId="{1E377285-59FC-4275-9200-842B7705BDAC}" type="pres">
      <dgm:prSet presAssocID="{CB313925-4666-4812-B3B4-CBFA59D5A991}" presName="node" presStyleLbl="node1" presStyleIdx="1" presStyleCnt="5">
        <dgm:presLayoutVars>
          <dgm:bulletEnabled val="1"/>
        </dgm:presLayoutVars>
      </dgm:prSet>
      <dgm:spPr/>
    </dgm:pt>
    <dgm:pt modelId="{61CBEB6B-394F-4D1A-A169-C250057DDAF7}" type="pres">
      <dgm:prSet presAssocID="{337B603E-D498-4DE2-B20C-06514C12B0B4}" presName="parTrans" presStyleLbl="sibTrans2D1" presStyleIdx="2" presStyleCnt="5"/>
      <dgm:spPr/>
    </dgm:pt>
    <dgm:pt modelId="{7153305E-BA13-4E83-A9E7-3C497BDD0787}" type="pres">
      <dgm:prSet presAssocID="{337B603E-D498-4DE2-B20C-06514C12B0B4}" presName="connectorText" presStyleLbl="sibTrans2D1" presStyleIdx="2" presStyleCnt="5"/>
      <dgm:spPr/>
    </dgm:pt>
    <dgm:pt modelId="{13FBC056-E7A6-4515-A280-E89091D74167}" type="pres">
      <dgm:prSet presAssocID="{BD6C4456-81A0-4C0F-A9FF-C62497A9FCD4}" presName="node" presStyleLbl="node1" presStyleIdx="2" presStyleCnt="5">
        <dgm:presLayoutVars>
          <dgm:bulletEnabled val="1"/>
        </dgm:presLayoutVars>
      </dgm:prSet>
      <dgm:spPr/>
    </dgm:pt>
    <dgm:pt modelId="{58ACDEBC-64BE-482A-945D-35D6D3DC1731}" type="pres">
      <dgm:prSet presAssocID="{4B320046-6C04-44CC-8E25-438DD218E7BE}" presName="parTrans" presStyleLbl="sibTrans2D1" presStyleIdx="3" presStyleCnt="5"/>
      <dgm:spPr/>
    </dgm:pt>
    <dgm:pt modelId="{EF95BA55-3DB5-4AF2-ACC6-C754E305B5CB}" type="pres">
      <dgm:prSet presAssocID="{4B320046-6C04-44CC-8E25-438DD218E7BE}" presName="connectorText" presStyleLbl="sibTrans2D1" presStyleIdx="3" presStyleCnt="5"/>
      <dgm:spPr/>
    </dgm:pt>
    <dgm:pt modelId="{D041E454-D369-4691-A616-A1089DE9BF19}" type="pres">
      <dgm:prSet presAssocID="{E78F3CC0-3FE7-4BE1-8A72-C5E7343F30E4}" presName="node" presStyleLbl="node1" presStyleIdx="3" presStyleCnt="5">
        <dgm:presLayoutVars>
          <dgm:bulletEnabled val="1"/>
        </dgm:presLayoutVars>
      </dgm:prSet>
      <dgm:spPr/>
    </dgm:pt>
    <dgm:pt modelId="{86EE049D-5D7D-489A-9E87-8A63B7CAD6A9}" type="pres">
      <dgm:prSet presAssocID="{4733D8A3-CD49-4C18-BF9D-898C7F9767EB}" presName="parTrans" presStyleLbl="sibTrans2D1" presStyleIdx="4" presStyleCnt="5"/>
      <dgm:spPr/>
    </dgm:pt>
    <dgm:pt modelId="{B77C3E9F-50E6-4B94-A574-B0C81B454C5C}" type="pres">
      <dgm:prSet presAssocID="{4733D8A3-CD49-4C18-BF9D-898C7F9767EB}" presName="connectorText" presStyleLbl="sibTrans2D1" presStyleIdx="4" presStyleCnt="5"/>
      <dgm:spPr/>
    </dgm:pt>
    <dgm:pt modelId="{2F2F4A63-1F0B-4AD2-9039-4770D554494F}" type="pres">
      <dgm:prSet presAssocID="{712E0478-963F-4930-B8BA-F11E729E5A2E}" presName="node" presStyleLbl="node1" presStyleIdx="4" presStyleCnt="5">
        <dgm:presLayoutVars>
          <dgm:bulletEnabled val="1"/>
        </dgm:presLayoutVars>
      </dgm:prSet>
      <dgm:spPr/>
    </dgm:pt>
  </dgm:ptLst>
  <dgm:cxnLst>
    <dgm:cxn modelId="{193EE408-8D95-4C3E-87E5-136AF2D933A0}" type="presOf" srcId="{3CCA4C2D-92AD-4688-A95C-4C18FE3D16F3}" destId="{44602284-E5B6-4C55-80B9-8213F2046FB6}" srcOrd="0" destOrd="0" presId="urn:microsoft.com/office/officeart/2005/8/layout/radial5"/>
    <dgm:cxn modelId="{B9935B0B-417F-4FFD-A2DD-94C212126BAE}" srcId="{3CCA4C2D-92AD-4688-A95C-4C18FE3D16F3}" destId="{CB313925-4666-4812-B3B4-CBFA59D5A991}" srcOrd="1" destOrd="0" parTransId="{7908A3C9-4C26-4197-A0E1-A76261FA27C7}" sibTransId="{A1F8979B-C9AF-4EE2-8F95-EE0E2EFD1200}"/>
    <dgm:cxn modelId="{A6DE5D0B-A201-46F5-BCBF-D380FE73F7AE}" type="presOf" srcId="{E78F3CC0-3FE7-4BE1-8A72-C5E7343F30E4}" destId="{D041E454-D369-4691-A616-A1089DE9BF19}" srcOrd="0" destOrd="0" presId="urn:microsoft.com/office/officeart/2005/8/layout/radial5"/>
    <dgm:cxn modelId="{9DBB7413-11FE-4B99-B627-59AB92A2FDB3}" srcId="{3CCA4C2D-92AD-4688-A95C-4C18FE3D16F3}" destId="{712E0478-963F-4930-B8BA-F11E729E5A2E}" srcOrd="4" destOrd="0" parTransId="{4733D8A3-CD49-4C18-BF9D-898C7F9767EB}" sibTransId="{90AAA2EF-55D1-4339-96A1-E6E43E2FCA92}"/>
    <dgm:cxn modelId="{2342FE15-D19A-4396-BC09-A81361C13414}" type="presOf" srcId="{712E0478-963F-4930-B8BA-F11E729E5A2E}" destId="{2F2F4A63-1F0B-4AD2-9039-4770D554494F}" srcOrd="0" destOrd="0" presId="urn:microsoft.com/office/officeart/2005/8/layout/radial5"/>
    <dgm:cxn modelId="{31F3B719-B2D7-4695-897B-39CF80483ED1}" type="presOf" srcId="{337B603E-D498-4DE2-B20C-06514C12B0B4}" destId="{61CBEB6B-394F-4D1A-A169-C250057DDAF7}" srcOrd="0" destOrd="0" presId="urn:microsoft.com/office/officeart/2005/8/layout/radial5"/>
    <dgm:cxn modelId="{73E4172A-E65D-4168-922F-29B0DE398B7B}" type="presOf" srcId="{4733D8A3-CD49-4C18-BF9D-898C7F9767EB}" destId="{B77C3E9F-50E6-4B94-A574-B0C81B454C5C}" srcOrd="1" destOrd="0" presId="urn:microsoft.com/office/officeart/2005/8/layout/radial5"/>
    <dgm:cxn modelId="{CEC8E42E-381C-4965-9C01-B1A533FB7931}" srcId="{3CCA4C2D-92AD-4688-A95C-4C18FE3D16F3}" destId="{7FCD3FF0-4C0F-4778-B8F3-E7B9CE1DC418}" srcOrd="0" destOrd="0" parTransId="{639E8CF3-3563-4548-B74A-1A8507C09F49}" sibTransId="{CF00CBDD-4B32-4D37-A841-908ECDD949F2}"/>
    <dgm:cxn modelId="{0295BE31-2A37-483B-86F7-5A3F5C95FF20}" type="presOf" srcId="{CB313925-4666-4812-B3B4-CBFA59D5A991}" destId="{1E377285-59FC-4275-9200-842B7705BDAC}" srcOrd="0" destOrd="0" presId="urn:microsoft.com/office/officeart/2005/8/layout/radial5"/>
    <dgm:cxn modelId="{B2435845-19EC-4400-9949-B1171245648A}" type="presOf" srcId="{4B320046-6C04-44CC-8E25-438DD218E7BE}" destId="{58ACDEBC-64BE-482A-945D-35D6D3DC1731}" srcOrd="0" destOrd="0" presId="urn:microsoft.com/office/officeart/2005/8/layout/radial5"/>
    <dgm:cxn modelId="{7262D66B-3D2D-498B-93E6-5B47ADF08E6A}" type="presOf" srcId="{639E8CF3-3563-4548-B74A-1A8507C09F49}" destId="{3E72CA3E-3FD8-40EB-9515-7875DBDA0F78}" srcOrd="0" destOrd="0" presId="urn:microsoft.com/office/officeart/2005/8/layout/radial5"/>
    <dgm:cxn modelId="{DF89B772-C032-4759-9BAB-4031A20F95FF}" type="presOf" srcId="{337B603E-D498-4DE2-B20C-06514C12B0B4}" destId="{7153305E-BA13-4E83-A9E7-3C497BDD0787}" srcOrd="1" destOrd="0" presId="urn:microsoft.com/office/officeart/2005/8/layout/radial5"/>
    <dgm:cxn modelId="{D7D90C7A-C88C-4201-9A7E-3F94C9CE8B7E}" type="presOf" srcId="{7908A3C9-4C26-4197-A0E1-A76261FA27C7}" destId="{BF2CB3E8-965F-4CC2-A415-8A1948C40851}" srcOrd="1" destOrd="0" presId="urn:microsoft.com/office/officeart/2005/8/layout/radial5"/>
    <dgm:cxn modelId="{899E8D80-F0D1-4E98-AAEC-8C67C82A7F7B}" type="presOf" srcId="{7908A3C9-4C26-4197-A0E1-A76261FA27C7}" destId="{78397833-A075-448E-82C0-CBDD17404569}" srcOrd="0" destOrd="0" presId="urn:microsoft.com/office/officeart/2005/8/layout/radial5"/>
    <dgm:cxn modelId="{820EB289-9F73-4B2D-80CB-9F0969604BF7}" srcId="{F29DA321-02CB-40F9-AA67-26F57CCEBAF0}" destId="{3CCA4C2D-92AD-4688-A95C-4C18FE3D16F3}" srcOrd="0" destOrd="0" parTransId="{A2B3D444-2C0C-4B13-93C4-A4C1B5280482}" sibTransId="{4B7F4513-92CF-4325-AEA2-C382D9D8BF90}"/>
    <dgm:cxn modelId="{42A0279D-4349-4E97-8E24-27364A313E74}" type="presOf" srcId="{639E8CF3-3563-4548-B74A-1A8507C09F49}" destId="{2F9C55FD-EA49-42D4-9514-335E95C25858}" srcOrd="1" destOrd="0" presId="urn:microsoft.com/office/officeart/2005/8/layout/radial5"/>
    <dgm:cxn modelId="{27CCA9B6-0FAA-470F-8764-62512DE44B6C}" type="presOf" srcId="{4B320046-6C04-44CC-8E25-438DD218E7BE}" destId="{EF95BA55-3DB5-4AF2-ACC6-C754E305B5CB}" srcOrd="1" destOrd="0" presId="urn:microsoft.com/office/officeart/2005/8/layout/radial5"/>
    <dgm:cxn modelId="{E3AE90BD-C82B-4BB8-810A-E0FF342075A3}" type="presOf" srcId="{4733D8A3-CD49-4C18-BF9D-898C7F9767EB}" destId="{86EE049D-5D7D-489A-9E87-8A63B7CAD6A9}" srcOrd="0" destOrd="0" presId="urn:microsoft.com/office/officeart/2005/8/layout/radial5"/>
    <dgm:cxn modelId="{067487C6-5D98-4B12-A52E-7797C36247B0}" type="presOf" srcId="{7FCD3FF0-4C0F-4778-B8F3-E7B9CE1DC418}" destId="{6BFCDB99-9FF2-4225-9DBC-BAA78FCAC32E}" srcOrd="0" destOrd="0" presId="urn:microsoft.com/office/officeart/2005/8/layout/radial5"/>
    <dgm:cxn modelId="{136CA6CC-99D9-4E85-86CA-B02828B023AB}" srcId="{3CCA4C2D-92AD-4688-A95C-4C18FE3D16F3}" destId="{BD6C4456-81A0-4C0F-A9FF-C62497A9FCD4}" srcOrd="2" destOrd="0" parTransId="{337B603E-D498-4DE2-B20C-06514C12B0B4}" sibTransId="{2E5E962D-1FDA-4952-B80F-E9471516FF1E}"/>
    <dgm:cxn modelId="{D9D16ECD-3DB4-41D4-9BED-0B9FB396AD47}" type="presOf" srcId="{F29DA321-02CB-40F9-AA67-26F57CCEBAF0}" destId="{AD831AF3-A6B6-43C5-9B66-3756A5D28564}" srcOrd="0" destOrd="0" presId="urn:microsoft.com/office/officeart/2005/8/layout/radial5"/>
    <dgm:cxn modelId="{69CCEDE4-68AC-4DE7-859F-088F00B86FB0}" type="presOf" srcId="{BD6C4456-81A0-4C0F-A9FF-C62497A9FCD4}" destId="{13FBC056-E7A6-4515-A280-E89091D74167}" srcOrd="0" destOrd="0" presId="urn:microsoft.com/office/officeart/2005/8/layout/radial5"/>
    <dgm:cxn modelId="{D2792BFE-1127-4910-8AB0-21E02E89AC99}" srcId="{3CCA4C2D-92AD-4688-A95C-4C18FE3D16F3}" destId="{E78F3CC0-3FE7-4BE1-8A72-C5E7343F30E4}" srcOrd="3" destOrd="0" parTransId="{4B320046-6C04-44CC-8E25-438DD218E7BE}" sibTransId="{D35216A6-DE9D-43D4-A9FD-6547E9B3E28F}"/>
    <dgm:cxn modelId="{EC94AF80-A0AE-477B-BE47-08F24C0318AC}" type="presParOf" srcId="{AD831AF3-A6B6-43C5-9B66-3756A5D28564}" destId="{44602284-E5B6-4C55-80B9-8213F2046FB6}" srcOrd="0" destOrd="0" presId="urn:microsoft.com/office/officeart/2005/8/layout/radial5"/>
    <dgm:cxn modelId="{7ACFCE29-F97B-43DC-9740-79315F1BD8AE}" type="presParOf" srcId="{AD831AF3-A6B6-43C5-9B66-3756A5D28564}" destId="{3E72CA3E-3FD8-40EB-9515-7875DBDA0F78}" srcOrd="1" destOrd="0" presId="urn:microsoft.com/office/officeart/2005/8/layout/radial5"/>
    <dgm:cxn modelId="{4D04537A-54DD-4CA2-B11F-0A9AF73CBDC1}" type="presParOf" srcId="{3E72CA3E-3FD8-40EB-9515-7875DBDA0F78}" destId="{2F9C55FD-EA49-42D4-9514-335E95C25858}" srcOrd="0" destOrd="0" presId="urn:microsoft.com/office/officeart/2005/8/layout/radial5"/>
    <dgm:cxn modelId="{957C2A13-FD83-415C-923A-7DA151360918}" type="presParOf" srcId="{AD831AF3-A6B6-43C5-9B66-3756A5D28564}" destId="{6BFCDB99-9FF2-4225-9DBC-BAA78FCAC32E}" srcOrd="2" destOrd="0" presId="urn:microsoft.com/office/officeart/2005/8/layout/radial5"/>
    <dgm:cxn modelId="{C4DBB993-5132-4A11-9CCE-E14BBB52A517}" type="presParOf" srcId="{AD831AF3-A6B6-43C5-9B66-3756A5D28564}" destId="{78397833-A075-448E-82C0-CBDD17404569}" srcOrd="3" destOrd="0" presId="urn:microsoft.com/office/officeart/2005/8/layout/radial5"/>
    <dgm:cxn modelId="{AEC82160-6B23-4289-B39E-E8793373DAA0}" type="presParOf" srcId="{78397833-A075-448E-82C0-CBDD17404569}" destId="{BF2CB3E8-965F-4CC2-A415-8A1948C40851}" srcOrd="0" destOrd="0" presId="urn:microsoft.com/office/officeart/2005/8/layout/radial5"/>
    <dgm:cxn modelId="{044D7717-0C43-470B-8BDA-1A8CECFA0389}" type="presParOf" srcId="{AD831AF3-A6B6-43C5-9B66-3756A5D28564}" destId="{1E377285-59FC-4275-9200-842B7705BDAC}" srcOrd="4" destOrd="0" presId="urn:microsoft.com/office/officeart/2005/8/layout/radial5"/>
    <dgm:cxn modelId="{769C48E7-C639-48BC-8300-5E0E51450E95}" type="presParOf" srcId="{AD831AF3-A6B6-43C5-9B66-3756A5D28564}" destId="{61CBEB6B-394F-4D1A-A169-C250057DDAF7}" srcOrd="5" destOrd="0" presId="urn:microsoft.com/office/officeart/2005/8/layout/radial5"/>
    <dgm:cxn modelId="{2B94D6EA-EEE7-4637-AB2B-48F8C08D12B7}" type="presParOf" srcId="{61CBEB6B-394F-4D1A-A169-C250057DDAF7}" destId="{7153305E-BA13-4E83-A9E7-3C497BDD0787}" srcOrd="0" destOrd="0" presId="urn:microsoft.com/office/officeart/2005/8/layout/radial5"/>
    <dgm:cxn modelId="{D5A98B1F-4CF3-4237-A1A6-143B27612B36}" type="presParOf" srcId="{AD831AF3-A6B6-43C5-9B66-3756A5D28564}" destId="{13FBC056-E7A6-4515-A280-E89091D74167}" srcOrd="6" destOrd="0" presId="urn:microsoft.com/office/officeart/2005/8/layout/radial5"/>
    <dgm:cxn modelId="{063990CC-53A4-4FDC-8F42-F459DFD03FA9}" type="presParOf" srcId="{AD831AF3-A6B6-43C5-9B66-3756A5D28564}" destId="{58ACDEBC-64BE-482A-945D-35D6D3DC1731}" srcOrd="7" destOrd="0" presId="urn:microsoft.com/office/officeart/2005/8/layout/radial5"/>
    <dgm:cxn modelId="{2F128369-86D0-4701-8553-9B52E18E0A75}" type="presParOf" srcId="{58ACDEBC-64BE-482A-945D-35D6D3DC1731}" destId="{EF95BA55-3DB5-4AF2-ACC6-C754E305B5CB}" srcOrd="0" destOrd="0" presId="urn:microsoft.com/office/officeart/2005/8/layout/radial5"/>
    <dgm:cxn modelId="{98F04E59-E4CC-4CF3-B6EF-55B2FCEB0559}" type="presParOf" srcId="{AD831AF3-A6B6-43C5-9B66-3756A5D28564}" destId="{D041E454-D369-4691-A616-A1089DE9BF19}" srcOrd="8" destOrd="0" presId="urn:microsoft.com/office/officeart/2005/8/layout/radial5"/>
    <dgm:cxn modelId="{F35C7489-F736-4C04-9B2D-26079558BB60}" type="presParOf" srcId="{AD831AF3-A6B6-43C5-9B66-3756A5D28564}" destId="{86EE049D-5D7D-489A-9E87-8A63B7CAD6A9}" srcOrd="9" destOrd="0" presId="urn:microsoft.com/office/officeart/2005/8/layout/radial5"/>
    <dgm:cxn modelId="{2DA97CED-B470-4692-B49A-FD67A00B9C67}" type="presParOf" srcId="{86EE049D-5D7D-489A-9E87-8A63B7CAD6A9}" destId="{B77C3E9F-50E6-4B94-A574-B0C81B454C5C}" srcOrd="0" destOrd="0" presId="urn:microsoft.com/office/officeart/2005/8/layout/radial5"/>
    <dgm:cxn modelId="{DA2FAFA5-ACAB-40CB-B34D-AC3A94D03E1F}" type="presParOf" srcId="{AD831AF3-A6B6-43C5-9B66-3756A5D28564}" destId="{2F2F4A63-1F0B-4AD2-9039-4770D554494F}"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499785-A583-451F-9E93-EAA7531AD898}" type="doc">
      <dgm:prSet loTypeId="urn:microsoft.com/office/officeart/2005/8/layout/cycle8" loCatId="cycle" qsTypeId="urn:microsoft.com/office/officeart/2005/8/quickstyle/simple1" qsCatId="simple" csTypeId="urn:microsoft.com/office/officeart/2005/8/colors/accent1_2" csCatId="accent1" phldr="1"/>
      <dgm:spPr/>
    </dgm:pt>
    <dgm:pt modelId="{51F80992-7A4F-49BB-9A6D-369149D4B4B1}">
      <dgm:prSet phldrT="[文本]" custT="1"/>
      <dgm:spPr/>
      <dgm:t>
        <a:bodyPr/>
        <a:lstStyle/>
        <a:p>
          <a:r>
            <a:rPr lang="zh-CN" altLang="en-US" sz="1600"/>
            <a:t>再利用</a:t>
          </a:r>
        </a:p>
      </dgm:t>
    </dgm:pt>
    <dgm:pt modelId="{8AB672F7-A270-4ADA-A746-589D215F49E5}" cxnId="{42DE97F9-13BA-4CA2-A4F6-1648C3D19B95}" type="parTrans">
      <dgm:prSet/>
      <dgm:spPr/>
      <dgm:t>
        <a:bodyPr/>
        <a:lstStyle/>
        <a:p>
          <a:endParaRPr lang="zh-CN" altLang="en-US"/>
        </a:p>
      </dgm:t>
    </dgm:pt>
    <dgm:pt modelId="{F16841E3-0B53-4406-B2A7-607FF783A14F}" cxnId="{42DE97F9-13BA-4CA2-A4F6-1648C3D19B95}" type="sibTrans">
      <dgm:prSet/>
      <dgm:spPr/>
      <dgm:t>
        <a:bodyPr/>
        <a:lstStyle/>
        <a:p>
          <a:endParaRPr lang="zh-CN" altLang="en-US"/>
        </a:p>
      </dgm:t>
    </dgm:pt>
    <dgm:pt modelId="{91539591-6F8D-4630-AD8B-876F8B393BB2}">
      <dgm:prSet phldrT="[文本]"/>
      <dgm:spPr/>
      <dgm:t>
        <a:bodyPr/>
        <a:lstStyle/>
        <a:p>
          <a:r>
            <a:rPr lang="zh-CN" altLang="en-US"/>
            <a:t>再循环</a:t>
          </a:r>
        </a:p>
      </dgm:t>
    </dgm:pt>
    <dgm:pt modelId="{75A39BD1-5AB0-49F0-B2FA-F0E9D51AFAFE}" cxnId="{137CA1C9-F09C-40BE-A719-828AAECF26BE}" type="parTrans">
      <dgm:prSet/>
      <dgm:spPr/>
      <dgm:t>
        <a:bodyPr/>
        <a:lstStyle/>
        <a:p>
          <a:endParaRPr lang="zh-CN" altLang="en-US"/>
        </a:p>
      </dgm:t>
    </dgm:pt>
    <dgm:pt modelId="{EBCDB0F7-F4EE-4FBC-802E-B650956DD658}" cxnId="{137CA1C9-F09C-40BE-A719-828AAECF26BE}" type="sibTrans">
      <dgm:prSet/>
      <dgm:spPr/>
      <dgm:t>
        <a:bodyPr/>
        <a:lstStyle/>
        <a:p>
          <a:endParaRPr lang="zh-CN" altLang="en-US"/>
        </a:p>
      </dgm:t>
    </dgm:pt>
    <dgm:pt modelId="{E4DDFCA0-EF74-46CC-97B8-221ABD5D83CB}">
      <dgm:prSet phldrT="[文本]"/>
      <dgm:spPr/>
      <dgm:t>
        <a:bodyPr/>
        <a:lstStyle/>
        <a:p>
          <a:r>
            <a:rPr lang="zh-CN" altLang="en-US"/>
            <a:t>减量化</a:t>
          </a:r>
        </a:p>
      </dgm:t>
    </dgm:pt>
    <dgm:pt modelId="{F53249E4-DFF2-4293-BD65-D5E1957C4F1A}" cxnId="{49F7A7BD-283C-4126-80B9-10EFA61AF733}" type="parTrans">
      <dgm:prSet/>
      <dgm:spPr/>
      <dgm:t>
        <a:bodyPr/>
        <a:lstStyle/>
        <a:p>
          <a:endParaRPr lang="zh-CN" altLang="en-US"/>
        </a:p>
      </dgm:t>
    </dgm:pt>
    <dgm:pt modelId="{3F84DB4D-8798-4C2D-AE6B-A6929A3C3728}" cxnId="{49F7A7BD-283C-4126-80B9-10EFA61AF733}" type="sibTrans">
      <dgm:prSet/>
      <dgm:spPr/>
      <dgm:t>
        <a:bodyPr/>
        <a:lstStyle/>
        <a:p>
          <a:endParaRPr lang="zh-CN" altLang="en-US"/>
        </a:p>
      </dgm:t>
    </dgm:pt>
    <dgm:pt modelId="{464E1C3F-6CCA-44BE-BF9B-C83D48235DD9}" type="pres">
      <dgm:prSet presAssocID="{D1499785-A583-451F-9E93-EAA7531AD898}" presName="compositeShape" presStyleCnt="0">
        <dgm:presLayoutVars>
          <dgm:chMax val="7"/>
          <dgm:dir/>
          <dgm:resizeHandles val="exact"/>
        </dgm:presLayoutVars>
      </dgm:prSet>
      <dgm:spPr/>
    </dgm:pt>
    <dgm:pt modelId="{58AB48E4-C952-4715-AA5A-65CACED9C0B8}" type="pres">
      <dgm:prSet presAssocID="{D1499785-A583-451F-9E93-EAA7531AD898}" presName="wedge1" presStyleLbl="node1" presStyleIdx="0" presStyleCnt="3"/>
      <dgm:spPr/>
    </dgm:pt>
    <dgm:pt modelId="{F21AE750-C7AC-466F-B977-09A94A849F5A}" type="pres">
      <dgm:prSet presAssocID="{D1499785-A583-451F-9E93-EAA7531AD898}" presName="dummy1a" presStyleCnt="0"/>
      <dgm:spPr/>
    </dgm:pt>
    <dgm:pt modelId="{F3E49718-ECB2-4154-8E4A-46AF96B3030B}" type="pres">
      <dgm:prSet presAssocID="{D1499785-A583-451F-9E93-EAA7531AD898}" presName="dummy1b" presStyleCnt="0"/>
      <dgm:spPr/>
    </dgm:pt>
    <dgm:pt modelId="{91135187-8CA3-4640-B56E-E0A964926F18}" type="pres">
      <dgm:prSet presAssocID="{D1499785-A583-451F-9E93-EAA7531AD898}" presName="wedge1Tx" presStyleLbl="node1" presStyleIdx="0" presStyleCnt="3">
        <dgm:presLayoutVars>
          <dgm:chMax val="0"/>
          <dgm:chPref val="0"/>
          <dgm:bulletEnabled val="1"/>
        </dgm:presLayoutVars>
      </dgm:prSet>
      <dgm:spPr/>
    </dgm:pt>
    <dgm:pt modelId="{E5692834-938B-4063-9110-7CC2AECC3382}" type="pres">
      <dgm:prSet presAssocID="{D1499785-A583-451F-9E93-EAA7531AD898}" presName="wedge2" presStyleLbl="node1" presStyleIdx="1" presStyleCnt="3"/>
      <dgm:spPr/>
    </dgm:pt>
    <dgm:pt modelId="{0DEF2735-C9BA-493E-AF3D-A5C24E3FDA41}" type="pres">
      <dgm:prSet presAssocID="{D1499785-A583-451F-9E93-EAA7531AD898}" presName="dummy2a" presStyleCnt="0"/>
      <dgm:spPr/>
    </dgm:pt>
    <dgm:pt modelId="{BA175770-CD5E-4BF2-BFCA-D6ECD59314A0}" type="pres">
      <dgm:prSet presAssocID="{D1499785-A583-451F-9E93-EAA7531AD898}" presName="dummy2b" presStyleCnt="0"/>
      <dgm:spPr/>
    </dgm:pt>
    <dgm:pt modelId="{8FC9C2B9-6068-4E92-A2BA-070195A8F26E}" type="pres">
      <dgm:prSet presAssocID="{D1499785-A583-451F-9E93-EAA7531AD898}" presName="wedge2Tx" presStyleLbl="node1" presStyleIdx="1" presStyleCnt="3">
        <dgm:presLayoutVars>
          <dgm:chMax val="0"/>
          <dgm:chPref val="0"/>
          <dgm:bulletEnabled val="1"/>
        </dgm:presLayoutVars>
      </dgm:prSet>
      <dgm:spPr/>
    </dgm:pt>
    <dgm:pt modelId="{B6402707-F06E-4B6B-BCB0-EB878EB7BA3D}" type="pres">
      <dgm:prSet presAssocID="{D1499785-A583-451F-9E93-EAA7531AD898}" presName="wedge3" presStyleLbl="node1" presStyleIdx="2" presStyleCnt="3"/>
      <dgm:spPr/>
    </dgm:pt>
    <dgm:pt modelId="{9A0F4E20-B36A-4646-8EC8-302A4C341B5C}" type="pres">
      <dgm:prSet presAssocID="{D1499785-A583-451F-9E93-EAA7531AD898}" presName="dummy3a" presStyleCnt="0"/>
      <dgm:spPr/>
    </dgm:pt>
    <dgm:pt modelId="{4313F0BB-D2A4-4A1F-AE3A-166695B2C535}" type="pres">
      <dgm:prSet presAssocID="{D1499785-A583-451F-9E93-EAA7531AD898}" presName="dummy3b" presStyleCnt="0"/>
      <dgm:spPr/>
    </dgm:pt>
    <dgm:pt modelId="{B6AB532A-0E1C-4B32-8647-0DEAB90DD543}" type="pres">
      <dgm:prSet presAssocID="{D1499785-A583-451F-9E93-EAA7531AD898}" presName="wedge3Tx" presStyleLbl="node1" presStyleIdx="2" presStyleCnt="3">
        <dgm:presLayoutVars>
          <dgm:chMax val="0"/>
          <dgm:chPref val="0"/>
          <dgm:bulletEnabled val="1"/>
        </dgm:presLayoutVars>
      </dgm:prSet>
      <dgm:spPr/>
    </dgm:pt>
    <dgm:pt modelId="{A8AE70C1-3ED7-4363-9387-EB9B36D64D5D}" type="pres">
      <dgm:prSet presAssocID="{F16841E3-0B53-4406-B2A7-607FF783A14F}" presName="arrowWedge1" presStyleLbl="fgSibTrans2D1" presStyleIdx="0" presStyleCnt="3"/>
      <dgm:spPr/>
    </dgm:pt>
    <dgm:pt modelId="{B97AAA7D-87D8-46F9-9289-6323E7952608}" type="pres">
      <dgm:prSet presAssocID="{EBCDB0F7-F4EE-4FBC-802E-B650956DD658}" presName="arrowWedge2" presStyleLbl="fgSibTrans2D1" presStyleIdx="1" presStyleCnt="3"/>
      <dgm:spPr/>
    </dgm:pt>
    <dgm:pt modelId="{66F31A0B-3E18-4209-A766-E9DE725340F9}" type="pres">
      <dgm:prSet presAssocID="{3F84DB4D-8798-4C2D-AE6B-A6929A3C3728}" presName="arrowWedge3" presStyleLbl="fgSibTrans2D1" presStyleIdx="2" presStyleCnt="3"/>
      <dgm:spPr/>
    </dgm:pt>
  </dgm:ptLst>
  <dgm:cxnLst>
    <dgm:cxn modelId="{F61ADC0F-522C-4B17-94F8-8FEC55DEDC23}" type="presOf" srcId="{51F80992-7A4F-49BB-9A6D-369149D4B4B1}" destId="{91135187-8CA3-4640-B56E-E0A964926F18}" srcOrd="1" destOrd="0" presId="urn:microsoft.com/office/officeart/2005/8/layout/cycle8"/>
    <dgm:cxn modelId="{50BB5036-42F7-4DA8-B17F-CDB6FA3AE6CA}" type="presOf" srcId="{D1499785-A583-451F-9E93-EAA7531AD898}" destId="{464E1C3F-6CCA-44BE-BF9B-C83D48235DD9}" srcOrd="0" destOrd="0" presId="urn:microsoft.com/office/officeart/2005/8/layout/cycle8"/>
    <dgm:cxn modelId="{12C9093F-5A4C-496E-87C7-7BF5D86D5978}" type="presOf" srcId="{E4DDFCA0-EF74-46CC-97B8-221ABD5D83CB}" destId="{B6AB532A-0E1C-4B32-8647-0DEAB90DD543}" srcOrd="1" destOrd="0" presId="urn:microsoft.com/office/officeart/2005/8/layout/cycle8"/>
    <dgm:cxn modelId="{74E51A41-34E5-4966-BC83-54D5D19C4CB1}" type="presOf" srcId="{91539591-6F8D-4630-AD8B-876F8B393BB2}" destId="{E5692834-938B-4063-9110-7CC2AECC3382}" srcOrd="0" destOrd="0" presId="urn:microsoft.com/office/officeart/2005/8/layout/cycle8"/>
    <dgm:cxn modelId="{05077079-B3A8-4127-BB8A-DE1A36762F47}" type="presOf" srcId="{91539591-6F8D-4630-AD8B-876F8B393BB2}" destId="{8FC9C2B9-6068-4E92-A2BA-070195A8F26E}" srcOrd="1" destOrd="0" presId="urn:microsoft.com/office/officeart/2005/8/layout/cycle8"/>
    <dgm:cxn modelId="{C739F787-6BAA-40E4-A945-0A82C0B2E3EF}" type="presOf" srcId="{E4DDFCA0-EF74-46CC-97B8-221ABD5D83CB}" destId="{B6402707-F06E-4B6B-BCB0-EB878EB7BA3D}" srcOrd="0" destOrd="0" presId="urn:microsoft.com/office/officeart/2005/8/layout/cycle8"/>
    <dgm:cxn modelId="{6D2131AE-C4CD-4A17-BA69-0C01188E49B7}" type="presOf" srcId="{51F80992-7A4F-49BB-9A6D-369149D4B4B1}" destId="{58AB48E4-C952-4715-AA5A-65CACED9C0B8}" srcOrd="0" destOrd="0" presId="urn:microsoft.com/office/officeart/2005/8/layout/cycle8"/>
    <dgm:cxn modelId="{49F7A7BD-283C-4126-80B9-10EFA61AF733}" srcId="{D1499785-A583-451F-9E93-EAA7531AD898}" destId="{E4DDFCA0-EF74-46CC-97B8-221ABD5D83CB}" srcOrd="2" destOrd="0" parTransId="{F53249E4-DFF2-4293-BD65-D5E1957C4F1A}" sibTransId="{3F84DB4D-8798-4C2D-AE6B-A6929A3C3728}"/>
    <dgm:cxn modelId="{137CA1C9-F09C-40BE-A719-828AAECF26BE}" srcId="{D1499785-A583-451F-9E93-EAA7531AD898}" destId="{91539591-6F8D-4630-AD8B-876F8B393BB2}" srcOrd="1" destOrd="0" parTransId="{75A39BD1-5AB0-49F0-B2FA-F0E9D51AFAFE}" sibTransId="{EBCDB0F7-F4EE-4FBC-802E-B650956DD658}"/>
    <dgm:cxn modelId="{42DE97F9-13BA-4CA2-A4F6-1648C3D19B95}" srcId="{D1499785-A583-451F-9E93-EAA7531AD898}" destId="{51F80992-7A4F-49BB-9A6D-369149D4B4B1}" srcOrd="0" destOrd="0" parTransId="{8AB672F7-A270-4ADA-A746-589D215F49E5}" sibTransId="{F16841E3-0B53-4406-B2A7-607FF783A14F}"/>
    <dgm:cxn modelId="{6EF83C09-CCD6-41FE-8F4B-3730EDCEEC61}" type="presParOf" srcId="{464E1C3F-6CCA-44BE-BF9B-C83D48235DD9}" destId="{58AB48E4-C952-4715-AA5A-65CACED9C0B8}" srcOrd="0" destOrd="0" presId="urn:microsoft.com/office/officeart/2005/8/layout/cycle8"/>
    <dgm:cxn modelId="{1C8A7DCF-9AFF-418B-8861-247F8DD40AB0}" type="presParOf" srcId="{464E1C3F-6CCA-44BE-BF9B-C83D48235DD9}" destId="{F21AE750-C7AC-466F-B977-09A94A849F5A}" srcOrd="1" destOrd="0" presId="urn:microsoft.com/office/officeart/2005/8/layout/cycle8"/>
    <dgm:cxn modelId="{4AEBC88B-9ED8-47CD-B858-4A89AB790116}" type="presParOf" srcId="{464E1C3F-6CCA-44BE-BF9B-C83D48235DD9}" destId="{F3E49718-ECB2-4154-8E4A-46AF96B3030B}" srcOrd="2" destOrd="0" presId="urn:microsoft.com/office/officeart/2005/8/layout/cycle8"/>
    <dgm:cxn modelId="{FF8ED4EF-6526-4C95-9776-761FF943F819}" type="presParOf" srcId="{464E1C3F-6CCA-44BE-BF9B-C83D48235DD9}" destId="{91135187-8CA3-4640-B56E-E0A964926F18}" srcOrd="3" destOrd="0" presId="urn:microsoft.com/office/officeart/2005/8/layout/cycle8"/>
    <dgm:cxn modelId="{0DFB5EF4-301F-4A27-B219-47D873AF6568}" type="presParOf" srcId="{464E1C3F-6CCA-44BE-BF9B-C83D48235DD9}" destId="{E5692834-938B-4063-9110-7CC2AECC3382}" srcOrd="4" destOrd="0" presId="urn:microsoft.com/office/officeart/2005/8/layout/cycle8"/>
    <dgm:cxn modelId="{8F0DE92C-C6E2-49A2-A48A-B47206099E34}" type="presParOf" srcId="{464E1C3F-6CCA-44BE-BF9B-C83D48235DD9}" destId="{0DEF2735-C9BA-493E-AF3D-A5C24E3FDA41}" srcOrd="5" destOrd="0" presId="urn:microsoft.com/office/officeart/2005/8/layout/cycle8"/>
    <dgm:cxn modelId="{F2DBA313-3EA6-40D1-8C8D-C81F57D53304}" type="presParOf" srcId="{464E1C3F-6CCA-44BE-BF9B-C83D48235DD9}" destId="{BA175770-CD5E-4BF2-BFCA-D6ECD59314A0}" srcOrd="6" destOrd="0" presId="urn:microsoft.com/office/officeart/2005/8/layout/cycle8"/>
    <dgm:cxn modelId="{04F3E142-FA53-4204-BD77-A18AEF427468}" type="presParOf" srcId="{464E1C3F-6CCA-44BE-BF9B-C83D48235DD9}" destId="{8FC9C2B9-6068-4E92-A2BA-070195A8F26E}" srcOrd="7" destOrd="0" presId="urn:microsoft.com/office/officeart/2005/8/layout/cycle8"/>
    <dgm:cxn modelId="{7C3FE9BD-29D2-4619-AAC2-A14810198577}" type="presParOf" srcId="{464E1C3F-6CCA-44BE-BF9B-C83D48235DD9}" destId="{B6402707-F06E-4B6B-BCB0-EB878EB7BA3D}" srcOrd="8" destOrd="0" presId="urn:microsoft.com/office/officeart/2005/8/layout/cycle8"/>
    <dgm:cxn modelId="{0D843A4D-91E3-496A-85BF-78598F83E9BA}" type="presParOf" srcId="{464E1C3F-6CCA-44BE-BF9B-C83D48235DD9}" destId="{9A0F4E20-B36A-4646-8EC8-302A4C341B5C}" srcOrd="9" destOrd="0" presId="urn:microsoft.com/office/officeart/2005/8/layout/cycle8"/>
    <dgm:cxn modelId="{7DDB75F9-7CB0-42FE-ACFD-A61C59892227}" type="presParOf" srcId="{464E1C3F-6CCA-44BE-BF9B-C83D48235DD9}" destId="{4313F0BB-D2A4-4A1F-AE3A-166695B2C535}" srcOrd="10" destOrd="0" presId="urn:microsoft.com/office/officeart/2005/8/layout/cycle8"/>
    <dgm:cxn modelId="{43E7717E-C6E7-41F8-9976-7B762CBAD6EC}" type="presParOf" srcId="{464E1C3F-6CCA-44BE-BF9B-C83D48235DD9}" destId="{B6AB532A-0E1C-4B32-8647-0DEAB90DD543}" srcOrd="11" destOrd="0" presId="urn:microsoft.com/office/officeart/2005/8/layout/cycle8"/>
    <dgm:cxn modelId="{D9765978-1FB2-4998-AE4A-8D1401D4E7B4}" type="presParOf" srcId="{464E1C3F-6CCA-44BE-BF9B-C83D48235DD9}" destId="{A8AE70C1-3ED7-4363-9387-EB9B36D64D5D}" srcOrd="12" destOrd="0" presId="urn:microsoft.com/office/officeart/2005/8/layout/cycle8"/>
    <dgm:cxn modelId="{D6CC8E1B-BD5C-49CC-B818-B6325DA41A5A}" type="presParOf" srcId="{464E1C3F-6CCA-44BE-BF9B-C83D48235DD9}" destId="{B97AAA7D-87D8-46F9-9289-6323E7952608}" srcOrd="13" destOrd="0" presId="urn:microsoft.com/office/officeart/2005/8/layout/cycle8"/>
    <dgm:cxn modelId="{13BB7233-869A-4344-8611-D848A45EFB83}" type="presParOf" srcId="{464E1C3F-6CCA-44BE-BF9B-C83D48235DD9}" destId="{66F31A0B-3E18-4209-A766-E9DE725340F9}" srcOrd="14" destOrd="0" presId="urn:microsoft.com/office/officeart/2005/8/layout/cycle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5638F0-BC4F-4296-A06F-645DF8F4A2E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8772F842-895D-4F62-B178-FCC43EE4C372}">
      <dgm:prSet custT="1"/>
      <dgm:spPr/>
      <dgm:t>
        <a:bodyPr/>
        <a:lstStyle/>
        <a:p>
          <a:pPr>
            <a:lnSpc>
              <a:spcPts val="1920"/>
            </a:lnSpc>
          </a:pPr>
          <a:r>
            <a:rPr lang="zh-CN" altLang="en-US" sz="1600"/>
            <a:t>调整产业结构，相互补充、相互促进、既保持了平衡，又促进了经济的发展。</a:t>
          </a:r>
        </a:p>
      </dgm:t>
    </dgm:pt>
    <dgm:pt modelId="{7D29A936-BED2-4408-B7F2-4CC7C4A8DEBA}" cxnId="{BF712CEC-F043-4736-A12A-C8530E5E63F0}" type="parTrans">
      <dgm:prSet/>
      <dgm:spPr/>
      <dgm:t>
        <a:bodyPr/>
        <a:lstStyle/>
        <a:p>
          <a:pPr>
            <a:lnSpc>
              <a:spcPts val="1920"/>
            </a:lnSpc>
          </a:pPr>
          <a:endParaRPr lang="zh-CN" altLang="en-US" sz="1600"/>
        </a:p>
      </dgm:t>
    </dgm:pt>
    <dgm:pt modelId="{146EC8FE-2F2E-4B3C-B236-803B2FDB068B}" cxnId="{BF712CEC-F043-4736-A12A-C8530E5E63F0}" type="sibTrans">
      <dgm:prSet/>
      <dgm:spPr/>
      <dgm:t>
        <a:bodyPr/>
        <a:lstStyle/>
        <a:p>
          <a:pPr>
            <a:lnSpc>
              <a:spcPts val="1920"/>
            </a:lnSpc>
          </a:pPr>
          <a:endParaRPr lang="zh-CN" altLang="en-US" sz="1600"/>
        </a:p>
      </dgm:t>
    </dgm:pt>
    <dgm:pt modelId="{EBC85421-EECE-4B1E-8C82-0483BF5730F8}">
      <dgm:prSet phldrT="[文本]" custT="1"/>
      <dgm:spPr/>
      <dgm:t>
        <a:bodyPr/>
        <a:lstStyle/>
        <a:p>
          <a:pPr>
            <a:lnSpc>
              <a:spcPts val="1920"/>
            </a:lnSpc>
          </a:pPr>
          <a:r>
            <a:rPr lang="zh-CN" altLang="en-US" sz="1600" b="0" i="0"/>
            <a:t>开展综合利用，改变农田施肥结构，有效保护土地资源。</a:t>
          </a:r>
          <a:endParaRPr lang="zh-CN" altLang="en-US" sz="1600"/>
        </a:p>
      </dgm:t>
    </dgm:pt>
    <dgm:pt modelId="{D2459446-CAF6-40B4-82F5-A79630A33F69}" cxnId="{A472D59E-D413-4668-AE46-B5A919325CC1}" type="parTrans">
      <dgm:prSet/>
      <dgm:spPr/>
      <dgm:t>
        <a:bodyPr/>
        <a:lstStyle/>
        <a:p>
          <a:pPr>
            <a:lnSpc>
              <a:spcPts val="1920"/>
            </a:lnSpc>
          </a:pPr>
          <a:endParaRPr lang="zh-CN" altLang="en-US" sz="1600"/>
        </a:p>
      </dgm:t>
    </dgm:pt>
    <dgm:pt modelId="{5325C565-F82F-4EA6-8942-980258B8B7BF}" cxnId="{A472D59E-D413-4668-AE46-B5A919325CC1}" type="sibTrans">
      <dgm:prSet/>
      <dgm:spPr/>
      <dgm:t>
        <a:bodyPr/>
        <a:lstStyle/>
        <a:p>
          <a:pPr>
            <a:lnSpc>
              <a:spcPts val="1920"/>
            </a:lnSpc>
          </a:pPr>
          <a:endParaRPr lang="zh-CN" altLang="en-US" sz="1600"/>
        </a:p>
      </dgm:t>
    </dgm:pt>
    <dgm:pt modelId="{06ECF2D1-1CF3-414E-8B57-52199AB14124}">
      <dgm:prSet phldrT="[文本]" custT="1"/>
      <dgm:spPr/>
      <dgm:t>
        <a:bodyPr/>
        <a:lstStyle/>
        <a:p>
          <a:pPr>
            <a:lnSpc>
              <a:spcPts val="1920"/>
            </a:lnSpc>
          </a:pPr>
          <a:r>
            <a:rPr lang="zh-CN" altLang="en-US" sz="1600" b="0" i="0"/>
            <a:t>广开源流，开发利用新能源利用太阳能和生物能，节省开支，净化环境</a:t>
          </a:r>
          <a:endParaRPr lang="zh-CN" altLang="en-US" sz="1600"/>
        </a:p>
      </dgm:t>
    </dgm:pt>
    <dgm:pt modelId="{C0219269-1DF8-4EDE-821C-9AFD8C37DD5E}" cxnId="{25CC2C24-F45C-454E-AC85-5A491E9EB860}" type="parTrans">
      <dgm:prSet/>
      <dgm:spPr/>
      <dgm:t>
        <a:bodyPr/>
        <a:lstStyle/>
        <a:p>
          <a:pPr>
            <a:lnSpc>
              <a:spcPts val="1920"/>
            </a:lnSpc>
          </a:pPr>
          <a:endParaRPr lang="zh-CN" altLang="en-US" sz="1600"/>
        </a:p>
      </dgm:t>
    </dgm:pt>
    <dgm:pt modelId="{14C455C7-D211-4E5D-B673-F760DA4375B0}" cxnId="{25CC2C24-F45C-454E-AC85-5A491E9EB860}" type="sibTrans">
      <dgm:prSet/>
      <dgm:spPr/>
      <dgm:t>
        <a:bodyPr/>
        <a:lstStyle/>
        <a:p>
          <a:pPr>
            <a:lnSpc>
              <a:spcPts val="1920"/>
            </a:lnSpc>
          </a:pPr>
          <a:endParaRPr lang="zh-CN" altLang="en-US" sz="1600"/>
        </a:p>
      </dgm:t>
    </dgm:pt>
    <dgm:pt modelId="{B8E48C32-0EC9-4BD2-8357-A93411D98C50}">
      <dgm:prSet phldrT="[文本]" custT="1"/>
      <dgm:spPr/>
      <dgm:t>
        <a:bodyPr/>
        <a:lstStyle/>
        <a:p>
          <a:pPr>
            <a:lnSpc>
              <a:spcPts val="1920"/>
            </a:lnSpc>
          </a:pPr>
          <a:r>
            <a:rPr lang="zh-CN" altLang="en-US" sz="1600" b="0" i="0"/>
            <a:t>在生活消费上，反对奢侈之风，提倡选择健康、有益的适度消费模式环境。</a:t>
          </a:r>
          <a:endParaRPr lang="zh-CN" altLang="en-US" sz="1600"/>
        </a:p>
      </dgm:t>
    </dgm:pt>
    <dgm:pt modelId="{6AF9B431-5BE0-4B36-BD83-DD0CDF20E2B5}" cxnId="{B48AD74D-23F7-4D3A-BE4F-68E1F50708FB}" type="parTrans">
      <dgm:prSet/>
      <dgm:spPr/>
      <dgm:t>
        <a:bodyPr/>
        <a:lstStyle/>
        <a:p>
          <a:pPr>
            <a:lnSpc>
              <a:spcPts val="1920"/>
            </a:lnSpc>
          </a:pPr>
          <a:endParaRPr lang="zh-CN" altLang="en-US" sz="1600"/>
        </a:p>
      </dgm:t>
    </dgm:pt>
    <dgm:pt modelId="{CF608299-CED7-4C12-83B4-CAE6FD7DC962}" cxnId="{B48AD74D-23F7-4D3A-BE4F-68E1F50708FB}" type="sibTrans">
      <dgm:prSet/>
      <dgm:spPr/>
      <dgm:t>
        <a:bodyPr/>
        <a:lstStyle/>
        <a:p>
          <a:pPr>
            <a:lnSpc>
              <a:spcPts val="1920"/>
            </a:lnSpc>
          </a:pPr>
          <a:endParaRPr lang="zh-CN" altLang="en-US" sz="1600"/>
        </a:p>
      </dgm:t>
    </dgm:pt>
    <dgm:pt modelId="{01D3906D-E56A-47E4-872F-1CFBB996D3F0}" type="pres">
      <dgm:prSet presAssocID="{D35638F0-BC4F-4296-A06F-645DF8F4A2E1}" presName="Name0" presStyleCnt="0">
        <dgm:presLayoutVars>
          <dgm:chMax val="7"/>
          <dgm:chPref val="7"/>
          <dgm:dir/>
        </dgm:presLayoutVars>
      </dgm:prSet>
      <dgm:spPr/>
    </dgm:pt>
    <dgm:pt modelId="{FB4C62AB-8CFE-4603-AB65-75FE933B5DA9}" type="pres">
      <dgm:prSet presAssocID="{D35638F0-BC4F-4296-A06F-645DF8F4A2E1}" presName="Name1" presStyleCnt="0"/>
      <dgm:spPr/>
    </dgm:pt>
    <dgm:pt modelId="{15A0CCE1-86F8-4B6F-9005-95F83708A4A9}" type="pres">
      <dgm:prSet presAssocID="{D35638F0-BC4F-4296-A06F-645DF8F4A2E1}" presName="cycle" presStyleCnt="0"/>
      <dgm:spPr/>
    </dgm:pt>
    <dgm:pt modelId="{8B37C2C0-92B1-4E2F-B592-BEDE8B97DDFF}" type="pres">
      <dgm:prSet presAssocID="{D35638F0-BC4F-4296-A06F-645DF8F4A2E1}" presName="srcNode" presStyleLbl="node1" presStyleIdx="0" presStyleCnt="4"/>
      <dgm:spPr/>
    </dgm:pt>
    <dgm:pt modelId="{465C108F-5135-41AB-9049-ACCE4FC2DDCB}" type="pres">
      <dgm:prSet presAssocID="{D35638F0-BC4F-4296-A06F-645DF8F4A2E1}" presName="conn" presStyleLbl="parChTrans1D2" presStyleIdx="0" presStyleCnt="1"/>
      <dgm:spPr/>
    </dgm:pt>
    <dgm:pt modelId="{7AF2197D-514E-4081-842F-17A2DB26A46F}" type="pres">
      <dgm:prSet presAssocID="{D35638F0-BC4F-4296-A06F-645DF8F4A2E1}" presName="extraNode" presStyleLbl="node1" presStyleIdx="0" presStyleCnt="4"/>
      <dgm:spPr/>
    </dgm:pt>
    <dgm:pt modelId="{D93FE1C7-3FC5-46DA-BE96-60CC800474AD}" type="pres">
      <dgm:prSet presAssocID="{D35638F0-BC4F-4296-A06F-645DF8F4A2E1}" presName="dstNode" presStyleLbl="node1" presStyleIdx="0" presStyleCnt="4"/>
      <dgm:spPr/>
    </dgm:pt>
    <dgm:pt modelId="{70608CF3-5203-4C38-B27B-215E4B498DCC}" type="pres">
      <dgm:prSet presAssocID="{8772F842-895D-4F62-B178-FCC43EE4C372}" presName="text_1" presStyleLbl="node1" presStyleIdx="0" presStyleCnt="4" custScaleY="132891">
        <dgm:presLayoutVars>
          <dgm:bulletEnabled val="1"/>
        </dgm:presLayoutVars>
      </dgm:prSet>
      <dgm:spPr/>
    </dgm:pt>
    <dgm:pt modelId="{F14D4CAC-BB58-43D1-9BE7-3D7D511719BD}" type="pres">
      <dgm:prSet presAssocID="{8772F842-895D-4F62-B178-FCC43EE4C372}" presName="accent_1" presStyleCnt="0"/>
      <dgm:spPr/>
    </dgm:pt>
    <dgm:pt modelId="{72F40429-9557-4046-88E4-88512CC88465}" type="pres">
      <dgm:prSet presAssocID="{8772F842-895D-4F62-B178-FCC43EE4C372}" presName="accentRepeatNode" presStyleLbl="solidFgAcc1" presStyleIdx="0" presStyleCnt="4"/>
      <dgm:spPr/>
    </dgm:pt>
    <dgm:pt modelId="{681A3069-2741-495F-8DB7-A9BB63E72D64}" type="pres">
      <dgm:prSet presAssocID="{EBC85421-EECE-4B1E-8C82-0483BF5730F8}" presName="text_2" presStyleLbl="node1" presStyleIdx="1" presStyleCnt="4" custScaleY="119072">
        <dgm:presLayoutVars>
          <dgm:bulletEnabled val="1"/>
        </dgm:presLayoutVars>
      </dgm:prSet>
      <dgm:spPr/>
    </dgm:pt>
    <dgm:pt modelId="{4D53979C-F9AF-4984-837A-75226FEDCC9E}" type="pres">
      <dgm:prSet presAssocID="{EBC85421-EECE-4B1E-8C82-0483BF5730F8}" presName="accent_2" presStyleCnt="0"/>
      <dgm:spPr/>
    </dgm:pt>
    <dgm:pt modelId="{7B77CEB7-2297-4BCC-BBFB-4B4DCCAF7E61}" type="pres">
      <dgm:prSet presAssocID="{EBC85421-EECE-4B1E-8C82-0483BF5730F8}" presName="accentRepeatNode" presStyleLbl="solidFgAcc1" presStyleIdx="1" presStyleCnt="4"/>
      <dgm:spPr/>
    </dgm:pt>
    <dgm:pt modelId="{E057A8A1-047D-4683-AB32-ECDCF5F8FEAA}" type="pres">
      <dgm:prSet presAssocID="{06ECF2D1-1CF3-414E-8B57-52199AB14124}" presName="text_3" presStyleLbl="node1" presStyleIdx="2" presStyleCnt="4" custScaleY="111121">
        <dgm:presLayoutVars>
          <dgm:bulletEnabled val="1"/>
        </dgm:presLayoutVars>
      </dgm:prSet>
      <dgm:spPr/>
    </dgm:pt>
    <dgm:pt modelId="{63A78292-D75E-4ABC-9542-5882B258EBBF}" type="pres">
      <dgm:prSet presAssocID="{06ECF2D1-1CF3-414E-8B57-52199AB14124}" presName="accent_3" presStyleCnt="0"/>
      <dgm:spPr/>
    </dgm:pt>
    <dgm:pt modelId="{E883A54B-C40B-46A1-B496-7E0D892258E8}" type="pres">
      <dgm:prSet presAssocID="{06ECF2D1-1CF3-414E-8B57-52199AB14124}" presName="accentRepeatNode" presStyleLbl="solidFgAcc1" presStyleIdx="2" presStyleCnt="4"/>
      <dgm:spPr/>
    </dgm:pt>
    <dgm:pt modelId="{2295ED62-3193-4758-B23C-D0060814C921}" type="pres">
      <dgm:prSet presAssocID="{B8E48C32-0EC9-4BD2-8357-A93411D98C50}" presName="text_4" presStyleLbl="node1" presStyleIdx="3" presStyleCnt="4">
        <dgm:presLayoutVars>
          <dgm:bulletEnabled val="1"/>
        </dgm:presLayoutVars>
      </dgm:prSet>
      <dgm:spPr/>
    </dgm:pt>
    <dgm:pt modelId="{D328514A-CE93-4826-A4AA-51A236463D17}" type="pres">
      <dgm:prSet presAssocID="{B8E48C32-0EC9-4BD2-8357-A93411D98C50}" presName="accent_4" presStyleCnt="0"/>
      <dgm:spPr/>
    </dgm:pt>
    <dgm:pt modelId="{452ECD0C-CEC0-4B07-BC98-DFD51425F30D}" type="pres">
      <dgm:prSet presAssocID="{B8E48C32-0EC9-4BD2-8357-A93411D98C50}" presName="accentRepeatNode" presStyleLbl="solidFgAcc1" presStyleIdx="3" presStyleCnt="4"/>
      <dgm:spPr/>
    </dgm:pt>
  </dgm:ptLst>
  <dgm:cxnLst>
    <dgm:cxn modelId="{25CC2C24-F45C-454E-AC85-5A491E9EB860}" srcId="{D35638F0-BC4F-4296-A06F-645DF8F4A2E1}" destId="{06ECF2D1-1CF3-414E-8B57-52199AB14124}" srcOrd="2" destOrd="0" parTransId="{C0219269-1DF8-4EDE-821C-9AFD8C37DD5E}" sibTransId="{14C455C7-D211-4E5D-B673-F760DA4375B0}"/>
    <dgm:cxn modelId="{B8026244-B6E4-45DA-9FA4-48AAEF482010}" type="presOf" srcId="{8772F842-895D-4F62-B178-FCC43EE4C372}" destId="{70608CF3-5203-4C38-B27B-215E4B498DCC}" srcOrd="0" destOrd="0" presId="urn:microsoft.com/office/officeart/2008/layout/VerticalCurvedList"/>
    <dgm:cxn modelId="{B48AD74D-23F7-4D3A-BE4F-68E1F50708FB}" srcId="{D35638F0-BC4F-4296-A06F-645DF8F4A2E1}" destId="{B8E48C32-0EC9-4BD2-8357-A93411D98C50}" srcOrd="3" destOrd="0" parTransId="{6AF9B431-5BE0-4B36-BD83-DD0CDF20E2B5}" sibTransId="{CF608299-CED7-4C12-83B4-CAE6FD7DC962}"/>
    <dgm:cxn modelId="{FDB0CF88-7CBA-40D2-A7CF-3C8E15A111BB}" type="presOf" srcId="{146EC8FE-2F2E-4B3C-B236-803B2FDB068B}" destId="{465C108F-5135-41AB-9049-ACCE4FC2DDCB}" srcOrd="0" destOrd="0" presId="urn:microsoft.com/office/officeart/2008/layout/VerticalCurvedList"/>
    <dgm:cxn modelId="{A472D59E-D413-4668-AE46-B5A919325CC1}" srcId="{D35638F0-BC4F-4296-A06F-645DF8F4A2E1}" destId="{EBC85421-EECE-4B1E-8C82-0483BF5730F8}" srcOrd="1" destOrd="0" parTransId="{D2459446-CAF6-40B4-82F5-A79630A33F69}" sibTransId="{5325C565-F82F-4EA6-8942-980258B8B7BF}"/>
    <dgm:cxn modelId="{3311DDA7-B832-494C-B16A-3D7DA13EC2FA}" type="presOf" srcId="{D35638F0-BC4F-4296-A06F-645DF8F4A2E1}" destId="{01D3906D-E56A-47E4-872F-1CFBB996D3F0}" srcOrd="0" destOrd="0" presId="urn:microsoft.com/office/officeart/2008/layout/VerticalCurvedList"/>
    <dgm:cxn modelId="{BA1731CF-DEDF-48E1-B701-105C871321DA}" type="presOf" srcId="{EBC85421-EECE-4B1E-8C82-0483BF5730F8}" destId="{681A3069-2741-495F-8DB7-A9BB63E72D64}" srcOrd="0" destOrd="0" presId="urn:microsoft.com/office/officeart/2008/layout/VerticalCurvedList"/>
    <dgm:cxn modelId="{5A96BFD8-3DDF-470E-BE96-44BE303DCC5A}" type="presOf" srcId="{B8E48C32-0EC9-4BD2-8357-A93411D98C50}" destId="{2295ED62-3193-4758-B23C-D0060814C921}" srcOrd="0" destOrd="0" presId="urn:microsoft.com/office/officeart/2008/layout/VerticalCurvedList"/>
    <dgm:cxn modelId="{B548D8E9-CDEA-4889-A3EC-46194559C18D}" type="presOf" srcId="{06ECF2D1-1CF3-414E-8B57-52199AB14124}" destId="{E057A8A1-047D-4683-AB32-ECDCF5F8FEAA}" srcOrd="0" destOrd="0" presId="urn:microsoft.com/office/officeart/2008/layout/VerticalCurvedList"/>
    <dgm:cxn modelId="{BF712CEC-F043-4736-A12A-C8530E5E63F0}" srcId="{D35638F0-BC4F-4296-A06F-645DF8F4A2E1}" destId="{8772F842-895D-4F62-B178-FCC43EE4C372}" srcOrd="0" destOrd="0" parTransId="{7D29A936-BED2-4408-B7F2-4CC7C4A8DEBA}" sibTransId="{146EC8FE-2F2E-4B3C-B236-803B2FDB068B}"/>
    <dgm:cxn modelId="{83ABF63E-54EE-406E-A113-F5DF1CE9E7CB}" type="presParOf" srcId="{01D3906D-E56A-47E4-872F-1CFBB996D3F0}" destId="{FB4C62AB-8CFE-4603-AB65-75FE933B5DA9}" srcOrd="0" destOrd="0" presId="urn:microsoft.com/office/officeart/2008/layout/VerticalCurvedList"/>
    <dgm:cxn modelId="{0ABEFDF8-C2B7-4311-AB82-E54DBF59360F}" type="presParOf" srcId="{FB4C62AB-8CFE-4603-AB65-75FE933B5DA9}" destId="{15A0CCE1-86F8-4B6F-9005-95F83708A4A9}" srcOrd="0" destOrd="0" presId="urn:microsoft.com/office/officeart/2008/layout/VerticalCurvedList"/>
    <dgm:cxn modelId="{CA693D14-B1FB-47EB-B665-9FD3A33D6052}" type="presParOf" srcId="{15A0CCE1-86F8-4B6F-9005-95F83708A4A9}" destId="{8B37C2C0-92B1-4E2F-B592-BEDE8B97DDFF}" srcOrd="0" destOrd="0" presId="urn:microsoft.com/office/officeart/2008/layout/VerticalCurvedList"/>
    <dgm:cxn modelId="{4453963E-37CD-45E4-94B4-AA8FF1946E39}" type="presParOf" srcId="{15A0CCE1-86F8-4B6F-9005-95F83708A4A9}" destId="{465C108F-5135-41AB-9049-ACCE4FC2DDCB}" srcOrd="1" destOrd="0" presId="urn:microsoft.com/office/officeart/2008/layout/VerticalCurvedList"/>
    <dgm:cxn modelId="{E81FB652-7AA5-45BB-9668-D7ED65ECB7E0}" type="presParOf" srcId="{15A0CCE1-86F8-4B6F-9005-95F83708A4A9}" destId="{7AF2197D-514E-4081-842F-17A2DB26A46F}" srcOrd="2" destOrd="0" presId="urn:microsoft.com/office/officeart/2008/layout/VerticalCurvedList"/>
    <dgm:cxn modelId="{1F582D5B-035D-447C-912A-969FA5F81291}" type="presParOf" srcId="{15A0CCE1-86F8-4B6F-9005-95F83708A4A9}" destId="{D93FE1C7-3FC5-46DA-BE96-60CC800474AD}" srcOrd="3" destOrd="0" presId="urn:microsoft.com/office/officeart/2008/layout/VerticalCurvedList"/>
    <dgm:cxn modelId="{DC1053BF-C4F2-4C0A-8C1B-A19BD069FB56}" type="presParOf" srcId="{FB4C62AB-8CFE-4603-AB65-75FE933B5DA9}" destId="{70608CF3-5203-4C38-B27B-215E4B498DCC}" srcOrd="1" destOrd="0" presId="urn:microsoft.com/office/officeart/2008/layout/VerticalCurvedList"/>
    <dgm:cxn modelId="{F80A4DB4-CD59-431D-B5EC-49549A2C76F2}" type="presParOf" srcId="{FB4C62AB-8CFE-4603-AB65-75FE933B5DA9}" destId="{F14D4CAC-BB58-43D1-9BE7-3D7D511719BD}" srcOrd="2" destOrd="0" presId="urn:microsoft.com/office/officeart/2008/layout/VerticalCurvedList"/>
    <dgm:cxn modelId="{F11D1027-178D-4F72-B022-5A4352B3E40D}" type="presParOf" srcId="{F14D4CAC-BB58-43D1-9BE7-3D7D511719BD}" destId="{72F40429-9557-4046-88E4-88512CC88465}" srcOrd="0" destOrd="0" presId="urn:microsoft.com/office/officeart/2008/layout/VerticalCurvedList"/>
    <dgm:cxn modelId="{B9B99350-C6D4-4BF6-9A36-1D724122DC09}" type="presParOf" srcId="{FB4C62AB-8CFE-4603-AB65-75FE933B5DA9}" destId="{681A3069-2741-495F-8DB7-A9BB63E72D64}" srcOrd="3" destOrd="0" presId="urn:microsoft.com/office/officeart/2008/layout/VerticalCurvedList"/>
    <dgm:cxn modelId="{F541023D-3290-4A1B-B081-2C91F6E6AEAB}" type="presParOf" srcId="{FB4C62AB-8CFE-4603-AB65-75FE933B5DA9}" destId="{4D53979C-F9AF-4984-837A-75226FEDCC9E}" srcOrd="4" destOrd="0" presId="urn:microsoft.com/office/officeart/2008/layout/VerticalCurvedList"/>
    <dgm:cxn modelId="{901B8E15-CD83-437D-A19F-61224F157D20}" type="presParOf" srcId="{4D53979C-F9AF-4984-837A-75226FEDCC9E}" destId="{7B77CEB7-2297-4BCC-BBFB-4B4DCCAF7E61}" srcOrd="0" destOrd="0" presId="urn:microsoft.com/office/officeart/2008/layout/VerticalCurvedList"/>
    <dgm:cxn modelId="{B1EFC0C3-BCCD-4E6F-B242-A05F61067EFB}" type="presParOf" srcId="{FB4C62AB-8CFE-4603-AB65-75FE933B5DA9}" destId="{E057A8A1-047D-4683-AB32-ECDCF5F8FEAA}" srcOrd="5" destOrd="0" presId="urn:microsoft.com/office/officeart/2008/layout/VerticalCurvedList"/>
    <dgm:cxn modelId="{A0C990A9-BBBC-4BA3-AA07-FF70C2F024C0}" type="presParOf" srcId="{FB4C62AB-8CFE-4603-AB65-75FE933B5DA9}" destId="{63A78292-D75E-4ABC-9542-5882B258EBBF}" srcOrd="6" destOrd="0" presId="urn:microsoft.com/office/officeart/2008/layout/VerticalCurvedList"/>
    <dgm:cxn modelId="{AF29D615-2868-451F-B5C1-E4B2A06DB5DC}" type="presParOf" srcId="{63A78292-D75E-4ABC-9542-5882B258EBBF}" destId="{E883A54B-C40B-46A1-B496-7E0D892258E8}" srcOrd="0" destOrd="0" presId="urn:microsoft.com/office/officeart/2008/layout/VerticalCurvedList"/>
    <dgm:cxn modelId="{F6E78068-EB03-4A84-984D-3D745610DD5F}" type="presParOf" srcId="{FB4C62AB-8CFE-4603-AB65-75FE933B5DA9}" destId="{2295ED62-3193-4758-B23C-D0060814C921}" srcOrd="7" destOrd="0" presId="urn:microsoft.com/office/officeart/2008/layout/VerticalCurvedList"/>
    <dgm:cxn modelId="{98CB3832-EFEC-4354-A27F-5178A64D1459}" type="presParOf" srcId="{FB4C62AB-8CFE-4603-AB65-75FE933B5DA9}" destId="{D328514A-CE93-4826-A4AA-51A236463D17}" srcOrd="8" destOrd="0" presId="urn:microsoft.com/office/officeart/2008/layout/VerticalCurvedList"/>
    <dgm:cxn modelId="{3185524A-E33A-4244-B1B7-83BAFF31C0A1}" type="presParOf" srcId="{D328514A-CE93-4826-A4AA-51A236463D17}" destId="{452ECD0C-CEC0-4B07-BC98-DFD51425F30D}"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C042F4-6099-4308-9915-B7CACC682E46}" type="doc">
      <dgm:prSet loTypeId="urn:microsoft.com/office/officeart/2005/8/layout/process3" loCatId="process" qsTypeId="urn:microsoft.com/office/officeart/2005/8/quickstyle/3d3" qsCatId="3D" csTypeId="urn:microsoft.com/office/officeart/2005/8/colors/accent1_2" csCatId="accent1" phldr="1"/>
      <dgm:spPr/>
      <dgm:t>
        <a:bodyPr/>
        <a:lstStyle/>
        <a:p>
          <a:endParaRPr lang="zh-CN" altLang="en-US"/>
        </a:p>
      </dgm:t>
    </dgm:pt>
    <dgm:pt modelId="{3051B66B-00D7-4C99-95A6-824EED1F9FEA}">
      <dgm:prSet phldrT="[文本]"/>
      <dgm:spPr>
        <a:solidFill>
          <a:schemeClr val="accent1">
            <a:lumMod val="75000"/>
          </a:schemeClr>
        </a:solidFill>
      </dgm:spPr>
      <dgm:t>
        <a:bodyPr/>
        <a:lstStyle/>
        <a:p>
          <a:r>
            <a:rPr lang="zh-CN" altLang="en-US" b="1">
              <a:latin typeface="微软雅黑" panose="020B0503020204020204" pitchFamily="34" charset="-122"/>
              <a:ea typeface="微软雅黑" panose="020B0503020204020204" pitchFamily="34" charset="-122"/>
            </a:rPr>
            <a:t>单位层</a:t>
          </a:r>
          <a:r>
            <a:rPr lang="zh-CN" altLang="en-US" b="1" dirty="0">
              <a:latin typeface="微软雅黑" panose="020B0503020204020204" pitchFamily="34" charset="-122"/>
              <a:ea typeface="微软雅黑" panose="020B0503020204020204" pitchFamily="34" charset="-122"/>
            </a:rPr>
            <a:t>面</a:t>
          </a:r>
        </a:p>
      </dgm:t>
    </dgm:pt>
    <dgm:pt modelId="{E5F8B34C-BA01-4293-9EA7-5759E6DFFCC4}" cxnId="{F22653F3-DC67-4DBF-8B15-DAFA6E704055}"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33D0660A-36E5-4158-8B8A-085DDD096F0D}" cxnId="{F22653F3-DC67-4DBF-8B15-DAFA6E704055}"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76D7AA9F-D27B-4AF3-A17A-DBFF34611987}">
      <dgm:prSet phldrT="[文本]" custT="1"/>
      <dgm:spPr/>
      <dgm:t>
        <a:bodyPr/>
        <a:lstStyle/>
        <a:p>
          <a:r>
            <a:rPr lang="zh-CN" altLang="en-US" sz="3200" dirty="0">
              <a:latin typeface="微软雅黑" panose="020B0503020204020204" pitchFamily="34" charset="-122"/>
              <a:ea typeface="微软雅黑" panose="020B0503020204020204" pitchFamily="34" charset="-122"/>
            </a:rPr>
            <a:t>绿色发展</a:t>
          </a:r>
        </a:p>
      </dgm:t>
    </dgm:pt>
    <dgm:pt modelId="{FC824AF5-763B-45BB-9F5B-AD27988EB7ED}" cxnId="{33DD5CE5-7E70-4BFA-8BC8-4812C67E9B93}"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AD30806-0AB7-427F-8868-CCDF8876969A}" cxnId="{33DD5CE5-7E70-4BFA-8BC8-4812C67E9B93}"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4370384B-AC30-49BE-9DA3-60123E890D5D}">
      <dgm:prSet phldrT="[文本]"/>
      <dgm:spPr>
        <a:solidFill>
          <a:schemeClr val="accent1">
            <a:lumMod val="75000"/>
          </a:schemeClr>
        </a:solidFill>
      </dgm:spPr>
      <dgm:t>
        <a:bodyPr/>
        <a:lstStyle/>
        <a:p>
          <a:r>
            <a:rPr lang="zh-CN" altLang="en-US" b="1" dirty="0">
              <a:latin typeface="微软雅黑" panose="020B0503020204020204" pitchFamily="34" charset="-122"/>
              <a:ea typeface="微软雅黑" panose="020B0503020204020204" pitchFamily="34" charset="-122"/>
            </a:rPr>
            <a:t>社会层面</a:t>
          </a:r>
        </a:p>
      </dgm:t>
    </dgm:pt>
    <dgm:pt modelId="{603ADABA-FEAD-492F-8F88-06996BC3644F}" cxnId="{F973DF08-E872-4A79-BCB1-E4381AE02BA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1C0A04E2-6FA6-4B29-9652-B98DAC7F0B2D}" cxnId="{F973DF08-E872-4A79-BCB1-E4381AE02BA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E5EADAC3-C3A5-4A44-96BB-27EB8D1E112A}">
      <dgm:prSet phldrT="[文本]" custT="1"/>
      <dgm:spPr/>
      <dgm:t>
        <a:bodyPr/>
        <a:lstStyle/>
        <a:p>
          <a:r>
            <a:rPr lang="zh-CN" altLang="en-US" sz="3200" dirty="0">
              <a:latin typeface="微软雅黑" panose="020B0503020204020204" pitchFamily="34" charset="-122"/>
              <a:ea typeface="微软雅黑" panose="020B0503020204020204" pitchFamily="34" charset="-122"/>
            </a:rPr>
            <a:t>循环经济</a:t>
          </a:r>
        </a:p>
      </dgm:t>
    </dgm:pt>
    <dgm:pt modelId="{D0BDED80-108B-4759-AFF6-8DD3A0C3ADC4}" cxnId="{9E3781CD-0468-4969-B091-D7947E6BD63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79F4F30D-A9EE-4A58-8014-71266737AD0D}" cxnId="{9E3781CD-0468-4969-B091-D7947E6BD63B}"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DE80BCAE-B5D8-4A1F-B3C2-DCA0F42C2C94}">
      <dgm:prSet phldrT="[文本]"/>
      <dgm:spPr>
        <a:solidFill>
          <a:schemeClr val="accent1">
            <a:lumMod val="75000"/>
          </a:schemeClr>
        </a:solidFill>
      </dgm:spPr>
      <dgm:t>
        <a:bodyPr/>
        <a:lstStyle/>
        <a:p>
          <a:r>
            <a:rPr lang="zh-CN" altLang="en-US" b="1" dirty="0">
              <a:latin typeface="微软雅黑" panose="020B0503020204020204" pitchFamily="34" charset="-122"/>
              <a:ea typeface="微软雅黑" panose="020B0503020204020204" pitchFamily="34" charset="-122"/>
            </a:rPr>
            <a:t>国家层面</a:t>
          </a:r>
        </a:p>
      </dgm:t>
    </dgm:pt>
    <dgm:pt modelId="{CDF103EF-3606-4045-8FF3-EA8720849254}" cxnId="{35E94906-6824-4F24-87B0-2EE8C7ACD50D}"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AB2BDABB-B66B-4F7A-AA66-DDF8215A3219}" cxnId="{35E94906-6824-4F24-87B0-2EE8C7ACD50D}"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0414549B-CD82-4D75-8487-7CDB4C7C7AB7}">
      <dgm:prSet phldrT="[文本]" custT="1"/>
      <dgm:spPr/>
      <dgm:t>
        <a:bodyPr/>
        <a:lstStyle/>
        <a:p>
          <a:r>
            <a:rPr lang="zh-CN" altLang="en-US" sz="3200" dirty="0">
              <a:latin typeface="微软雅黑" panose="020B0503020204020204" pitchFamily="34" charset="-122"/>
              <a:ea typeface="微软雅黑" panose="020B0503020204020204" pitchFamily="34" charset="-122"/>
            </a:rPr>
            <a:t>生态文明</a:t>
          </a:r>
        </a:p>
      </dgm:t>
    </dgm:pt>
    <dgm:pt modelId="{2515ACF1-D957-4448-9BB3-175AE58E4C05}" cxnId="{238D5FFA-35C8-45CE-BE93-79E61006A81D}"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1DEC3841-CA4A-4E47-A6BD-2444E159840F}" cxnId="{238D5FFA-35C8-45CE-BE93-79E61006A81D}"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A78C198F-6DE3-40D5-95D0-10D49FFBEEE6}" type="pres">
      <dgm:prSet presAssocID="{DCC042F4-6099-4308-9915-B7CACC682E46}" presName="linearFlow" presStyleCnt="0">
        <dgm:presLayoutVars>
          <dgm:dir/>
          <dgm:animLvl val="lvl"/>
          <dgm:resizeHandles val="exact"/>
        </dgm:presLayoutVars>
      </dgm:prSet>
      <dgm:spPr/>
    </dgm:pt>
    <dgm:pt modelId="{D2DF2C3D-96CC-4848-8BBB-F6C7651FA4B6}" type="pres">
      <dgm:prSet presAssocID="{3051B66B-00D7-4C99-95A6-824EED1F9FEA}" presName="composite" presStyleCnt="0"/>
      <dgm:spPr/>
    </dgm:pt>
    <dgm:pt modelId="{2B390B58-9403-4CE8-9C6A-35C0B779A3B1}" type="pres">
      <dgm:prSet presAssocID="{3051B66B-00D7-4C99-95A6-824EED1F9FEA}" presName="parTx" presStyleLbl="node1" presStyleIdx="0" presStyleCnt="3">
        <dgm:presLayoutVars>
          <dgm:chMax val="0"/>
          <dgm:chPref val="0"/>
          <dgm:bulletEnabled val="1"/>
        </dgm:presLayoutVars>
      </dgm:prSet>
      <dgm:spPr/>
    </dgm:pt>
    <dgm:pt modelId="{E2ED563F-890E-42B9-AD5E-A681A5BBBCF0}" type="pres">
      <dgm:prSet presAssocID="{3051B66B-00D7-4C99-95A6-824EED1F9FEA}" presName="parSh" presStyleLbl="node1" presStyleIdx="0" presStyleCnt="3"/>
      <dgm:spPr/>
    </dgm:pt>
    <dgm:pt modelId="{7888DF07-9656-4E42-8803-505B4FEF1A7C}" type="pres">
      <dgm:prSet presAssocID="{3051B66B-00D7-4C99-95A6-824EED1F9FEA}" presName="desTx" presStyleLbl="fgAcc1" presStyleIdx="0" presStyleCnt="3">
        <dgm:presLayoutVars>
          <dgm:bulletEnabled val="1"/>
        </dgm:presLayoutVars>
      </dgm:prSet>
      <dgm:spPr/>
    </dgm:pt>
    <dgm:pt modelId="{FEBD8A66-17C3-4579-938B-558E6A75404A}" type="pres">
      <dgm:prSet presAssocID="{33D0660A-36E5-4158-8B8A-085DDD096F0D}" presName="sibTrans" presStyleLbl="sibTrans2D1" presStyleIdx="0" presStyleCnt="2"/>
      <dgm:spPr/>
    </dgm:pt>
    <dgm:pt modelId="{BF6CFEC8-6EC3-47EF-8AB6-B562E5938BFE}" type="pres">
      <dgm:prSet presAssocID="{33D0660A-36E5-4158-8B8A-085DDD096F0D}" presName="connTx" presStyleLbl="sibTrans2D1" presStyleIdx="0" presStyleCnt="2"/>
      <dgm:spPr/>
    </dgm:pt>
    <dgm:pt modelId="{FEE47DA2-3F77-4994-80B7-619AA95253AC}" type="pres">
      <dgm:prSet presAssocID="{4370384B-AC30-49BE-9DA3-60123E890D5D}" presName="composite" presStyleCnt="0"/>
      <dgm:spPr/>
    </dgm:pt>
    <dgm:pt modelId="{2B213CFE-3CA1-473E-9680-9CEC335FC572}" type="pres">
      <dgm:prSet presAssocID="{4370384B-AC30-49BE-9DA3-60123E890D5D}" presName="parTx" presStyleLbl="node1" presStyleIdx="0" presStyleCnt="3">
        <dgm:presLayoutVars>
          <dgm:chMax val="0"/>
          <dgm:chPref val="0"/>
          <dgm:bulletEnabled val="1"/>
        </dgm:presLayoutVars>
      </dgm:prSet>
      <dgm:spPr/>
    </dgm:pt>
    <dgm:pt modelId="{61847C7E-0116-4E02-854B-99144F8D4E0F}" type="pres">
      <dgm:prSet presAssocID="{4370384B-AC30-49BE-9DA3-60123E890D5D}" presName="parSh" presStyleLbl="node1" presStyleIdx="1" presStyleCnt="3"/>
      <dgm:spPr/>
    </dgm:pt>
    <dgm:pt modelId="{B67B7461-593F-4F00-A161-998BC6963916}" type="pres">
      <dgm:prSet presAssocID="{4370384B-AC30-49BE-9DA3-60123E890D5D}" presName="desTx" presStyleLbl="fgAcc1" presStyleIdx="1" presStyleCnt="3">
        <dgm:presLayoutVars>
          <dgm:bulletEnabled val="1"/>
        </dgm:presLayoutVars>
      </dgm:prSet>
      <dgm:spPr/>
    </dgm:pt>
    <dgm:pt modelId="{201ED8F4-0CC4-4519-96EA-FF31C5DC7394}" type="pres">
      <dgm:prSet presAssocID="{1C0A04E2-6FA6-4B29-9652-B98DAC7F0B2D}" presName="sibTrans" presStyleLbl="sibTrans2D1" presStyleIdx="1" presStyleCnt="2"/>
      <dgm:spPr/>
    </dgm:pt>
    <dgm:pt modelId="{0A225C93-2876-4055-8AF4-39F89FFEAAAC}" type="pres">
      <dgm:prSet presAssocID="{1C0A04E2-6FA6-4B29-9652-B98DAC7F0B2D}" presName="connTx" presStyleLbl="sibTrans2D1" presStyleIdx="1" presStyleCnt="2"/>
      <dgm:spPr/>
    </dgm:pt>
    <dgm:pt modelId="{8EEFE6D4-024E-48DE-AA86-883BEC2A47B1}" type="pres">
      <dgm:prSet presAssocID="{DE80BCAE-B5D8-4A1F-B3C2-DCA0F42C2C94}" presName="composite" presStyleCnt="0"/>
      <dgm:spPr/>
    </dgm:pt>
    <dgm:pt modelId="{2302ADD0-7BDD-4446-83DE-6FF197C3A432}" type="pres">
      <dgm:prSet presAssocID="{DE80BCAE-B5D8-4A1F-B3C2-DCA0F42C2C94}" presName="parTx" presStyleLbl="node1" presStyleIdx="1" presStyleCnt="3">
        <dgm:presLayoutVars>
          <dgm:chMax val="0"/>
          <dgm:chPref val="0"/>
          <dgm:bulletEnabled val="1"/>
        </dgm:presLayoutVars>
      </dgm:prSet>
      <dgm:spPr/>
    </dgm:pt>
    <dgm:pt modelId="{2AD54C46-B27E-4E97-B5EA-CCFAE60EB5E6}" type="pres">
      <dgm:prSet presAssocID="{DE80BCAE-B5D8-4A1F-B3C2-DCA0F42C2C94}" presName="parSh" presStyleLbl="node1" presStyleIdx="2" presStyleCnt="3"/>
      <dgm:spPr/>
    </dgm:pt>
    <dgm:pt modelId="{06CAEECA-26F6-491C-AF88-715D1B7B0E1D}" type="pres">
      <dgm:prSet presAssocID="{DE80BCAE-B5D8-4A1F-B3C2-DCA0F42C2C94}" presName="desTx" presStyleLbl="fgAcc1" presStyleIdx="2" presStyleCnt="3">
        <dgm:presLayoutVars>
          <dgm:bulletEnabled val="1"/>
        </dgm:presLayoutVars>
      </dgm:prSet>
      <dgm:spPr/>
    </dgm:pt>
  </dgm:ptLst>
  <dgm:cxnLst>
    <dgm:cxn modelId="{7542F005-2034-42F3-8765-6883CFCD0C67}" type="presOf" srcId="{76D7AA9F-D27B-4AF3-A17A-DBFF34611987}" destId="{7888DF07-9656-4E42-8803-505B4FEF1A7C}" srcOrd="0" destOrd="0" presId="urn:microsoft.com/office/officeart/2005/8/layout/process3"/>
    <dgm:cxn modelId="{35E94906-6824-4F24-87B0-2EE8C7ACD50D}" srcId="{DCC042F4-6099-4308-9915-B7CACC682E46}" destId="{DE80BCAE-B5D8-4A1F-B3C2-DCA0F42C2C94}" srcOrd="2" destOrd="0" parTransId="{CDF103EF-3606-4045-8FF3-EA8720849254}" sibTransId="{AB2BDABB-B66B-4F7A-AA66-DDF8215A3219}"/>
    <dgm:cxn modelId="{F973DF08-E872-4A79-BCB1-E4381AE02BAF}" srcId="{DCC042F4-6099-4308-9915-B7CACC682E46}" destId="{4370384B-AC30-49BE-9DA3-60123E890D5D}" srcOrd="1" destOrd="0" parTransId="{603ADABA-FEAD-492F-8F88-06996BC3644F}" sibTransId="{1C0A04E2-6FA6-4B29-9652-B98DAC7F0B2D}"/>
    <dgm:cxn modelId="{ABA9370E-B3D4-4003-8F16-37F52489177C}" type="presOf" srcId="{DE80BCAE-B5D8-4A1F-B3C2-DCA0F42C2C94}" destId="{2AD54C46-B27E-4E97-B5EA-CCFAE60EB5E6}" srcOrd="1" destOrd="0" presId="urn:microsoft.com/office/officeart/2005/8/layout/process3"/>
    <dgm:cxn modelId="{A1BBF618-A7B9-4E2F-B952-C919084A229A}" type="presOf" srcId="{3051B66B-00D7-4C99-95A6-824EED1F9FEA}" destId="{E2ED563F-890E-42B9-AD5E-A681A5BBBCF0}" srcOrd="1" destOrd="0" presId="urn:microsoft.com/office/officeart/2005/8/layout/process3"/>
    <dgm:cxn modelId="{C743713C-2D9B-4B4A-8F87-F0615CB5B9CF}" type="presOf" srcId="{1C0A04E2-6FA6-4B29-9652-B98DAC7F0B2D}" destId="{201ED8F4-0CC4-4519-96EA-FF31C5DC7394}" srcOrd="0" destOrd="0" presId="urn:microsoft.com/office/officeart/2005/8/layout/process3"/>
    <dgm:cxn modelId="{B17AA73C-55BD-4ED4-84CC-7F3F60BCC531}" type="presOf" srcId="{DCC042F4-6099-4308-9915-B7CACC682E46}" destId="{A78C198F-6DE3-40D5-95D0-10D49FFBEEE6}" srcOrd="0" destOrd="0" presId="urn:microsoft.com/office/officeart/2005/8/layout/process3"/>
    <dgm:cxn modelId="{E0CE8365-2AFA-49E5-8C40-AD8EBE79C477}" type="presOf" srcId="{33D0660A-36E5-4158-8B8A-085DDD096F0D}" destId="{BF6CFEC8-6EC3-47EF-8AB6-B562E5938BFE}" srcOrd="1" destOrd="0" presId="urn:microsoft.com/office/officeart/2005/8/layout/process3"/>
    <dgm:cxn modelId="{F738B653-2173-4C3B-B45B-06DFAB180F7C}" type="presOf" srcId="{DE80BCAE-B5D8-4A1F-B3C2-DCA0F42C2C94}" destId="{2302ADD0-7BDD-4446-83DE-6FF197C3A432}" srcOrd="0" destOrd="0" presId="urn:microsoft.com/office/officeart/2005/8/layout/process3"/>
    <dgm:cxn modelId="{E5CB3DB1-0FE2-497C-85E5-9ECA60020D85}" type="presOf" srcId="{4370384B-AC30-49BE-9DA3-60123E890D5D}" destId="{61847C7E-0116-4E02-854B-99144F8D4E0F}" srcOrd="1" destOrd="0" presId="urn:microsoft.com/office/officeart/2005/8/layout/process3"/>
    <dgm:cxn modelId="{9E3781CD-0468-4969-B091-D7947E6BD63B}" srcId="{4370384B-AC30-49BE-9DA3-60123E890D5D}" destId="{E5EADAC3-C3A5-4A44-96BB-27EB8D1E112A}" srcOrd="0" destOrd="0" parTransId="{D0BDED80-108B-4759-AFF6-8DD3A0C3ADC4}" sibTransId="{79F4F30D-A9EE-4A58-8014-71266737AD0D}"/>
    <dgm:cxn modelId="{7C46C2CD-331B-4A8E-87D7-F6C36FE270C6}" type="presOf" srcId="{1C0A04E2-6FA6-4B29-9652-B98DAC7F0B2D}" destId="{0A225C93-2876-4055-8AF4-39F89FFEAAAC}" srcOrd="1" destOrd="0" presId="urn:microsoft.com/office/officeart/2005/8/layout/process3"/>
    <dgm:cxn modelId="{46BBCED9-BC80-44FE-B0C9-BBEEC4A9999D}" type="presOf" srcId="{E5EADAC3-C3A5-4A44-96BB-27EB8D1E112A}" destId="{B67B7461-593F-4F00-A161-998BC6963916}" srcOrd="0" destOrd="0" presId="urn:microsoft.com/office/officeart/2005/8/layout/process3"/>
    <dgm:cxn modelId="{33DD5CE5-7E70-4BFA-8BC8-4812C67E9B93}" srcId="{3051B66B-00D7-4C99-95A6-824EED1F9FEA}" destId="{76D7AA9F-D27B-4AF3-A17A-DBFF34611987}" srcOrd="0" destOrd="0" parTransId="{FC824AF5-763B-45BB-9F5B-AD27988EB7ED}" sibTransId="{5AD30806-0AB7-427F-8868-CCDF8876969A}"/>
    <dgm:cxn modelId="{C54F45E6-6183-4C58-96AE-6A7DCE9E647C}" type="presOf" srcId="{33D0660A-36E5-4158-8B8A-085DDD096F0D}" destId="{FEBD8A66-17C3-4579-938B-558E6A75404A}" srcOrd="0" destOrd="0" presId="urn:microsoft.com/office/officeart/2005/8/layout/process3"/>
    <dgm:cxn modelId="{688574EB-B139-4965-A974-68E9283036F4}" type="presOf" srcId="{0414549B-CD82-4D75-8487-7CDB4C7C7AB7}" destId="{06CAEECA-26F6-491C-AF88-715D1B7B0E1D}" srcOrd="0" destOrd="0" presId="urn:microsoft.com/office/officeart/2005/8/layout/process3"/>
    <dgm:cxn modelId="{F22653F3-DC67-4DBF-8B15-DAFA6E704055}" srcId="{DCC042F4-6099-4308-9915-B7CACC682E46}" destId="{3051B66B-00D7-4C99-95A6-824EED1F9FEA}" srcOrd="0" destOrd="0" parTransId="{E5F8B34C-BA01-4293-9EA7-5759E6DFFCC4}" sibTransId="{33D0660A-36E5-4158-8B8A-085DDD096F0D}"/>
    <dgm:cxn modelId="{238D5FFA-35C8-45CE-BE93-79E61006A81D}" srcId="{DE80BCAE-B5D8-4A1F-B3C2-DCA0F42C2C94}" destId="{0414549B-CD82-4D75-8487-7CDB4C7C7AB7}" srcOrd="0" destOrd="0" parTransId="{2515ACF1-D957-4448-9BB3-175AE58E4C05}" sibTransId="{1DEC3841-CA4A-4E47-A6BD-2444E159840F}"/>
    <dgm:cxn modelId="{A2B43CFC-338C-46BB-9C32-2B8BB577089D}" type="presOf" srcId="{4370384B-AC30-49BE-9DA3-60123E890D5D}" destId="{2B213CFE-3CA1-473E-9680-9CEC335FC572}" srcOrd="0" destOrd="0" presId="urn:microsoft.com/office/officeart/2005/8/layout/process3"/>
    <dgm:cxn modelId="{A0A912FF-13E5-4E86-91B5-4D81B7CDEB93}" type="presOf" srcId="{3051B66B-00D7-4C99-95A6-824EED1F9FEA}" destId="{2B390B58-9403-4CE8-9C6A-35C0B779A3B1}" srcOrd="0" destOrd="0" presId="urn:microsoft.com/office/officeart/2005/8/layout/process3"/>
    <dgm:cxn modelId="{C19DE9BE-B4DF-4C69-B62F-38F367DAC039}" type="presParOf" srcId="{A78C198F-6DE3-40D5-95D0-10D49FFBEEE6}" destId="{D2DF2C3D-96CC-4848-8BBB-F6C7651FA4B6}" srcOrd="0" destOrd="0" presId="urn:microsoft.com/office/officeart/2005/8/layout/process3"/>
    <dgm:cxn modelId="{77164542-7578-4DEB-81E1-D8A918D16D0D}" type="presParOf" srcId="{D2DF2C3D-96CC-4848-8BBB-F6C7651FA4B6}" destId="{2B390B58-9403-4CE8-9C6A-35C0B779A3B1}" srcOrd="0" destOrd="0" presId="urn:microsoft.com/office/officeart/2005/8/layout/process3"/>
    <dgm:cxn modelId="{66A107BB-5987-4D95-BB4E-4965A6AC9744}" type="presParOf" srcId="{D2DF2C3D-96CC-4848-8BBB-F6C7651FA4B6}" destId="{E2ED563F-890E-42B9-AD5E-A681A5BBBCF0}" srcOrd="1" destOrd="0" presId="urn:microsoft.com/office/officeart/2005/8/layout/process3"/>
    <dgm:cxn modelId="{24AEBE14-5373-4138-8F3D-9E7B830A2CF9}" type="presParOf" srcId="{D2DF2C3D-96CC-4848-8BBB-F6C7651FA4B6}" destId="{7888DF07-9656-4E42-8803-505B4FEF1A7C}" srcOrd="2" destOrd="0" presId="urn:microsoft.com/office/officeart/2005/8/layout/process3"/>
    <dgm:cxn modelId="{9E6ACBB7-577C-457E-AE56-CDD7E47BB89D}" type="presParOf" srcId="{A78C198F-6DE3-40D5-95D0-10D49FFBEEE6}" destId="{FEBD8A66-17C3-4579-938B-558E6A75404A}" srcOrd="1" destOrd="0" presId="urn:microsoft.com/office/officeart/2005/8/layout/process3"/>
    <dgm:cxn modelId="{87566C44-C1A1-4BD1-A818-071150D187C3}" type="presParOf" srcId="{FEBD8A66-17C3-4579-938B-558E6A75404A}" destId="{BF6CFEC8-6EC3-47EF-8AB6-B562E5938BFE}" srcOrd="0" destOrd="0" presId="urn:microsoft.com/office/officeart/2005/8/layout/process3"/>
    <dgm:cxn modelId="{B87F1863-971C-425C-AF54-405B122563D5}" type="presParOf" srcId="{A78C198F-6DE3-40D5-95D0-10D49FFBEEE6}" destId="{FEE47DA2-3F77-4994-80B7-619AA95253AC}" srcOrd="2" destOrd="0" presId="urn:microsoft.com/office/officeart/2005/8/layout/process3"/>
    <dgm:cxn modelId="{93C8440F-64F0-49B2-9B08-56E7C69EA548}" type="presParOf" srcId="{FEE47DA2-3F77-4994-80B7-619AA95253AC}" destId="{2B213CFE-3CA1-473E-9680-9CEC335FC572}" srcOrd="0" destOrd="0" presId="urn:microsoft.com/office/officeart/2005/8/layout/process3"/>
    <dgm:cxn modelId="{D820513E-14C5-49E0-9F3D-0E10B626D565}" type="presParOf" srcId="{FEE47DA2-3F77-4994-80B7-619AA95253AC}" destId="{61847C7E-0116-4E02-854B-99144F8D4E0F}" srcOrd="1" destOrd="0" presId="urn:microsoft.com/office/officeart/2005/8/layout/process3"/>
    <dgm:cxn modelId="{EE230A05-F564-4576-B1BC-C2D79A94447B}" type="presParOf" srcId="{FEE47DA2-3F77-4994-80B7-619AA95253AC}" destId="{B67B7461-593F-4F00-A161-998BC6963916}" srcOrd="2" destOrd="0" presId="urn:microsoft.com/office/officeart/2005/8/layout/process3"/>
    <dgm:cxn modelId="{BD2AA4D5-8118-4D47-B902-4740357FF5B6}" type="presParOf" srcId="{A78C198F-6DE3-40D5-95D0-10D49FFBEEE6}" destId="{201ED8F4-0CC4-4519-96EA-FF31C5DC7394}" srcOrd="3" destOrd="0" presId="urn:microsoft.com/office/officeart/2005/8/layout/process3"/>
    <dgm:cxn modelId="{2498BEC6-E279-4E0E-98F1-7ED0B1884BE8}" type="presParOf" srcId="{201ED8F4-0CC4-4519-96EA-FF31C5DC7394}" destId="{0A225C93-2876-4055-8AF4-39F89FFEAAAC}" srcOrd="0" destOrd="0" presId="urn:microsoft.com/office/officeart/2005/8/layout/process3"/>
    <dgm:cxn modelId="{CD9CB998-8E5A-4EEE-B85D-A8B5432C9FED}" type="presParOf" srcId="{A78C198F-6DE3-40D5-95D0-10D49FFBEEE6}" destId="{8EEFE6D4-024E-48DE-AA86-883BEC2A47B1}" srcOrd="4" destOrd="0" presId="urn:microsoft.com/office/officeart/2005/8/layout/process3"/>
    <dgm:cxn modelId="{CF92FCDD-7277-4CF6-8233-F1CC27542CFE}" type="presParOf" srcId="{8EEFE6D4-024E-48DE-AA86-883BEC2A47B1}" destId="{2302ADD0-7BDD-4446-83DE-6FF197C3A432}" srcOrd="0" destOrd="0" presId="urn:microsoft.com/office/officeart/2005/8/layout/process3"/>
    <dgm:cxn modelId="{807656B3-8535-488F-99BC-4B662DD302C3}" type="presParOf" srcId="{8EEFE6D4-024E-48DE-AA86-883BEC2A47B1}" destId="{2AD54C46-B27E-4E97-B5EA-CCFAE60EB5E6}" srcOrd="1" destOrd="0" presId="urn:microsoft.com/office/officeart/2005/8/layout/process3"/>
    <dgm:cxn modelId="{DB2F683E-BEF2-4997-A72F-53A63E035577}" type="presParOf" srcId="{8EEFE6D4-024E-48DE-AA86-883BEC2A47B1}" destId="{06CAEECA-26F6-491C-AF88-715D1B7B0E1D}" srcOrd="2" destOrd="0" presId="urn:microsoft.com/office/officeart/2005/8/layout/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02400" cy="4064000"/>
        <a:chOff x="0" y="0"/>
        <a:chExt cx="6502400" cy="4064000"/>
      </a:xfrm>
    </dsp:grpSpPr>
    <dsp:sp modelId="{E1E34A5C-4077-478A-97CB-F723FB40E9B9}">
      <dsp:nvSpPr>
        <dsp:cNvPr id="3" name="形状 2"/>
        <dsp:cNvSpPr/>
      </dsp:nvSpPr>
      <dsp:spPr bwMode="white">
        <a:xfrm>
          <a:off x="712838" y="0"/>
          <a:ext cx="6502400" cy="4064000"/>
        </a:xfrm>
        <a:prstGeom prst="swooshArrow">
          <a:avLst>
            <a:gd name="adj1" fmla="val 25000"/>
            <a:gd name="adj2" fmla="val 25000"/>
          </a:avLst>
        </a:prstGeom>
      </dsp:spPr>
      <dsp:style>
        <a:lnRef idx="0">
          <a:schemeClr val="accent1"/>
        </a:lnRef>
        <a:fillRef idx="1">
          <a:schemeClr val="accent1">
            <a:tint val="40000"/>
          </a:schemeClr>
        </a:fillRef>
        <a:effectRef idx="0">
          <a:scrgbClr r="0" g="0" b="0"/>
        </a:effectRef>
        <a:fontRef idx="minor"/>
      </dsp:style>
      <dsp:txXfrm>
        <a:off x="712838" y="0"/>
        <a:ext cx="6502400" cy="4064000"/>
      </dsp:txXfrm>
    </dsp:sp>
    <dsp:sp modelId="{39DAB83F-316C-439F-9E1E-6BDB483F4270}">
      <dsp:nvSpPr>
        <dsp:cNvPr id="4" name="椭圆 3"/>
        <dsp:cNvSpPr/>
      </dsp:nvSpPr>
      <dsp:spPr bwMode="white">
        <a:xfrm>
          <a:off x="1182224" y="2804973"/>
          <a:ext cx="169062" cy="169062"/>
        </a:xfrm>
        <a:prstGeom prst="ellipse">
          <a:avLst/>
        </a:prstGeom>
      </dsp:spPr>
      <dsp:style>
        <a:lnRef idx="2">
          <a:schemeClr val="lt1"/>
        </a:lnRef>
        <a:fillRef idx="1">
          <a:schemeClr val="accent1"/>
        </a:fillRef>
        <a:effectRef idx="0">
          <a:scrgbClr r="0" g="0" b="0"/>
        </a:effectRef>
        <a:fontRef idx="minor">
          <a:schemeClr val="lt1"/>
        </a:fontRef>
      </dsp:style>
      <dsp:txXfrm>
        <a:off x="1182224" y="2804973"/>
        <a:ext cx="169062" cy="169062"/>
      </dsp:txXfrm>
    </dsp:sp>
    <dsp:sp modelId="{3F472B07-BC54-40CD-B713-9803EACB1452}">
      <dsp:nvSpPr>
        <dsp:cNvPr id="5" name="矩形 4"/>
        <dsp:cNvSpPr/>
      </dsp:nvSpPr>
      <dsp:spPr bwMode="white">
        <a:xfrm>
          <a:off x="1215764" y="2889504"/>
          <a:ext cx="1515059" cy="11744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9582"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3600" dirty="0">
              <a:solidFill>
                <a:schemeClr val="tx1"/>
              </a:solidFill>
              <a:latin typeface="隶书" panose="02010509060101010101" pitchFamily="49" charset="-122"/>
              <a:ea typeface="隶书" panose="02010509060101010101" pitchFamily="49" charset="-122"/>
            </a:rPr>
            <a:t>工程技术</a:t>
          </a:r>
          <a:endParaRPr>
            <a:solidFill>
              <a:schemeClr val="tx1"/>
            </a:solidFill>
          </a:endParaRPr>
        </a:p>
      </dsp:txBody>
      <dsp:txXfrm>
        <a:off x="1215764" y="2889504"/>
        <a:ext cx="1515059" cy="1174496"/>
      </dsp:txXfrm>
    </dsp:sp>
    <dsp:sp modelId="{0B309EB2-F49D-4D92-A073-20F833484F0E}">
      <dsp:nvSpPr>
        <dsp:cNvPr id="6" name="椭圆 5"/>
        <dsp:cNvSpPr/>
      </dsp:nvSpPr>
      <dsp:spPr bwMode="white">
        <a:xfrm>
          <a:off x="2674525" y="1700378"/>
          <a:ext cx="305613" cy="305613"/>
        </a:xfrm>
        <a:prstGeom prst="ellipse">
          <a:avLst/>
        </a:prstGeom>
      </dsp:spPr>
      <dsp:style>
        <a:lnRef idx="2">
          <a:schemeClr val="lt1"/>
        </a:lnRef>
        <a:fillRef idx="1">
          <a:schemeClr val="accent1"/>
        </a:fillRef>
        <a:effectRef idx="0">
          <a:scrgbClr r="0" g="0" b="0"/>
        </a:effectRef>
        <a:fontRef idx="minor">
          <a:schemeClr val="lt1"/>
        </a:fontRef>
      </dsp:style>
      <dsp:txXfrm>
        <a:off x="2674525" y="1700378"/>
        <a:ext cx="305613" cy="305613"/>
      </dsp:txXfrm>
    </dsp:sp>
    <dsp:sp modelId="{B7156CF5-03AB-40CB-97AE-1F880C6039BA}">
      <dsp:nvSpPr>
        <dsp:cNvPr id="7" name="矩形 6"/>
        <dsp:cNvSpPr/>
      </dsp:nvSpPr>
      <dsp:spPr bwMode="white">
        <a:xfrm>
          <a:off x="2827331" y="1853184"/>
          <a:ext cx="1560576" cy="221081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61937"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3600" dirty="0">
              <a:solidFill>
                <a:schemeClr val="tx1"/>
              </a:solidFill>
              <a:latin typeface="隶书" panose="02010509060101010101" pitchFamily="49" charset="-122"/>
              <a:ea typeface="隶书" panose="02010509060101010101" pitchFamily="49" charset="-122"/>
            </a:rPr>
            <a:t>工程科学</a:t>
          </a:r>
          <a:endParaRPr>
            <a:solidFill>
              <a:schemeClr val="tx1"/>
            </a:solidFill>
          </a:endParaRPr>
        </a:p>
      </dsp:txBody>
      <dsp:txXfrm>
        <a:off x="2827331" y="1853184"/>
        <a:ext cx="1560576" cy="2210816"/>
      </dsp:txXfrm>
    </dsp:sp>
    <dsp:sp modelId="{F3D5C1F8-B2E1-493B-852B-BD36E604ADD3}">
      <dsp:nvSpPr>
        <dsp:cNvPr id="8" name="椭圆 7"/>
        <dsp:cNvSpPr/>
      </dsp:nvSpPr>
      <dsp:spPr bwMode="white">
        <a:xfrm>
          <a:off x="4469187" y="1028192"/>
          <a:ext cx="422656" cy="422656"/>
        </a:xfrm>
        <a:prstGeom prst="ellipse">
          <a:avLst/>
        </a:prstGeom>
      </dsp:spPr>
      <dsp:style>
        <a:lnRef idx="2">
          <a:schemeClr val="lt1"/>
        </a:lnRef>
        <a:fillRef idx="1">
          <a:schemeClr val="accent1"/>
        </a:fillRef>
        <a:effectRef idx="0">
          <a:scrgbClr r="0" g="0" b="0"/>
        </a:effectRef>
        <a:fontRef idx="minor">
          <a:schemeClr val="lt1"/>
        </a:fontRef>
      </dsp:style>
      <dsp:txXfrm>
        <a:off x="4469187" y="1028192"/>
        <a:ext cx="422656" cy="422656"/>
      </dsp:txXfrm>
    </dsp:sp>
    <dsp:sp modelId="{6C6B8617-FE30-499B-9D04-FC419E9A6991}">
      <dsp:nvSpPr>
        <dsp:cNvPr id="9" name="矩形 8"/>
        <dsp:cNvSpPr/>
      </dsp:nvSpPr>
      <dsp:spPr bwMode="white">
        <a:xfrm>
          <a:off x="4643423" y="0"/>
          <a:ext cx="1560576" cy="28244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23956"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3600" dirty="0">
              <a:solidFill>
                <a:schemeClr val="tx1"/>
              </a:solidFill>
              <a:latin typeface="隶书" panose="02010509060101010101" pitchFamily="49" charset="-122"/>
              <a:ea typeface="隶书" panose="02010509060101010101" pitchFamily="49" charset="-122"/>
            </a:rPr>
            <a:t>复杂工程问题 </a:t>
          </a:r>
          <a:r>
            <a:rPr lang="zh-CN" altLang="en-US" sz="2800" dirty="0">
              <a:solidFill>
                <a:schemeClr val="tx1"/>
              </a:solidFill>
              <a:latin typeface="隶书" panose="02010509060101010101" pitchFamily="49" charset="-122"/>
              <a:ea typeface="隶书" panose="02010509060101010101" pitchFamily="49" charset="-122"/>
            </a:rPr>
            <a:t>大工程背景下的工程教育</a:t>
          </a:r>
          <a:endParaRPr>
            <a:solidFill>
              <a:schemeClr val="tx1"/>
            </a:solidFill>
          </a:endParaRPr>
        </a:p>
      </dsp:txBody>
      <dsp:txXfrm>
        <a:off x="4643423" y="0"/>
        <a:ext cx="1560576" cy="2824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97582" cy="5675479"/>
        <a:chOff x="0" y="0"/>
        <a:chExt cx="7997582" cy="5675479"/>
      </a:xfrm>
    </dsp:grpSpPr>
    <dsp:sp modelId="{44602284-E5B6-4C55-80B9-8213F2046FB6}">
      <dsp:nvSpPr>
        <dsp:cNvPr id="3" name="椭圆 2"/>
        <dsp:cNvSpPr/>
      </dsp:nvSpPr>
      <dsp:spPr bwMode="white">
        <a:xfrm>
          <a:off x="3195496" y="2249226"/>
          <a:ext cx="1606590" cy="1606590"/>
        </a:xfrm>
        <a:prstGeom prst="ellipse">
          <a:avLst/>
        </a:prstGeom>
      </dsp:spPr>
      <dsp:style>
        <a:lnRef idx="2">
          <a:schemeClr val="lt1"/>
        </a:lnRef>
        <a:fillRef idx="1">
          <a:schemeClr val="accent1"/>
        </a:fillRef>
        <a:effectRef idx="0">
          <a:scrgbClr r="0" g="0" b="0"/>
        </a:effectRef>
        <a:fontRef idx="minor">
          <a:schemeClr val="lt1"/>
        </a:fontRef>
      </dsp:style>
      <dsp:txBody>
        <a:bodyPr lIns="34290" tIns="34290" rIns="34290" bIns="34290"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t>基本</a:t>
          </a:r>
          <a:endParaRPr lang="en-US" altLang="zh-CN"/>
        </a:p>
        <a:p>
          <a:pPr lvl="0">
            <a:lnSpc>
              <a:spcPct val="100000"/>
            </a:lnSpc>
            <a:spcBef>
              <a:spcPct val="0"/>
            </a:spcBef>
            <a:spcAft>
              <a:spcPct val="35000"/>
            </a:spcAft>
          </a:pPr>
          <a:r>
            <a:rPr lang="zh-CN" altLang="en-US"/>
            <a:t>原则</a:t>
          </a:r>
        </a:p>
      </dsp:txBody>
      <dsp:txXfrm>
        <a:off x="3195496" y="2249226"/>
        <a:ext cx="1606590" cy="1606590"/>
      </dsp:txXfrm>
    </dsp:sp>
    <dsp:sp modelId="{3E72CA3E-3FD8-40EB-9515-7875DBDA0F78}">
      <dsp:nvSpPr>
        <dsp:cNvPr id="4" name="右箭头 3"/>
        <dsp:cNvSpPr/>
      </dsp:nvSpPr>
      <dsp:spPr bwMode="white">
        <a:xfrm rot="16199999">
          <a:off x="3828492" y="1654788"/>
          <a:ext cx="340597" cy="5462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rot="16199999">
        <a:off x="3828492" y="1654788"/>
        <a:ext cx="340597" cy="546241"/>
      </dsp:txXfrm>
    </dsp:sp>
    <dsp:sp modelId="{6BFCDB99-9FF2-4225-9DBC-BAA78FCAC32E}">
      <dsp:nvSpPr>
        <dsp:cNvPr id="5" name="椭圆 4"/>
        <dsp:cNvSpPr/>
      </dsp:nvSpPr>
      <dsp:spPr bwMode="white">
        <a:xfrm>
          <a:off x="3195496" y="0"/>
          <a:ext cx="1606590" cy="1606590"/>
        </a:xfrm>
        <a:prstGeom prst="ellipse">
          <a:avLst/>
        </a:prstGeom>
      </dsp:spPr>
      <dsp:style>
        <a:lnRef idx="2">
          <a:schemeClr val="lt1"/>
        </a:lnRef>
        <a:fillRef idx="1">
          <a:schemeClr val="accent1"/>
        </a:fillRef>
        <a:effectRef idx="0">
          <a:scrgbClr r="0" g="0" b="0"/>
        </a:effectRef>
        <a:fontRef idx="minor">
          <a:schemeClr val="lt1"/>
        </a:fontRef>
      </dsp:style>
      <dsp:txBody>
        <a:bodyPr lIns="29210" tIns="29210" rIns="29210" bIns="2921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持续发展重视协调</a:t>
          </a:r>
        </a:p>
      </dsp:txBody>
      <dsp:txXfrm>
        <a:off x="3195496" y="0"/>
        <a:ext cx="1606590" cy="1606590"/>
      </dsp:txXfrm>
    </dsp:sp>
    <dsp:sp modelId="{78397833-A075-448E-82C0-CBDD17404569}">
      <dsp:nvSpPr>
        <dsp:cNvPr id="6" name="右箭头 5"/>
        <dsp:cNvSpPr/>
      </dsp:nvSpPr>
      <dsp:spPr bwMode="white">
        <a:xfrm rot="-1080000">
          <a:off x="4898063" y="2431877"/>
          <a:ext cx="340597" cy="5462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rot="-1080000">
        <a:off x="4898063" y="2431877"/>
        <a:ext cx="340597" cy="546241"/>
      </dsp:txXfrm>
    </dsp:sp>
    <dsp:sp modelId="{1E377285-59FC-4275-9200-842B7705BDAC}">
      <dsp:nvSpPr>
        <dsp:cNvPr id="7" name="椭圆 6"/>
        <dsp:cNvSpPr/>
      </dsp:nvSpPr>
      <dsp:spPr bwMode="white">
        <a:xfrm>
          <a:off x="5334637" y="1554177"/>
          <a:ext cx="1606590" cy="1606590"/>
        </a:xfrm>
        <a:prstGeom prst="ellipse">
          <a:avLst/>
        </a:prstGeom>
      </dsp:spPr>
      <dsp:style>
        <a:lnRef idx="2">
          <a:schemeClr val="lt1"/>
        </a:lnRef>
        <a:fillRef idx="1">
          <a:schemeClr val="accent1"/>
        </a:fillRef>
        <a:effectRef idx="0">
          <a:scrgbClr r="0" g="0" b="0"/>
        </a:effectRef>
        <a:fontRef idx="minor">
          <a:schemeClr val="lt1"/>
        </a:fontRef>
      </dsp:style>
      <dsp:txBody>
        <a:bodyPr lIns="29210" tIns="29210" rIns="29210" bIns="2921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科教兴国不断创新</a:t>
          </a:r>
        </a:p>
      </dsp:txBody>
      <dsp:txXfrm>
        <a:off x="5334637" y="1554177"/>
        <a:ext cx="1606590" cy="1606590"/>
      </dsp:txXfrm>
    </dsp:sp>
    <dsp:sp modelId="{61CBEB6B-394F-4D1A-A169-C250057DDAF7}">
      <dsp:nvSpPr>
        <dsp:cNvPr id="8" name="右箭头 7"/>
        <dsp:cNvSpPr/>
      </dsp:nvSpPr>
      <dsp:spPr bwMode="white">
        <a:xfrm rot="3240000">
          <a:off x="4489523" y="3689232"/>
          <a:ext cx="340597" cy="5462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rot="3240000">
        <a:off x="4489523" y="3689232"/>
        <a:ext cx="340597" cy="546241"/>
      </dsp:txXfrm>
    </dsp:sp>
    <dsp:sp modelId="{13FBC056-E7A6-4515-A280-E89091D74167}">
      <dsp:nvSpPr>
        <dsp:cNvPr id="9" name="椭圆 8"/>
        <dsp:cNvSpPr/>
      </dsp:nvSpPr>
      <dsp:spPr bwMode="white">
        <a:xfrm>
          <a:off x="4517558" y="4068889"/>
          <a:ext cx="1606590" cy="1606590"/>
        </a:xfrm>
        <a:prstGeom prst="ellipse">
          <a:avLst/>
        </a:prstGeom>
      </dsp:spPr>
      <dsp:style>
        <a:lnRef idx="2">
          <a:schemeClr val="lt1"/>
        </a:lnRef>
        <a:fillRef idx="1">
          <a:schemeClr val="accent1"/>
        </a:fillRef>
        <a:effectRef idx="0">
          <a:scrgbClr r="0" g="0" b="0"/>
        </a:effectRef>
        <a:fontRef idx="minor">
          <a:schemeClr val="lt1"/>
        </a:fontRef>
      </dsp:style>
      <dsp:txBody>
        <a:bodyPr lIns="29210" tIns="29210" rIns="29210" bIns="2921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政府调控市场调节</a:t>
          </a:r>
        </a:p>
      </dsp:txBody>
      <dsp:txXfrm>
        <a:off x="4517558" y="4068889"/>
        <a:ext cx="1606590" cy="1606590"/>
      </dsp:txXfrm>
    </dsp:sp>
    <dsp:sp modelId="{58ACDEBC-64BE-482A-945D-35D6D3DC1731}">
      <dsp:nvSpPr>
        <dsp:cNvPr id="10" name="右箭头 9"/>
        <dsp:cNvSpPr/>
      </dsp:nvSpPr>
      <dsp:spPr bwMode="white">
        <a:xfrm rot="7560000">
          <a:off x="3167461" y="3689232"/>
          <a:ext cx="340597" cy="5462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rot="7560000">
        <a:off x="3167461" y="3689232"/>
        <a:ext cx="340597" cy="546241"/>
      </dsp:txXfrm>
    </dsp:sp>
    <dsp:sp modelId="{D041E454-D369-4691-A616-A1089DE9BF19}">
      <dsp:nvSpPr>
        <dsp:cNvPr id="11" name="椭圆 10"/>
        <dsp:cNvSpPr/>
      </dsp:nvSpPr>
      <dsp:spPr bwMode="white">
        <a:xfrm>
          <a:off x="1873434" y="4068889"/>
          <a:ext cx="1606590" cy="1606590"/>
        </a:xfrm>
        <a:prstGeom prst="ellipse">
          <a:avLst/>
        </a:prstGeom>
      </dsp:spPr>
      <dsp:style>
        <a:lnRef idx="2">
          <a:schemeClr val="lt1"/>
        </a:lnRef>
        <a:fillRef idx="1">
          <a:schemeClr val="accent1"/>
        </a:fillRef>
        <a:effectRef idx="0">
          <a:scrgbClr r="0" g="0" b="0"/>
        </a:effectRef>
        <a:fontRef idx="minor">
          <a:schemeClr val="lt1"/>
        </a:fontRef>
      </dsp:style>
      <dsp:txBody>
        <a:bodyPr lIns="29210" tIns="29210" rIns="29210" bIns="2921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积极参与广泛合作</a:t>
          </a:r>
        </a:p>
      </dsp:txBody>
      <dsp:txXfrm>
        <a:off x="1873434" y="4068889"/>
        <a:ext cx="1606590" cy="1606590"/>
      </dsp:txXfrm>
    </dsp:sp>
    <dsp:sp modelId="{86EE049D-5D7D-489A-9E87-8A63B7CAD6A9}">
      <dsp:nvSpPr>
        <dsp:cNvPr id="12" name="右箭头 11"/>
        <dsp:cNvSpPr/>
      </dsp:nvSpPr>
      <dsp:spPr bwMode="white">
        <a:xfrm rot="11880000">
          <a:off x="2758922" y="2431877"/>
          <a:ext cx="340597" cy="546241"/>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rot="10800000" lIns="0" tIns="0" rIns="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endParaRPr lang="zh-CN" altLang="en-US"/>
        </a:p>
      </dsp:txBody>
      <dsp:txXfrm rot="11880000">
        <a:off x="2758922" y="2431877"/>
        <a:ext cx="340597" cy="546241"/>
      </dsp:txXfrm>
    </dsp:sp>
    <dsp:sp modelId="{2F2F4A63-1F0B-4AD2-9039-4770D554494F}">
      <dsp:nvSpPr>
        <dsp:cNvPr id="13" name="椭圆 12"/>
        <dsp:cNvSpPr/>
      </dsp:nvSpPr>
      <dsp:spPr bwMode="white">
        <a:xfrm>
          <a:off x="1056354" y="1554177"/>
          <a:ext cx="1606590" cy="1606590"/>
        </a:xfrm>
        <a:prstGeom prst="ellipse">
          <a:avLst/>
        </a:prstGeom>
      </dsp:spPr>
      <dsp:style>
        <a:lnRef idx="2">
          <a:schemeClr val="lt1"/>
        </a:lnRef>
        <a:fillRef idx="1">
          <a:schemeClr val="accent1"/>
        </a:fillRef>
        <a:effectRef idx="0">
          <a:scrgbClr r="0" g="0" b="0"/>
        </a:effectRef>
        <a:fontRef idx="minor">
          <a:schemeClr val="lt1"/>
        </a:fontRef>
      </dsp:style>
      <dsp:txBody>
        <a:bodyPr lIns="29210" tIns="29210" rIns="29210" bIns="2921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重点突破全面推进</a:t>
          </a:r>
        </a:p>
      </dsp:txBody>
      <dsp:txXfrm>
        <a:off x="1056354" y="1554177"/>
        <a:ext cx="1606590" cy="160659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821649" cy="2821649"/>
        <a:chOff x="0" y="0"/>
        <a:chExt cx="2821649" cy="2821649"/>
      </a:xfrm>
    </dsp:grpSpPr>
    <dsp:sp modelId="{58AB48E4-C952-4715-AA5A-65CACED9C0B8}">
      <dsp:nvSpPr>
        <dsp:cNvPr id="3" name="饼形 2"/>
        <dsp:cNvSpPr/>
      </dsp:nvSpPr>
      <dsp:spPr bwMode="white">
        <a:xfrm>
          <a:off x="971911" y="183407"/>
          <a:ext cx="2370185" cy="2370185"/>
        </a:xfrm>
        <a:prstGeom prst="pie">
          <a:avLst>
            <a:gd name="adj1" fmla="val 16200000"/>
            <a:gd name="adj2" fmla="val 1800000"/>
          </a:avLst>
        </a:prstGeom>
      </dsp:spPr>
      <dsp:style>
        <a:lnRef idx="2">
          <a:schemeClr val="lt1"/>
        </a:lnRef>
        <a:fillRef idx="1">
          <a:schemeClr val="accent1"/>
        </a:fillRef>
        <a:effectRef idx="0">
          <a:scrgbClr r="0" g="0" b="0"/>
        </a:effectRef>
        <a:fontRef idx="minor">
          <a:schemeClr val="lt1"/>
        </a:fontRef>
      </dsp:style>
      <dsp:txBody>
        <a:bodyPr lIns="20320" tIns="20320" rIns="20320" bIns="2032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sz="1600"/>
            <a:t>再利用</a:t>
          </a:r>
        </a:p>
      </dsp:txBody>
      <dsp:txXfrm>
        <a:off x="971911" y="183407"/>
        <a:ext cx="2370185" cy="2370185"/>
      </dsp:txXfrm>
    </dsp:sp>
    <dsp:sp modelId="{E5692834-938B-4063-9110-7CC2AECC3382}">
      <dsp:nvSpPr>
        <dsp:cNvPr id="4" name="饼形 3"/>
        <dsp:cNvSpPr/>
      </dsp:nvSpPr>
      <dsp:spPr bwMode="white">
        <a:xfrm>
          <a:off x="923097" y="268057"/>
          <a:ext cx="2370185" cy="2370185"/>
        </a:xfrm>
        <a:prstGeom prst="pie">
          <a:avLst>
            <a:gd name="adj1" fmla="val 1800000"/>
            <a:gd name="adj2" fmla="val 9000000"/>
          </a:avLst>
        </a:prstGeom>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a:t>再循环</a:t>
          </a:r>
        </a:p>
      </dsp:txBody>
      <dsp:txXfrm>
        <a:off x="923097" y="268057"/>
        <a:ext cx="2370185" cy="2370185"/>
      </dsp:txXfrm>
    </dsp:sp>
    <dsp:sp modelId="{B6402707-F06E-4B6B-BCB0-EB878EB7BA3D}">
      <dsp:nvSpPr>
        <dsp:cNvPr id="5" name="饼形 4"/>
        <dsp:cNvSpPr/>
      </dsp:nvSpPr>
      <dsp:spPr bwMode="white">
        <a:xfrm>
          <a:off x="874282" y="183407"/>
          <a:ext cx="2370185" cy="2370185"/>
        </a:xfrm>
        <a:prstGeom prst="pie">
          <a:avLst>
            <a:gd name="adj1" fmla="val 9000000"/>
            <a:gd name="adj2" fmla="val 16200000"/>
          </a:avLst>
        </a:prstGeom>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a:t>减量化</a:t>
          </a:r>
        </a:p>
      </dsp:txBody>
      <dsp:txXfrm>
        <a:off x="874282" y="183407"/>
        <a:ext cx="2370185" cy="2370185"/>
      </dsp:txXfrm>
    </dsp:sp>
    <dsp:sp modelId="{A8AE70C1-3ED7-4363-9387-EB9B36D64D5D}">
      <dsp:nvSpPr>
        <dsp:cNvPr id="6" name="环形箭头 5"/>
        <dsp:cNvSpPr/>
      </dsp:nvSpPr>
      <dsp:spPr bwMode="white">
        <a:xfrm>
          <a:off x="841747" y="53047"/>
          <a:ext cx="2630906" cy="2630906"/>
        </a:xfrm>
        <a:prstGeom prst="circularArrow">
          <a:avLst>
            <a:gd name="adj1" fmla="val 5000"/>
            <a:gd name="adj2" fmla="val 360000"/>
            <a:gd name="adj3" fmla="val 1440000"/>
            <a:gd name="adj4" fmla="val 16199432"/>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841747" y="53047"/>
        <a:ext cx="2630906" cy="2630906"/>
      </dsp:txXfrm>
    </dsp:sp>
    <dsp:sp modelId="{B97AAA7D-87D8-46F9-9289-6323E7952608}">
      <dsp:nvSpPr>
        <dsp:cNvPr id="7" name="环形箭头 6"/>
        <dsp:cNvSpPr/>
      </dsp:nvSpPr>
      <dsp:spPr bwMode="white">
        <a:xfrm>
          <a:off x="792737" y="137547"/>
          <a:ext cx="2630906" cy="2630906"/>
        </a:xfrm>
        <a:prstGeom prst="circularArrow">
          <a:avLst>
            <a:gd name="adj1" fmla="val 5000"/>
            <a:gd name="adj2" fmla="val 360000"/>
            <a:gd name="adj3" fmla="val 8639497"/>
            <a:gd name="adj4" fmla="val 1800502"/>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792737" y="137547"/>
        <a:ext cx="2630906" cy="2630906"/>
      </dsp:txXfrm>
    </dsp:sp>
    <dsp:sp modelId="{66F31A0B-3E18-4209-A766-E9DE725340F9}">
      <dsp:nvSpPr>
        <dsp:cNvPr id="8" name="环形箭头 7"/>
        <dsp:cNvSpPr/>
      </dsp:nvSpPr>
      <dsp:spPr bwMode="white">
        <a:xfrm>
          <a:off x="743727" y="53047"/>
          <a:ext cx="2630906" cy="2630906"/>
        </a:xfrm>
        <a:prstGeom prst="circularArrow">
          <a:avLst>
            <a:gd name="adj1" fmla="val 5000"/>
            <a:gd name="adj2" fmla="val 360000"/>
            <a:gd name="adj3" fmla="val 15840567"/>
            <a:gd name="adj4" fmla="val 8999999"/>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743727" y="53047"/>
        <a:ext cx="2630906" cy="263090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30839" cy="2703560"/>
        <a:chOff x="0" y="0"/>
        <a:chExt cx="8130839" cy="2703560"/>
      </a:xfrm>
    </dsp:grpSpPr>
    <dsp:sp modelId="{465C108F-5135-41AB-9049-ACCE4FC2DDCB}">
      <dsp:nvSpPr>
        <dsp:cNvPr id="4" name="空心弧 3"/>
        <dsp:cNvSpPr/>
      </dsp:nvSpPr>
      <dsp:spPr bwMode="white">
        <a:xfrm>
          <a:off x="-3034059" y="-483012"/>
          <a:ext cx="3669585" cy="3669585"/>
        </a:xfrm>
        <a:prstGeom prst="blockArc">
          <a:avLst>
            <a:gd name="adj1" fmla="val 18900000"/>
            <a:gd name="adj2" fmla="val 2700000"/>
            <a:gd name="adj3" fmla="val 495"/>
          </a:avLst>
        </a:prstGeom>
      </dsp:spPr>
      <dsp:style>
        <a:lnRef idx="2">
          <a:schemeClr val="accent1">
            <a:shade val="60000"/>
          </a:schemeClr>
        </a:lnRef>
        <a:fillRef idx="0">
          <a:schemeClr val="accent1"/>
        </a:fillRef>
        <a:effectRef idx="0">
          <a:scrgbClr r="0" g="0" b="0"/>
        </a:effectRef>
        <a:fontRef idx="minor"/>
      </dsp:style>
      <dsp:txXfrm>
        <a:off x="-3034059" y="-483012"/>
        <a:ext cx="3669585" cy="3669585"/>
      </dsp:txXfrm>
    </dsp:sp>
    <dsp:sp modelId="{70608CF3-5203-4C38-B27B-215E4B498DCC}">
      <dsp:nvSpPr>
        <dsp:cNvPr id="7" name="矩形 6"/>
        <dsp:cNvSpPr/>
      </dsp:nvSpPr>
      <dsp:spPr bwMode="white">
        <a:xfrm>
          <a:off x="342811" y="207850"/>
          <a:ext cx="7788028" cy="415916"/>
        </a:xfrm>
        <a:prstGeom prst="rect">
          <a:avLst/>
        </a:prstGeom>
      </dsp:spPr>
      <dsp:style>
        <a:lnRef idx="2">
          <a:schemeClr val="lt1"/>
        </a:lnRef>
        <a:fillRef idx="1">
          <a:schemeClr val="accent1"/>
        </a:fillRef>
        <a:effectRef idx="0">
          <a:scrgbClr r="0" g="0" b="0"/>
        </a:effectRef>
        <a:fontRef idx="minor">
          <a:schemeClr val="lt1"/>
        </a:fontRef>
      </dsp:style>
      <dsp:txBody>
        <a:bodyPr lIns="330133"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1920"/>
            </a:lnSpc>
            <a:spcBef>
              <a:spcPct val="0"/>
            </a:spcBef>
            <a:spcAft>
              <a:spcPct val="35000"/>
            </a:spcAft>
          </a:pPr>
          <a:r>
            <a:rPr lang="zh-CN" altLang="en-US" sz="1600"/>
            <a:t>调整产业结构，相互补充、相互促进、既保持了平衡，又促进了经济的发展。</a:t>
          </a:r>
        </a:p>
      </dsp:txBody>
      <dsp:txXfrm>
        <a:off x="342811" y="207850"/>
        <a:ext cx="7788028" cy="415916"/>
      </dsp:txXfrm>
    </dsp:sp>
    <dsp:sp modelId="{72F40429-9557-4046-88E4-88512CC88465}">
      <dsp:nvSpPr>
        <dsp:cNvPr id="8" name="椭圆 7"/>
        <dsp:cNvSpPr/>
      </dsp:nvSpPr>
      <dsp:spPr bwMode="white">
        <a:xfrm>
          <a:off x="82864" y="155860"/>
          <a:ext cx="519895" cy="519895"/>
        </a:xfrm>
        <a:prstGeom prst="ellipse">
          <a:avLst/>
        </a:prstGeom>
      </dsp:spPr>
      <dsp:style>
        <a:lnRef idx="2">
          <a:schemeClr val="accent1"/>
        </a:lnRef>
        <a:fillRef idx="1">
          <a:schemeClr val="lt1"/>
        </a:fillRef>
        <a:effectRef idx="0">
          <a:scrgbClr r="0" g="0" b="0"/>
        </a:effectRef>
        <a:fontRef idx="minor"/>
      </dsp:style>
      <dsp:txXfrm>
        <a:off x="82864" y="155860"/>
        <a:ext cx="519895" cy="519895"/>
      </dsp:txXfrm>
    </dsp:sp>
    <dsp:sp modelId="{681A3069-2741-495F-8DB7-A9BB63E72D64}">
      <dsp:nvSpPr>
        <dsp:cNvPr id="9" name="矩形 8"/>
        <dsp:cNvSpPr/>
      </dsp:nvSpPr>
      <dsp:spPr bwMode="white">
        <a:xfrm>
          <a:off x="581265" y="831831"/>
          <a:ext cx="7549574" cy="415916"/>
        </a:xfrm>
        <a:prstGeom prst="rect">
          <a:avLst/>
        </a:prstGeom>
      </dsp:spPr>
      <dsp:style>
        <a:lnRef idx="2">
          <a:schemeClr val="lt1"/>
        </a:lnRef>
        <a:fillRef idx="1">
          <a:schemeClr val="accent1"/>
        </a:fillRef>
        <a:effectRef idx="0">
          <a:scrgbClr r="0" g="0" b="0"/>
        </a:effectRef>
        <a:fontRef idx="minor">
          <a:schemeClr val="lt1"/>
        </a:fontRef>
      </dsp:style>
      <dsp:txBody>
        <a:bodyPr lIns="330133"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1920"/>
            </a:lnSpc>
            <a:spcBef>
              <a:spcPct val="0"/>
            </a:spcBef>
            <a:spcAft>
              <a:spcPct val="35000"/>
            </a:spcAft>
          </a:pPr>
          <a:r>
            <a:rPr lang="zh-CN" altLang="en-US" sz="1600" b="0" i="0"/>
            <a:t>开展综合利用，改变农田施肥结构，有效保护土地资源。</a:t>
          </a:r>
          <a:endParaRPr lang="zh-CN" altLang="en-US" sz="1600"/>
        </a:p>
      </dsp:txBody>
      <dsp:txXfrm>
        <a:off x="581265" y="831831"/>
        <a:ext cx="7549574" cy="415916"/>
      </dsp:txXfrm>
    </dsp:sp>
    <dsp:sp modelId="{7B77CEB7-2297-4BCC-BBFB-4B4DCCAF7E61}">
      <dsp:nvSpPr>
        <dsp:cNvPr id="10" name="椭圆 9"/>
        <dsp:cNvSpPr/>
      </dsp:nvSpPr>
      <dsp:spPr bwMode="white">
        <a:xfrm>
          <a:off x="321318" y="779842"/>
          <a:ext cx="519895" cy="519895"/>
        </a:xfrm>
        <a:prstGeom prst="ellipse">
          <a:avLst/>
        </a:prstGeom>
      </dsp:spPr>
      <dsp:style>
        <a:lnRef idx="2">
          <a:schemeClr val="accent1"/>
        </a:lnRef>
        <a:fillRef idx="1">
          <a:schemeClr val="lt1"/>
        </a:fillRef>
        <a:effectRef idx="0">
          <a:scrgbClr r="0" g="0" b="0"/>
        </a:effectRef>
        <a:fontRef idx="minor"/>
      </dsp:style>
      <dsp:txXfrm>
        <a:off x="321318" y="779842"/>
        <a:ext cx="519895" cy="519895"/>
      </dsp:txXfrm>
    </dsp:sp>
    <dsp:sp modelId="{E057A8A1-047D-4683-AB32-ECDCF5F8FEAA}">
      <dsp:nvSpPr>
        <dsp:cNvPr id="11" name="矩形 10"/>
        <dsp:cNvSpPr/>
      </dsp:nvSpPr>
      <dsp:spPr bwMode="white">
        <a:xfrm>
          <a:off x="581265" y="1455813"/>
          <a:ext cx="7549574" cy="415916"/>
        </a:xfrm>
        <a:prstGeom prst="rect">
          <a:avLst/>
        </a:prstGeom>
      </dsp:spPr>
      <dsp:style>
        <a:lnRef idx="2">
          <a:schemeClr val="lt1"/>
        </a:lnRef>
        <a:fillRef idx="1">
          <a:schemeClr val="accent1"/>
        </a:fillRef>
        <a:effectRef idx="0">
          <a:scrgbClr r="0" g="0" b="0"/>
        </a:effectRef>
        <a:fontRef idx="minor">
          <a:schemeClr val="lt1"/>
        </a:fontRef>
      </dsp:style>
      <dsp:txBody>
        <a:bodyPr lIns="330133"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1920"/>
            </a:lnSpc>
            <a:spcBef>
              <a:spcPct val="0"/>
            </a:spcBef>
            <a:spcAft>
              <a:spcPct val="35000"/>
            </a:spcAft>
          </a:pPr>
          <a:r>
            <a:rPr lang="zh-CN" altLang="en-US" sz="1600" b="0" i="0"/>
            <a:t>广开源流，开发利用新能源利用太阳能和生物能，节省开支，净化环境</a:t>
          </a:r>
          <a:endParaRPr lang="zh-CN" altLang="en-US" sz="1600"/>
        </a:p>
      </dsp:txBody>
      <dsp:txXfrm>
        <a:off x="581265" y="1455813"/>
        <a:ext cx="7549574" cy="415916"/>
      </dsp:txXfrm>
    </dsp:sp>
    <dsp:sp modelId="{E883A54B-C40B-46A1-B496-7E0D892258E8}">
      <dsp:nvSpPr>
        <dsp:cNvPr id="12" name="椭圆 11"/>
        <dsp:cNvSpPr/>
      </dsp:nvSpPr>
      <dsp:spPr bwMode="white">
        <a:xfrm>
          <a:off x="321318" y="1403824"/>
          <a:ext cx="519895" cy="519895"/>
        </a:xfrm>
        <a:prstGeom prst="ellipse">
          <a:avLst/>
        </a:prstGeom>
      </dsp:spPr>
      <dsp:style>
        <a:lnRef idx="2">
          <a:schemeClr val="accent1"/>
        </a:lnRef>
        <a:fillRef idx="1">
          <a:schemeClr val="lt1"/>
        </a:fillRef>
        <a:effectRef idx="0">
          <a:scrgbClr r="0" g="0" b="0"/>
        </a:effectRef>
        <a:fontRef idx="minor"/>
      </dsp:style>
      <dsp:txXfrm>
        <a:off x="321318" y="1403824"/>
        <a:ext cx="519895" cy="519895"/>
      </dsp:txXfrm>
    </dsp:sp>
    <dsp:sp modelId="{2295ED62-3193-4758-B23C-D0060814C921}">
      <dsp:nvSpPr>
        <dsp:cNvPr id="13" name="矩形 12"/>
        <dsp:cNvSpPr/>
      </dsp:nvSpPr>
      <dsp:spPr bwMode="white">
        <a:xfrm>
          <a:off x="342811" y="2079795"/>
          <a:ext cx="7788028" cy="415916"/>
        </a:xfrm>
        <a:prstGeom prst="rect">
          <a:avLst/>
        </a:prstGeom>
      </dsp:spPr>
      <dsp:style>
        <a:lnRef idx="2">
          <a:schemeClr val="lt1"/>
        </a:lnRef>
        <a:fillRef idx="1">
          <a:schemeClr val="accent1"/>
        </a:fillRef>
        <a:effectRef idx="0">
          <a:scrgbClr r="0" g="0" b="0"/>
        </a:effectRef>
        <a:fontRef idx="minor">
          <a:schemeClr val="lt1"/>
        </a:fontRef>
      </dsp:style>
      <dsp:txBody>
        <a:bodyPr lIns="330133"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1920"/>
            </a:lnSpc>
            <a:spcBef>
              <a:spcPct val="0"/>
            </a:spcBef>
            <a:spcAft>
              <a:spcPct val="35000"/>
            </a:spcAft>
          </a:pPr>
          <a:r>
            <a:rPr lang="zh-CN" altLang="en-US" sz="1600" b="0" i="0"/>
            <a:t>在生活消费上，反对奢侈之风，提倡选择健康、有益的适度消费模式环境。</a:t>
          </a:r>
          <a:endParaRPr lang="zh-CN" altLang="en-US" sz="1600"/>
        </a:p>
      </dsp:txBody>
      <dsp:txXfrm>
        <a:off x="342811" y="2079795"/>
        <a:ext cx="7788028" cy="415916"/>
      </dsp:txXfrm>
    </dsp:sp>
    <dsp:sp modelId="{452ECD0C-CEC0-4B07-BC98-DFD51425F30D}">
      <dsp:nvSpPr>
        <dsp:cNvPr id="14" name="椭圆 13"/>
        <dsp:cNvSpPr/>
      </dsp:nvSpPr>
      <dsp:spPr bwMode="white">
        <a:xfrm>
          <a:off x="82864" y="2027805"/>
          <a:ext cx="519895" cy="519895"/>
        </a:xfrm>
        <a:prstGeom prst="ellipse">
          <a:avLst/>
        </a:prstGeom>
      </dsp:spPr>
      <dsp:style>
        <a:lnRef idx="2">
          <a:schemeClr val="accent1"/>
        </a:lnRef>
        <a:fillRef idx="1">
          <a:schemeClr val="lt1"/>
        </a:fillRef>
        <a:effectRef idx="0">
          <a:scrgbClr r="0" g="0" b="0"/>
        </a:effectRef>
        <a:fontRef idx="minor"/>
      </dsp:style>
      <dsp:txXfrm>
        <a:off x="82864" y="2027805"/>
        <a:ext cx="519895" cy="519895"/>
      </dsp:txXfrm>
    </dsp:sp>
    <dsp:sp modelId="{8B37C2C0-92B1-4E2F-B592-BEDE8B97DDFF}">
      <dsp:nvSpPr>
        <dsp:cNvPr id="3" name="矩形 2" hidden="1"/>
        <dsp:cNvSpPr/>
      </dsp:nvSpPr>
      <dsp:spPr>
        <a:xfrm>
          <a:off x="67400" y="49114"/>
          <a:ext cx="36000" cy="36000"/>
        </a:xfrm>
        <a:prstGeom prst="rect">
          <a:avLst/>
        </a:prstGeom>
      </dsp:spPr>
      <dsp:txXfrm>
        <a:off x="67400" y="49114"/>
        <a:ext cx="36000" cy="36000"/>
      </dsp:txXfrm>
    </dsp:sp>
    <dsp:sp modelId="{7AF2197D-514E-4081-842F-17A2DB26A46F}">
      <dsp:nvSpPr>
        <dsp:cNvPr id="5" name="矩形 4" hidden="1"/>
        <dsp:cNvSpPr/>
      </dsp:nvSpPr>
      <dsp:spPr>
        <a:xfrm>
          <a:off x="599526" y="1333780"/>
          <a:ext cx="36000" cy="36000"/>
        </a:xfrm>
        <a:prstGeom prst="rect">
          <a:avLst/>
        </a:prstGeom>
      </dsp:spPr>
      <dsp:txXfrm>
        <a:off x="599526" y="1333780"/>
        <a:ext cx="36000" cy="36000"/>
      </dsp:txXfrm>
    </dsp:sp>
    <dsp:sp modelId="{D93FE1C7-3FC5-46DA-BE96-60CC800474AD}">
      <dsp:nvSpPr>
        <dsp:cNvPr id="6" name="矩形 5" hidden="1"/>
        <dsp:cNvSpPr/>
      </dsp:nvSpPr>
      <dsp:spPr>
        <a:xfrm>
          <a:off x="67400" y="2618446"/>
          <a:ext cx="36000" cy="36000"/>
        </a:xfrm>
        <a:prstGeom prst="rect">
          <a:avLst/>
        </a:prstGeom>
      </dsp:spPr>
      <dsp:txXfrm>
        <a:off x="67400" y="2618446"/>
        <a:ext cx="36000" cy="36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8952" cy="5976662"/>
        <a:chOff x="0" y="0"/>
        <a:chExt cx="8568952" cy="5976662"/>
      </a:xfrm>
    </dsp:grpSpPr>
    <dsp:sp modelId="{E2ED563F-890E-42B9-AD5E-A681A5BBBCF0}">
      <dsp:nvSpPr>
        <dsp:cNvPr id="3" name="圆角矩形 2"/>
        <dsp:cNvSpPr/>
      </dsp:nvSpPr>
      <dsp:spPr bwMode="white">
        <a:xfrm>
          <a:off x="0" y="1793984"/>
          <a:ext cx="1939734" cy="1209600"/>
        </a:xfrm>
        <a:prstGeom prst="roundRect">
          <a:avLst>
            <a:gd name="adj" fmla="val 10000"/>
          </a:avLst>
        </a:prstGeom>
        <a:solidFill>
          <a:schemeClr val="accent1">
            <a:lumMod val="75000"/>
          </a:schemeClr>
        </a:solidFill>
        <a:sp3d contourW="19050" prstMaterial="metal">
          <a:bevelT w="88900" h="203200"/>
          <a:bevelB w="165100" h="254000"/>
        </a:sp3d>
      </dsp:spPr>
      <dsp:style>
        <a:lnRef idx="0">
          <a:schemeClr val="lt1"/>
        </a:lnRef>
        <a:fillRef idx="1">
          <a:schemeClr val="accent1"/>
        </a:fillRef>
        <a:effectRef idx="2">
          <a:scrgbClr r="0" g="0" b="0"/>
        </a:effectRef>
        <a:fontRef idx="minor">
          <a:schemeClr val="lt1"/>
        </a:fontRef>
      </dsp:style>
      <dsp:txBody>
        <a:bodyPr lIns="199136" tIns="199136" rIns="199136" bIns="10668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b="1">
              <a:latin typeface="微软雅黑" panose="020B0503020204020204" pitchFamily="34" charset="-122"/>
              <a:ea typeface="微软雅黑" panose="020B0503020204020204" pitchFamily="34" charset="-122"/>
            </a:rPr>
            <a:t>单位层</a:t>
          </a:r>
          <a:r>
            <a:rPr lang="zh-CN" altLang="en-US" b="1" dirty="0">
              <a:latin typeface="微软雅黑" panose="020B0503020204020204" pitchFamily="34" charset="-122"/>
              <a:ea typeface="微软雅黑" panose="020B0503020204020204" pitchFamily="34" charset="-122"/>
            </a:rPr>
            <a:t>面</a:t>
          </a:r>
        </a:p>
      </dsp:txBody>
      <dsp:txXfrm>
        <a:off x="0" y="1793984"/>
        <a:ext cx="1939734" cy="1209600"/>
      </dsp:txXfrm>
    </dsp:sp>
    <dsp:sp modelId="{7888DF07-9656-4E42-8803-505B4FEF1A7C}">
      <dsp:nvSpPr>
        <dsp:cNvPr id="4" name="圆角矩形 3"/>
        <dsp:cNvSpPr/>
      </dsp:nvSpPr>
      <dsp:spPr bwMode="white">
        <a:xfrm>
          <a:off x="397295" y="2569878"/>
          <a:ext cx="1939734" cy="1612800"/>
        </a:xfrm>
        <a:prstGeom prst="roundRect">
          <a:avLst>
            <a:gd name="adj" fmla="val 10000"/>
          </a:avLst>
        </a:prstGeom>
        <a:sp3d z="300000" contourW="19050" prstMaterial="metal">
          <a:bevelT w="88900" h="203200"/>
          <a:bevelB w="165100" h="254000"/>
        </a:sp3d>
      </dsp:spPr>
      <dsp:style>
        <a:lnRef idx="0">
          <a:schemeClr val="accent1"/>
        </a:lnRef>
        <a:fillRef idx="1">
          <a:schemeClr val="lt1">
            <a:alpha val="90000"/>
          </a:schemeClr>
        </a:fillRef>
        <a:effectRef idx="0">
          <a:scrgbClr r="0" g="0" b="0"/>
        </a:effectRef>
        <a:fontRef idx="minor"/>
      </dsp:style>
      <dsp:txBody>
        <a:bodyPr lIns="227584" tIns="227584" rIns="227584" bIns="227584" anchor="t"/>
        <a:lstStyle>
          <a:lvl1pPr algn="l">
            <a:defRPr sz="28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marL="285750" lvl="1" indent="-285750">
            <a:lnSpc>
              <a:spcPct val="100000"/>
            </a:lnSpc>
            <a:spcBef>
              <a:spcPct val="0"/>
            </a:spcBef>
            <a:spcAft>
              <a:spcPct val="15000"/>
            </a:spcAft>
            <a:buChar char="•"/>
          </a:pPr>
          <a:r>
            <a:rPr lang="zh-CN" altLang="en-US" sz="3200" dirty="0">
              <a:solidFill>
                <a:schemeClr val="dk1"/>
              </a:solidFill>
              <a:latin typeface="微软雅黑" panose="020B0503020204020204" pitchFamily="34" charset="-122"/>
              <a:ea typeface="微软雅黑" panose="020B0503020204020204" pitchFamily="34" charset="-122"/>
            </a:rPr>
            <a:t>绿色发展</a:t>
          </a:r>
          <a:endParaRPr>
            <a:solidFill>
              <a:schemeClr val="dk1"/>
            </a:solidFill>
          </a:endParaRPr>
        </a:p>
      </dsp:txBody>
      <dsp:txXfrm>
        <a:off x="397295" y="2569878"/>
        <a:ext cx="1939734" cy="1612800"/>
      </dsp:txXfrm>
    </dsp:sp>
    <dsp:sp modelId="{FEBD8A66-17C3-4579-938B-558E6A75404A}">
      <dsp:nvSpPr>
        <dsp:cNvPr id="5" name="右箭头 4"/>
        <dsp:cNvSpPr/>
      </dsp:nvSpPr>
      <dsp:spPr bwMode="white">
        <a:xfrm>
          <a:off x="2216148" y="1940462"/>
          <a:ext cx="623400" cy="482938"/>
        </a:xfrm>
        <a:prstGeom prst="rightArrow">
          <a:avLst>
            <a:gd name="adj1" fmla="val 60000"/>
            <a:gd name="adj2" fmla="val 50000"/>
          </a:avLst>
        </a:prstGeom>
        <a:sp3d z="-182000" contourW="19050" prstMaterial="metal">
          <a:bevelT w="88900" h="203200"/>
          <a:bevelB w="165100" h="254000"/>
        </a:sp3d>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zh-CN" altLang="en-US">
            <a:latin typeface="微软雅黑" panose="020B0503020204020204" pitchFamily="34" charset="-122"/>
            <a:ea typeface="微软雅黑" panose="020B0503020204020204" pitchFamily="34" charset="-122"/>
          </a:endParaRPr>
        </a:p>
      </dsp:txBody>
      <dsp:txXfrm>
        <a:off x="2216148" y="1940462"/>
        <a:ext cx="623400" cy="482938"/>
      </dsp:txXfrm>
    </dsp:sp>
    <dsp:sp modelId="{61847C7E-0116-4E02-854B-99144F8D4E0F}">
      <dsp:nvSpPr>
        <dsp:cNvPr id="6" name="圆角矩形 5"/>
        <dsp:cNvSpPr/>
      </dsp:nvSpPr>
      <dsp:spPr bwMode="white">
        <a:xfrm>
          <a:off x="3115961" y="1793984"/>
          <a:ext cx="1939734" cy="1209600"/>
        </a:xfrm>
        <a:prstGeom prst="roundRect">
          <a:avLst>
            <a:gd name="adj" fmla="val 10000"/>
          </a:avLst>
        </a:prstGeom>
        <a:solidFill>
          <a:schemeClr val="accent1">
            <a:lumMod val="75000"/>
          </a:schemeClr>
        </a:solidFill>
        <a:sp3d contourW="19050" prstMaterial="metal">
          <a:bevelT w="88900" h="203200"/>
          <a:bevelB w="165100" h="254000"/>
        </a:sp3d>
      </dsp:spPr>
      <dsp:style>
        <a:lnRef idx="0">
          <a:schemeClr val="lt1"/>
        </a:lnRef>
        <a:fillRef idx="1">
          <a:schemeClr val="accent1"/>
        </a:fillRef>
        <a:effectRef idx="2">
          <a:scrgbClr r="0" g="0" b="0"/>
        </a:effectRef>
        <a:fontRef idx="minor">
          <a:schemeClr val="lt1"/>
        </a:fontRef>
      </dsp:style>
      <dsp:txBody>
        <a:bodyPr lIns="199136" tIns="199136" rIns="199136" bIns="10668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b="1" dirty="0">
              <a:latin typeface="微软雅黑" panose="020B0503020204020204" pitchFamily="34" charset="-122"/>
              <a:ea typeface="微软雅黑" panose="020B0503020204020204" pitchFamily="34" charset="-122"/>
            </a:rPr>
            <a:t>社会层面</a:t>
          </a:r>
        </a:p>
      </dsp:txBody>
      <dsp:txXfrm>
        <a:off x="3115961" y="1793984"/>
        <a:ext cx="1939734" cy="1209600"/>
      </dsp:txXfrm>
    </dsp:sp>
    <dsp:sp modelId="{B67B7461-593F-4F00-A161-998BC6963916}">
      <dsp:nvSpPr>
        <dsp:cNvPr id="7" name="圆角矩形 6"/>
        <dsp:cNvSpPr/>
      </dsp:nvSpPr>
      <dsp:spPr bwMode="white">
        <a:xfrm>
          <a:off x="3513256" y="2569878"/>
          <a:ext cx="1939734" cy="1612800"/>
        </a:xfrm>
        <a:prstGeom prst="roundRect">
          <a:avLst>
            <a:gd name="adj" fmla="val 10000"/>
          </a:avLst>
        </a:prstGeom>
        <a:sp3d z="300000" contourW="19050" prstMaterial="metal">
          <a:bevelT w="88900" h="203200"/>
          <a:bevelB w="165100" h="254000"/>
        </a:sp3d>
      </dsp:spPr>
      <dsp:style>
        <a:lnRef idx="0">
          <a:schemeClr val="accent1"/>
        </a:lnRef>
        <a:fillRef idx="1">
          <a:schemeClr val="lt1">
            <a:alpha val="90000"/>
          </a:schemeClr>
        </a:fillRef>
        <a:effectRef idx="0">
          <a:scrgbClr r="0" g="0" b="0"/>
        </a:effectRef>
        <a:fontRef idx="minor"/>
      </dsp:style>
      <dsp:txBody>
        <a:bodyPr lIns="227584" tIns="227584" rIns="227584" bIns="227584" anchor="t"/>
        <a:lstStyle>
          <a:lvl1pPr algn="l">
            <a:defRPr sz="28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marL="285750" lvl="1" indent="-285750">
            <a:lnSpc>
              <a:spcPct val="100000"/>
            </a:lnSpc>
            <a:spcBef>
              <a:spcPct val="0"/>
            </a:spcBef>
            <a:spcAft>
              <a:spcPct val="15000"/>
            </a:spcAft>
            <a:buChar char="•"/>
          </a:pPr>
          <a:r>
            <a:rPr lang="zh-CN" altLang="en-US" sz="3200" dirty="0">
              <a:solidFill>
                <a:schemeClr val="dk1"/>
              </a:solidFill>
              <a:latin typeface="微软雅黑" panose="020B0503020204020204" pitchFamily="34" charset="-122"/>
              <a:ea typeface="微软雅黑" panose="020B0503020204020204" pitchFamily="34" charset="-122"/>
            </a:rPr>
            <a:t>循环经济</a:t>
          </a:r>
          <a:endParaRPr>
            <a:solidFill>
              <a:schemeClr val="dk1"/>
            </a:solidFill>
          </a:endParaRPr>
        </a:p>
      </dsp:txBody>
      <dsp:txXfrm>
        <a:off x="3513256" y="2569878"/>
        <a:ext cx="1939734" cy="1612800"/>
      </dsp:txXfrm>
    </dsp:sp>
    <dsp:sp modelId="{201ED8F4-0CC4-4519-96EA-FF31C5DC7394}">
      <dsp:nvSpPr>
        <dsp:cNvPr id="8" name="右箭头 7"/>
        <dsp:cNvSpPr/>
      </dsp:nvSpPr>
      <dsp:spPr bwMode="white">
        <a:xfrm>
          <a:off x="5332109" y="1940462"/>
          <a:ext cx="623400" cy="482938"/>
        </a:xfrm>
        <a:prstGeom prst="rightArrow">
          <a:avLst>
            <a:gd name="adj1" fmla="val 60000"/>
            <a:gd name="adj2" fmla="val 50000"/>
          </a:avLst>
        </a:prstGeom>
        <a:sp3d z="-182000" contourW="19050" prstMaterial="metal">
          <a:bevelT w="88900" h="203200"/>
          <a:bevelB w="165100" h="254000"/>
        </a:sp3d>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endParaRPr lang="zh-CN" altLang="en-US">
            <a:latin typeface="微软雅黑" panose="020B0503020204020204" pitchFamily="34" charset="-122"/>
            <a:ea typeface="微软雅黑" panose="020B0503020204020204" pitchFamily="34" charset="-122"/>
          </a:endParaRPr>
        </a:p>
      </dsp:txBody>
      <dsp:txXfrm>
        <a:off x="5332109" y="1940462"/>
        <a:ext cx="623400" cy="482938"/>
      </dsp:txXfrm>
    </dsp:sp>
    <dsp:sp modelId="{2AD54C46-B27E-4E97-B5EA-CCFAE60EB5E6}">
      <dsp:nvSpPr>
        <dsp:cNvPr id="9" name="圆角矩形 8"/>
        <dsp:cNvSpPr/>
      </dsp:nvSpPr>
      <dsp:spPr bwMode="white">
        <a:xfrm>
          <a:off x="6231923" y="1793984"/>
          <a:ext cx="1939734" cy="1209600"/>
        </a:xfrm>
        <a:prstGeom prst="roundRect">
          <a:avLst>
            <a:gd name="adj" fmla="val 10000"/>
          </a:avLst>
        </a:prstGeom>
        <a:solidFill>
          <a:schemeClr val="accent1">
            <a:lumMod val="75000"/>
          </a:schemeClr>
        </a:solidFill>
        <a:sp3d contourW="19050" prstMaterial="metal">
          <a:bevelT w="88900" h="203200"/>
          <a:bevelB w="165100" h="254000"/>
        </a:sp3d>
      </dsp:spPr>
      <dsp:style>
        <a:lnRef idx="0">
          <a:schemeClr val="lt1"/>
        </a:lnRef>
        <a:fillRef idx="1">
          <a:schemeClr val="accent1"/>
        </a:fillRef>
        <a:effectRef idx="2">
          <a:scrgbClr r="0" g="0" b="0"/>
        </a:effectRef>
        <a:fontRef idx="minor">
          <a:schemeClr val="lt1"/>
        </a:fontRef>
      </dsp:style>
      <dsp:txBody>
        <a:bodyPr lIns="199136" tIns="199136" rIns="199136" bIns="10668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b="1" dirty="0">
              <a:latin typeface="微软雅黑" panose="020B0503020204020204" pitchFamily="34" charset="-122"/>
              <a:ea typeface="微软雅黑" panose="020B0503020204020204" pitchFamily="34" charset="-122"/>
            </a:rPr>
            <a:t>国家层面</a:t>
          </a:r>
        </a:p>
      </dsp:txBody>
      <dsp:txXfrm>
        <a:off x="6231923" y="1793984"/>
        <a:ext cx="1939734" cy="1209600"/>
      </dsp:txXfrm>
    </dsp:sp>
    <dsp:sp modelId="{06CAEECA-26F6-491C-AF88-715D1B7B0E1D}">
      <dsp:nvSpPr>
        <dsp:cNvPr id="10" name="圆角矩形 9"/>
        <dsp:cNvSpPr/>
      </dsp:nvSpPr>
      <dsp:spPr bwMode="white">
        <a:xfrm>
          <a:off x="6629218" y="2569878"/>
          <a:ext cx="1939734" cy="1612800"/>
        </a:xfrm>
        <a:prstGeom prst="roundRect">
          <a:avLst>
            <a:gd name="adj" fmla="val 10000"/>
          </a:avLst>
        </a:prstGeom>
        <a:sp3d z="300000" contourW="19050" prstMaterial="metal">
          <a:bevelT w="88900" h="203200"/>
          <a:bevelB w="165100" h="254000"/>
        </a:sp3d>
      </dsp:spPr>
      <dsp:style>
        <a:lnRef idx="0">
          <a:schemeClr val="accent1"/>
        </a:lnRef>
        <a:fillRef idx="1">
          <a:schemeClr val="lt1">
            <a:alpha val="90000"/>
          </a:schemeClr>
        </a:fillRef>
        <a:effectRef idx="0">
          <a:scrgbClr r="0" g="0" b="0"/>
        </a:effectRef>
        <a:fontRef idx="minor"/>
      </dsp:style>
      <dsp:txBody>
        <a:bodyPr lIns="227584" tIns="227584" rIns="227584" bIns="227584" anchor="t"/>
        <a:lstStyle>
          <a:lvl1pPr algn="l">
            <a:defRPr sz="2800"/>
          </a:lvl1pPr>
          <a:lvl2pPr marL="285750" indent="-285750" algn="l">
            <a:defRPr sz="2800"/>
          </a:lvl2pPr>
          <a:lvl3pPr marL="571500" indent="-285750" algn="l">
            <a:defRPr sz="2800"/>
          </a:lvl3pPr>
          <a:lvl4pPr marL="857250" indent="-285750" algn="l">
            <a:defRPr sz="2800"/>
          </a:lvl4pPr>
          <a:lvl5pPr marL="1143000" indent="-285750" algn="l">
            <a:defRPr sz="2800"/>
          </a:lvl5pPr>
          <a:lvl6pPr marL="1428750" indent="-285750" algn="l">
            <a:defRPr sz="2800"/>
          </a:lvl6pPr>
          <a:lvl7pPr marL="1714500" indent="-285750" algn="l">
            <a:defRPr sz="2800"/>
          </a:lvl7pPr>
          <a:lvl8pPr marL="2000250" indent="-285750" algn="l">
            <a:defRPr sz="2800"/>
          </a:lvl8pPr>
          <a:lvl9pPr marL="2286000" indent="-285750" algn="l">
            <a:defRPr sz="2800"/>
          </a:lvl9pPr>
        </a:lstStyle>
        <a:p>
          <a:pPr marL="285750" lvl="1" indent="-285750">
            <a:lnSpc>
              <a:spcPct val="100000"/>
            </a:lnSpc>
            <a:spcBef>
              <a:spcPct val="0"/>
            </a:spcBef>
            <a:spcAft>
              <a:spcPct val="15000"/>
            </a:spcAft>
            <a:buChar char="•"/>
          </a:pPr>
          <a:r>
            <a:rPr lang="zh-CN" altLang="en-US" sz="3200" dirty="0">
              <a:solidFill>
                <a:schemeClr val="dk1"/>
              </a:solidFill>
              <a:latin typeface="微软雅黑" panose="020B0503020204020204" pitchFamily="34" charset="-122"/>
              <a:ea typeface="微软雅黑" panose="020B0503020204020204" pitchFamily="34" charset="-122"/>
            </a:rPr>
            <a:t>生态文明</a:t>
          </a:r>
          <a:endParaRPr>
            <a:solidFill>
              <a:schemeClr val="dk1"/>
            </a:solidFill>
          </a:endParaRPr>
        </a:p>
      </dsp:txBody>
      <dsp:txXfrm>
        <a:off x="6629218" y="2569878"/>
        <a:ext cx="1939734" cy="161280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1E610-F79F-476C-9B8C-F39FBA2B7EC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4B828-7E7A-4AB1-A262-015AE1E78D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环境工程的语言，环境工程的思维模式</a:t>
            </a:r>
            <a:endParaRPr lang="zh-CN" altLang="en-US" dirty="0"/>
          </a:p>
        </p:txBody>
      </p:sp>
      <p:sp>
        <p:nvSpPr>
          <p:cNvPr id="4" name="灯片编号占位符 3"/>
          <p:cNvSpPr>
            <a:spLocks noGrp="1"/>
          </p:cNvSpPr>
          <p:nvPr>
            <p:ph type="sldNum" sz="quarter" idx="5"/>
          </p:nvPr>
        </p:nvSpPr>
        <p:spPr/>
        <p:txBody>
          <a:bodyPr/>
          <a:lstStyle/>
          <a:p>
            <a:fld id="{B044B828-7E7A-4AB1-A262-015AE1E78D8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）国际社会缔结环境相关的国际条约和其他协定</a:t>
            </a:r>
            <a:r>
              <a:rPr lang="en-US" altLang="zh-CN" dirty="0"/>
              <a:t>500</a:t>
            </a:r>
            <a:r>
              <a:rPr lang="zh-CN" altLang="en-US" dirty="0"/>
              <a:t>余个，其中区域性条约</a:t>
            </a:r>
            <a:r>
              <a:rPr lang="en-US" altLang="zh-CN" dirty="0"/>
              <a:t>/</a:t>
            </a:r>
            <a:r>
              <a:rPr lang="zh-CN" altLang="en-US" dirty="0"/>
              <a:t>协定</a:t>
            </a:r>
            <a:r>
              <a:rPr lang="en-US" altLang="zh-CN" dirty="0"/>
              <a:t>300</a:t>
            </a:r>
            <a:r>
              <a:rPr lang="zh-CN" altLang="en-US" dirty="0"/>
              <a:t>多个，全球性条约</a:t>
            </a:r>
            <a:r>
              <a:rPr lang="en-US" altLang="zh-CN" dirty="0"/>
              <a:t>/</a:t>
            </a:r>
            <a:r>
              <a:rPr lang="zh-CN" altLang="en-US" dirty="0"/>
              <a:t>协定</a:t>
            </a:r>
            <a:r>
              <a:rPr lang="en-US" altLang="zh-CN" dirty="0"/>
              <a:t>100</a:t>
            </a:r>
            <a:r>
              <a:rPr lang="zh-CN" altLang="en-US" dirty="0"/>
              <a:t>多个，涉及化学品和废物、气候变化、海洋保护、生物多样性、核与辐射安全等重大环境问题</a:t>
            </a:r>
            <a:endParaRPr lang="zh-CN" altLang="en-US" dirty="0"/>
          </a:p>
          <a:p>
            <a:r>
              <a:rPr lang="en-US" altLang="zh-CN" dirty="0"/>
              <a:t>2</a:t>
            </a:r>
            <a:r>
              <a:rPr lang="zh-CN" altLang="en-US" dirty="0"/>
              <a:t>）国际环境安全问题逐步深化，环境公约履约已成为解决全球环境问题、强化全球环境治理的主要手段和有效途径</a:t>
            </a:r>
            <a:endParaRPr lang="zh-CN" altLang="en-US" dirty="0"/>
          </a:p>
        </p:txBody>
      </p:sp>
      <p:sp>
        <p:nvSpPr>
          <p:cNvPr id="4" name="灯片编号占位符 3"/>
          <p:cNvSpPr>
            <a:spLocks noGrp="1"/>
          </p:cNvSpPr>
          <p:nvPr>
            <p:ph type="sldNum" sz="quarter" idx="5"/>
          </p:nvPr>
        </p:nvSpPr>
        <p:spPr/>
        <p:txBody>
          <a:bodyPr/>
          <a:lstStyle/>
          <a:p>
            <a:fld id="{B044B828-7E7A-4AB1-A262-015AE1E78D8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044B828-7E7A-4AB1-A262-015AE1E78D8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环境工程的语言，环境工程的思维模式</a:t>
            </a:r>
            <a:endParaRPr lang="zh-CN" altLang="en-US" dirty="0"/>
          </a:p>
        </p:txBody>
      </p:sp>
      <p:sp>
        <p:nvSpPr>
          <p:cNvPr id="4" name="灯片编号占位符 3"/>
          <p:cNvSpPr>
            <a:spLocks noGrp="1"/>
          </p:cNvSpPr>
          <p:nvPr>
            <p:ph type="sldNum" sz="quarter" idx="5"/>
          </p:nvPr>
        </p:nvSpPr>
        <p:spPr/>
        <p:txBody>
          <a:bodyPr/>
          <a:lstStyle/>
          <a:p>
            <a:fld id="{B044B828-7E7A-4AB1-A262-015AE1E78D8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26D5307-9AB0-4C93-817A-B080F41B1C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早在</a:t>
            </a:r>
            <a:r>
              <a:rPr lang="en-US" altLang="zh-CN" dirty="0"/>
              <a:t>2005</a:t>
            </a:r>
            <a:r>
              <a:rPr lang="zh-CN" altLang="en-US" dirty="0"/>
              <a:t>年，总书记在浙江担任省委书记，在安吉县考察工作时，首次提出“两山”理论，当时强调，“我们过去讲，既要绿水青山，又要金山银山。其实，绿水青山就是金山银山。”</a:t>
            </a:r>
            <a:r>
              <a:rPr lang="en-US" altLang="zh-CN" dirty="0"/>
              <a:t>2006</a:t>
            </a:r>
            <a:r>
              <a:rPr lang="zh-CN" altLang="en-US" dirty="0"/>
              <a:t>年，总书记以笔名“哲欣”在</a:t>
            </a:r>
            <a:r>
              <a:rPr lang="en-US" altLang="zh-CN" dirty="0"/>
              <a:t>《</a:t>
            </a:r>
            <a:r>
              <a:rPr lang="zh-CN" altLang="en-US" dirty="0"/>
              <a:t>浙江日报</a:t>
            </a:r>
            <a:r>
              <a:rPr lang="en-US" altLang="zh-CN" dirty="0"/>
              <a:t>》</a:t>
            </a:r>
            <a:r>
              <a:rPr lang="zh-CN" altLang="en-US" dirty="0"/>
              <a:t>上发表文章，生动地阐述了“两座山”之间辩证统一的关系。“第一个阶段是用绿水青山去换金山银山，不考虑或者很少考虑环境的承载能力，一味索取资源。第二个阶段是既要金山银山，但是也要保住绿水青山，这时候经济发展和资源匮乏、环境恶化之间的矛盾开始凸显出来，人们意识到环境是我们生存发展的根本，要留得青山在，才能有柴烧。第三个阶段是认识到绿水青山可以源源不断地带来金山银山，绿水青山本身就是金山银山，我们种的常青树就是摇钱树，生态优势变成经济优势，形成了一种浑然一体、和谐统一的关系，这一阶段是一种更高的境界，体现了科学发展观的要求，体现了发展循环经济、建设资源节约型和环境友好型社会的理念。以上这三个阶段，是经济增长方式转变的过程，是发展观念不断进步的过程，也是人和自然关系不断调整、趋向和谐的过程</a:t>
            </a:r>
            <a:endParaRPr lang="zh-CN" altLang="en-US" dirty="0"/>
          </a:p>
        </p:txBody>
      </p:sp>
      <p:sp>
        <p:nvSpPr>
          <p:cNvPr id="4" name="灯片编号占位符 3"/>
          <p:cNvSpPr>
            <a:spLocks noGrp="1"/>
          </p:cNvSpPr>
          <p:nvPr>
            <p:ph type="sldNum" sz="quarter" idx="10"/>
          </p:nvPr>
        </p:nvSpPr>
        <p:spPr/>
        <p:txBody>
          <a:bodyPr/>
          <a:lstStyle/>
          <a:p>
            <a:fld id="{B044B828-7E7A-4AB1-A262-015AE1E78D8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环境工程的语言，环境工程的思维模式</a:t>
            </a:r>
            <a:endParaRPr lang="zh-CN" altLang="en-US" dirty="0"/>
          </a:p>
        </p:txBody>
      </p:sp>
      <p:sp>
        <p:nvSpPr>
          <p:cNvPr id="4" name="灯片编号占位符 3"/>
          <p:cNvSpPr>
            <a:spLocks noGrp="1"/>
          </p:cNvSpPr>
          <p:nvPr>
            <p:ph type="sldNum" sz="quarter" idx="5"/>
          </p:nvPr>
        </p:nvSpPr>
        <p:spPr/>
        <p:txBody>
          <a:bodyPr/>
          <a:lstStyle/>
          <a:p>
            <a:fld id="{B044B828-7E7A-4AB1-A262-015AE1E78D8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环境工程的语言，环境工程的思维模式</a:t>
            </a:r>
            <a:endParaRPr lang="zh-CN" altLang="en-US" dirty="0"/>
          </a:p>
        </p:txBody>
      </p:sp>
      <p:sp>
        <p:nvSpPr>
          <p:cNvPr id="4" name="灯片编号占位符 3"/>
          <p:cNvSpPr>
            <a:spLocks noGrp="1"/>
          </p:cNvSpPr>
          <p:nvPr>
            <p:ph type="sldNum" sz="quarter" idx="5"/>
          </p:nvPr>
        </p:nvSpPr>
        <p:spPr/>
        <p:txBody>
          <a:bodyPr/>
          <a:lstStyle/>
          <a:p>
            <a:fld id="{B044B828-7E7A-4AB1-A262-015AE1E78D8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995363" y="763588"/>
            <a:ext cx="5116512" cy="3836987"/>
          </a:xfrm>
        </p:spPr>
      </p:sp>
      <p:sp>
        <p:nvSpPr>
          <p:cNvPr id="481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t>在多介质复合污染机制与控制方面，我们基于气溶胶化学过程，</a:t>
            </a:r>
            <a:r>
              <a:rPr kumimoji="0" lang="zh-CN" altLang="en-US" b="1">
                <a:solidFill>
                  <a:srgbClr val="FF0000"/>
                </a:solidFill>
              </a:rPr>
              <a:t>发现二次颗粒物成因；基于臭氧化学过程，</a:t>
            </a:r>
            <a:r>
              <a:rPr kumimoji="0" lang="zh-CN" altLang="en-US" b="1">
                <a:solidFill>
                  <a:srgbClr val="FF0000"/>
                </a:solidFill>
                <a:sym typeface="Symbol" panose="05050102010706020507" pitchFamily="18" charset="2"/>
              </a:rPr>
              <a:t>揭示光化学二次污染新机制；基于土壤化学过程，阐明了硫</a:t>
            </a:r>
            <a:r>
              <a:rPr kumimoji="0" lang="en-US" altLang="zh-CN" b="1">
                <a:solidFill>
                  <a:srgbClr val="FF0000"/>
                </a:solidFill>
                <a:sym typeface="Symbol" panose="05050102010706020507" pitchFamily="18" charset="2"/>
              </a:rPr>
              <a:t>/</a:t>
            </a:r>
            <a:r>
              <a:rPr kumimoji="0" lang="zh-CN" altLang="en-US" b="1">
                <a:solidFill>
                  <a:srgbClr val="FF0000"/>
                </a:solidFill>
                <a:sym typeface="Symbol" panose="05050102010706020507" pitchFamily="18" charset="2"/>
              </a:rPr>
              <a:t>氮沉降与土壤酸化新机制。</a:t>
            </a:r>
            <a:endParaRPr kumimoji="0" lang="en-US" altLang="zh-CN" b="1">
              <a:solidFill>
                <a:srgbClr val="FF0000"/>
              </a:solidFill>
            </a:endParaRPr>
          </a:p>
          <a:p>
            <a:endParaRPr kumimoji="0" lang="en-US" altLang="zh-CN" b="1">
              <a:solidFill>
                <a:srgbClr val="FF0000"/>
              </a:solidFill>
              <a:sym typeface="Symbol" panose="05050102010706020507" pitchFamily="18" charset="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b="1">
                <a:solidFill>
                  <a:schemeClr val="tx1"/>
                </a:solidFill>
                <a:latin typeface="华文新魏" panose="02010800040101010101" pitchFamily="2" charset="-122"/>
                <a:ea typeface="宋体" panose="02010600030101010101" pitchFamily="2" charset="-122"/>
              </a:defRPr>
            </a:lvl1pPr>
            <a:lvl2pPr marL="742950" indent="-285750" defTabSz="990600">
              <a:defRPr kumimoji="1" b="1">
                <a:solidFill>
                  <a:schemeClr val="tx1"/>
                </a:solidFill>
                <a:latin typeface="华文新魏" panose="02010800040101010101" pitchFamily="2" charset="-122"/>
                <a:ea typeface="宋体" panose="02010600030101010101" pitchFamily="2" charset="-122"/>
              </a:defRPr>
            </a:lvl2pPr>
            <a:lvl3pPr marL="1143000" indent="-228600" defTabSz="990600">
              <a:defRPr kumimoji="1" b="1">
                <a:solidFill>
                  <a:schemeClr val="tx1"/>
                </a:solidFill>
                <a:latin typeface="华文新魏" panose="02010800040101010101" pitchFamily="2" charset="-122"/>
                <a:ea typeface="宋体" panose="02010600030101010101" pitchFamily="2" charset="-122"/>
              </a:defRPr>
            </a:lvl3pPr>
            <a:lvl4pPr marL="1600200" indent="-228600" defTabSz="990600">
              <a:defRPr kumimoji="1" b="1">
                <a:solidFill>
                  <a:schemeClr val="tx1"/>
                </a:solidFill>
                <a:latin typeface="华文新魏" panose="02010800040101010101" pitchFamily="2" charset="-122"/>
                <a:ea typeface="宋体" panose="02010600030101010101" pitchFamily="2" charset="-122"/>
              </a:defRPr>
            </a:lvl4pPr>
            <a:lvl5pPr marL="2057400" indent="-228600" defTabSz="990600">
              <a:defRPr kumimoji="1" b="1">
                <a:solidFill>
                  <a:schemeClr val="tx1"/>
                </a:solidFill>
                <a:latin typeface="华文新魏" panose="02010800040101010101" pitchFamily="2" charset="-122"/>
                <a:ea typeface="宋体" panose="02010600030101010101" pitchFamily="2" charset="-122"/>
              </a:defRPr>
            </a:lvl5pPr>
            <a:lvl6pPr marL="2514600" indent="-228600" defTabSz="990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defTabSz="990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defTabSz="990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defTabSz="990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eaLnBrk="1" hangingPunct="1"/>
            <a:fld id="{420766CA-84B7-48CE-89D0-A48842C01762}" type="slidenum">
              <a:rPr kumimoji="0" lang="en-US" altLang="zh-CN" sz="1300" b="0" i="0" smtClean="0">
                <a:solidFill>
                  <a:srgbClr val="000000"/>
                </a:solidFill>
                <a:latin typeface="Arial" panose="020B0604020202020204" pitchFamily="34" charset="0"/>
              </a:rPr>
            </a:fld>
            <a:endParaRPr kumimoji="0" lang="en-US" altLang="zh-CN" sz="1300" b="0" i="0">
              <a:solidFill>
                <a:srgbClr val="000000"/>
              </a:solidFill>
              <a:latin typeface="Arial" panose="020B0604020202020204" pitchFamily="34" charset="0"/>
            </a:endParaRPr>
          </a:p>
        </p:txBody>
      </p:sp>
      <p:sp>
        <p:nvSpPr>
          <p:cNvPr id="37891" name="Rectangle 7"/>
          <p:cNvSpPr txBox="1">
            <a:spLocks noGrp="1" noChangeArrowheads="1"/>
          </p:cNvSpPr>
          <p:nvPr/>
        </p:nvSpPr>
        <p:spPr bwMode="auto">
          <a:xfrm>
            <a:off x="4022725" y="971708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5" tIns="45652" rIns="91305" bIns="45652" anchor="b"/>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lgn="r" eaLnBrk="1" hangingPunct="1"/>
            <a:fld id="{5787F84B-4A59-4A92-B639-F462BDFF1149}" type="slidenum">
              <a:rPr kumimoji="0" lang="en-US" altLang="zh-CN" sz="1200">
                <a:solidFill>
                  <a:srgbClr val="000000"/>
                </a:solidFill>
                <a:latin typeface="Arial" panose="020B0604020202020204" pitchFamily="34" charset="0"/>
              </a:rPr>
            </a:fld>
            <a:endParaRPr kumimoji="0" lang="en-US" altLang="zh-CN" sz="1200">
              <a:solidFill>
                <a:srgbClr val="000000"/>
              </a:solidFill>
              <a:latin typeface="Arial" panose="020B0604020202020204" pitchFamily="34" charset="0"/>
            </a:endParaRPr>
          </a:p>
        </p:txBody>
      </p:sp>
      <p:sp>
        <p:nvSpPr>
          <p:cNvPr id="37892" name="Rectangle 7"/>
          <p:cNvSpPr txBox="1">
            <a:spLocks noGrp="1" noChangeArrowheads="1"/>
          </p:cNvSpPr>
          <p:nvPr/>
        </p:nvSpPr>
        <p:spPr bwMode="auto">
          <a:xfrm>
            <a:off x="4022725" y="971708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5" tIns="45652" rIns="91305" bIns="45652" anchor="b"/>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lgn="r" eaLnBrk="1" hangingPunct="1"/>
            <a:fld id="{20338C30-15C3-4CAB-A51B-9155DC27DEA4}" type="slidenum">
              <a:rPr kumimoji="0" lang="en-US" altLang="zh-CN" sz="1200">
                <a:solidFill>
                  <a:srgbClr val="000000"/>
                </a:solidFill>
                <a:latin typeface="Arial" panose="020B0604020202020204" pitchFamily="34" charset="0"/>
              </a:rPr>
            </a:fld>
            <a:endParaRPr kumimoji="0" lang="en-US" altLang="zh-CN" sz="1200">
              <a:solidFill>
                <a:srgbClr val="000000"/>
              </a:solidFill>
              <a:latin typeface="Arial" panose="020B0604020202020204" pitchFamily="34" charset="0"/>
            </a:endParaRPr>
          </a:p>
        </p:txBody>
      </p:sp>
      <p:sp>
        <p:nvSpPr>
          <p:cNvPr id="37893" name="Rectangle 2"/>
          <p:cNvSpPr>
            <a:spLocks noGrp="1" noRot="1" noChangeAspect="1" noChangeArrowheads="1" noTextEdit="1"/>
          </p:cNvSpPr>
          <p:nvPr>
            <p:ph type="sldImg"/>
          </p:nvPr>
        </p:nvSpPr>
        <p:spPr>
          <a:xfrm>
            <a:off x="993775" y="766763"/>
            <a:ext cx="5114925" cy="3836987"/>
          </a:xfrm>
        </p:spPr>
      </p:sp>
      <p:sp>
        <p:nvSpPr>
          <p:cNvPr id="3789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这些客体可以是物质的，也可以是非物质的。</a:t>
            </a:r>
            <a:endParaRPr lang="zh-CN" altLang="en-US" dirty="0"/>
          </a:p>
        </p:txBody>
      </p:sp>
      <p:sp>
        <p:nvSpPr>
          <p:cNvPr id="4" name="灯片编号占位符 3"/>
          <p:cNvSpPr>
            <a:spLocks noGrp="1"/>
          </p:cNvSpPr>
          <p:nvPr>
            <p:ph type="sldNum" sz="quarter" idx="10"/>
          </p:nvPr>
        </p:nvSpPr>
        <p:spPr/>
        <p:txBody>
          <a:bodyPr/>
          <a:lstStyle/>
          <a:p>
            <a:fld id="{B044B828-7E7A-4AB1-A262-015AE1E78D8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人类环境和自然环境最主要的差别在于主体的不同：人类环境的主体是具有复杂精神世界和智力活动的人；自然环境的主体是自然界的事物（包括人的生物属性在内），不存在复杂的智力活动和精神世界。自然环境中的主体和客体在纯粹自然规律的作用下，自组织地运动变化着。</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人类环境则不一样，除了人类生存的自然环境以外，主体——人类可以“有意识”地规范自身的行为、“有意识”地改造客体世界，通过智力活动创造出人工物品、人工环境以及其它自然界本身不能自发形成的事物。所以，人类环境的范围要大得多，除自然环境以外，还包括人类通过劳动创造的人工环境（如城市、住房、工厂、火车、潜艇、航天飞机、社会、文化、经济、伦理等等）。</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044B828-7E7A-4AB1-A262-015AE1E78D8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44B828-7E7A-4AB1-A262-015AE1E78D8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86018" name="Rectangle 2"/>
          <p:cNvSpPr>
            <a:spLocks noGrp="1" noChangeArrowheads="1"/>
          </p:cNvSpPr>
          <p:nvPr>
            <p:ph type="ctrTitle"/>
          </p:nvPr>
        </p:nvSpPr>
        <p:spPr>
          <a:xfrm>
            <a:off x="685800" y="685800"/>
            <a:ext cx="7772400" cy="2127250"/>
          </a:xfrm>
        </p:spPr>
        <p:txBody>
          <a:bodyPr/>
          <a:lstStyle>
            <a:lvl1pPr algn="ctr">
              <a:defRPr sz="5800"/>
            </a:lvl1pPr>
          </a:lstStyle>
          <a:p>
            <a:pPr lvl="0"/>
            <a:r>
              <a:rPr lang="zh-CN" altLang="en-US" noProof="0"/>
              <a:t>单击此处编辑母版标题样式</a:t>
            </a:r>
            <a:endParaRPr lang="zh-CN" altLang="en-US" noProof="0"/>
          </a:p>
        </p:txBody>
      </p:sp>
      <p:sp>
        <p:nvSpPr>
          <p:cNvPr id="86019" name="Rectangle 3"/>
          <p:cNvSpPr>
            <a:spLocks noGrp="1" noChangeArrowheads="1"/>
          </p:cNvSpPr>
          <p:nvPr>
            <p:ph type="subTitle" idx="1"/>
          </p:nvPr>
        </p:nvSpPr>
        <p:spPr>
          <a:xfrm>
            <a:off x="1371600" y="3595464"/>
            <a:ext cx="6400800" cy="2209800"/>
          </a:xfrm>
        </p:spPr>
        <p:txBody>
          <a:bodyPr/>
          <a:lstStyle>
            <a:lvl1pPr marL="0" indent="0" algn="ctr">
              <a:buFont typeface="Wingdings" panose="05000000000000000000" pitchFamily="2" charset="2"/>
              <a:buNone/>
              <a:defRPr sz="3000"/>
            </a:lvl1pPr>
          </a:lstStyle>
          <a:p>
            <a:pPr lvl="0"/>
            <a:r>
              <a:rPr lang="zh-CN" altLang="en-US" noProof="0"/>
              <a:t>单击此处编辑母版副标题样式</a:t>
            </a:r>
            <a:endParaRPr lang="zh-CN" altLang="en-US" noProof="0"/>
          </a:p>
        </p:txBody>
      </p:sp>
      <p:sp>
        <p:nvSpPr>
          <p:cNvPr id="86020" name="Rectangle 4"/>
          <p:cNvSpPr>
            <a:spLocks noGrp="1" noChangeArrowheads="1"/>
          </p:cNvSpPr>
          <p:nvPr>
            <p:ph type="dt" sz="half" idx="2"/>
          </p:nvPr>
        </p:nvSpPr>
        <p:spPr/>
        <p:txBody>
          <a:bodyPr/>
          <a:lstStyle>
            <a:lvl1pPr>
              <a:defRPr/>
            </a:lvl1pPr>
          </a:lstStyle>
          <a:p>
            <a:endParaRPr lang="en-US" altLang="zh-CN"/>
          </a:p>
        </p:txBody>
      </p:sp>
      <p:sp>
        <p:nvSpPr>
          <p:cNvPr id="86021" name="Rectangle 5"/>
          <p:cNvSpPr>
            <a:spLocks noGrp="1" noChangeArrowheads="1"/>
          </p:cNvSpPr>
          <p:nvPr>
            <p:ph type="ftr" sz="quarter" idx="3"/>
          </p:nvPr>
        </p:nvSpPr>
        <p:spPr/>
        <p:txBody>
          <a:bodyPr/>
          <a:lstStyle>
            <a:lvl1pPr>
              <a:defRPr/>
            </a:lvl1pPr>
          </a:lstStyle>
          <a:p>
            <a:endParaRPr lang="en-US" altLang="zh-CN"/>
          </a:p>
        </p:txBody>
      </p:sp>
      <p:sp>
        <p:nvSpPr>
          <p:cNvPr id="86022" name="Rectangle 6"/>
          <p:cNvSpPr>
            <a:spLocks noGrp="1" noChangeArrowheads="1"/>
          </p:cNvSpPr>
          <p:nvPr>
            <p:ph type="sldNum" sz="quarter" idx="4"/>
          </p:nvPr>
        </p:nvSpPr>
        <p:spPr/>
        <p:txBody>
          <a:bodyPr/>
          <a:lstStyle>
            <a:lvl1pPr>
              <a:defRPr/>
            </a:lvl1pPr>
          </a:lstStyle>
          <a:p>
            <a:fld id="{B0BAC4B6-9E34-4906-B9F0-536747DC3012}" type="slidenum">
              <a:rPr lang="zh-CN" altLang="en-US"/>
            </a:fld>
            <a:endParaRPr lang="en-US" altLang="zh-CN"/>
          </a:p>
        </p:txBody>
      </p:sp>
      <p:grpSp>
        <p:nvGrpSpPr>
          <p:cNvPr id="86023" name="Group 7"/>
          <p:cNvGrpSpPr/>
          <p:nvPr/>
        </p:nvGrpSpPr>
        <p:grpSpPr bwMode="auto">
          <a:xfrm>
            <a:off x="228600" y="3587427"/>
            <a:ext cx="8610600" cy="201613"/>
            <a:chOff x="144" y="1680"/>
            <a:chExt cx="5424" cy="144"/>
          </a:xfrm>
        </p:grpSpPr>
        <p:sp>
          <p:nvSpPr>
            <p:cNvPr id="86024" name="Rectangle 8"/>
            <p:cNvSpPr>
              <a:spLocks noChangeArrowheads="1"/>
            </p:cNvSpPr>
            <p:nvPr userDrawn="1"/>
          </p:nvSpPr>
          <p:spPr bwMode="auto">
            <a:xfrm>
              <a:off x="144" y="1680"/>
              <a:ext cx="1808" cy="14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25" name="Rectangle 9"/>
            <p:cNvSpPr>
              <a:spLocks noChangeArrowheads="1"/>
            </p:cNvSpPr>
            <p:nvPr userDrawn="1"/>
          </p:nvSpPr>
          <p:spPr bwMode="auto">
            <a:xfrm>
              <a:off x="1952" y="1680"/>
              <a:ext cx="1808" cy="14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26" name="Rectangle 10"/>
            <p:cNvSpPr>
              <a:spLocks noChangeArrowheads="1"/>
            </p:cNvSpPr>
            <p:nvPr userDrawn="1"/>
          </p:nvSpPr>
          <p:spPr bwMode="auto">
            <a:xfrm>
              <a:off x="3760" y="1680"/>
              <a:ext cx="1808" cy="144"/>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57C3F78-22DA-4CE4-A479-CD35E14F9673}"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AFB8EB3-313A-4FD7-8A6A-0F106F1B652A}"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4"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1" name="Content Placeholder 30"/>
          <p:cNvSpPr>
            <a:spLocks noGrp="1"/>
          </p:cNvSpPr>
          <p:nvPr>
            <p:ph sz="quarter" idx="13"/>
          </p:nvPr>
        </p:nvSpPr>
        <p:spPr>
          <a:xfrm>
            <a:off x="352426" y="1463040"/>
            <a:ext cx="7680960" cy="4724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8" name="Title 7"/>
          <p:cNvSpPr>
            <a:spLocks noGrp="1"/>
          </p:cNvSpPr>
          <p:nvPr>
            <p:ph type="title"/>
          </p:nvPr>
        </p:nvSpPr>
        <p:spPr/>
        <p:txBody>
          <a:bodyPr/>
          <a:lstStyle/>
          <a:p>
            <a:r>
              <a:rPr lang="zh-CN" altLang="en-US"/>
              <a:t>单击此处编辑母版标题样式</a:t>
            </a:r>
            <a:endParaRPr lang="en-US" dirty="0"/>
          </a:p>
        </p:txBody>
      </p:sp>
      <p:sp>
        <p:nvSpPr>
          <p:cNvPr id="5" name="Date Placeholder 11"/>
          <p:cNvSpPr>
            <a:spLocks noGrp="1"/>
          </p:cNvSpPr>
          <p:nvPr>
            <p:ph type="dt" sz="half" idx="14"/>
          </p:nvPr>
        </p:nvSpPr>
        <p:spPr/>
        <p:txBody>
          <a:bodyPr/>
          <a:lstStyle>
            <a:lvl1pPr>
              <a:defRPr/>
            </a:lvl1pPr>
          </a:lstStyle>
          <a:p>
            <a:pPr>
              <a:defRPr/>
            </a:pPr>
            <a:fld id="{F347DBAB-C9D0-46F6-AAD9-0EA3170AAC26}" type="datetime1">
              <a:rPr lang="zh-CN" altLang="en-US"/>
            </a:fld>
            <a:endParaRPr lang="en-US" altLang="zh-CN"/>
          </a:p>
        </p:txBody>
      </p:sp>
      <p:sp>
        <p:nvSpPr>
          <p:cNvPr id="6" name="Slide Number Placeholder 18"/>
          <p:cNvSpPr>
            <a:spLocks noGrp="1"/>
          </p:cNvSpPr>
          <p:nvPr>
            <p:ph type="sldNum" sz="quarter" idx="15"/>
          </p:nvPr>
        </p:nvSpPr>
        <p:spPr/>
        <p:txBody>
          <a:bodyPr/>
          <a:lstStyle>
            <a:lvl1pPr>
              <a:defRPr/>
            </a:lvl1pPr>
          </a:lstStyle>
          <a:p>
            <a:fld id="{53039DC0-84BB-4E32-BC1E-72DCDDF4CBAC}" type="slidenum">
              <a:rPr lang="en-US" altLang="zh-CN"/>
            </a:fld>
            <a:endParaRPr lang="en-US" altLang="zh-CN"/>
          </a:p>
        </p:txBody>
      </p:sp>
      <p:sp>
        <p:nvSpPr>
          <p:cNvPr id="7" name="Footer Placeholder 20"/>
          <p:cNvSpPr>
            <a:spLocks noGrp="1"/>
          </p:cNvSpPr>
          <p:nvPr>
            <p:ph type="ftr" sz="quarter" idx="16"/>
          </p:nvPr>
        </p:nvSpPr>
        <p:spPr/>
        <p:txBody>
          <a:bodyPr/>
          <a:lstStyle>
            <a:lvl1pPr>
              <a:defRPr/>
            </a:lvl1pPr>
          </a:lstStyle>
          <a:p>
            <a:pPr>
              <a:defRPr/>
            </a:pPr>
            <a:r>
              <a:rPr lang="en-US" altLang="zh-CN"/>
              <a:t>零时间组织决策权配置与授权机制研究</a:t>
            </a:r>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3D47C-A663-4E48-8C72-BA1D6509F2FF}" type="slidenum">
              <a:rPr lang="zh-CN" altLang="en-US" smtClean="0"/>
            </a:fld>
            <a:endParaRPr lang="zh-CN" alt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3D47C-A663-4E48-8C72-BA1D6509F2FF}" type="slidenum">
              <a:rPr lang="zh-CN" altLang="en-US" smtClean="0"/>
            </a:fld>
            <a:endParaRPr lang="zh-CN" altLang="en-US"/>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3D47C-A663-4E48-8C72-BA1D6509F2FF}" type="slidenum">
              <a:rPr lang="zh-CN" altLang="en-US" smtClean="0"/>
            </a:fld>
            <a:endParaRPr lang="zh-CN" altLang="en-US"/>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43D47C-A663-4E48-8C72-BA1D6509F2FF}" type="slidenum">
              <a:rPr lang="zh-CN" altLang="en-US" smtClean="0"/>
            </a:fld>
            <a:endParaRPr lang="zh-CN" altLang="en-US"/>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243D47C-A663-4E48-8C72-BA1D6509F2FF}" type="slidenum">
              <a:rPr lang="zh-CN" altLang="en-US" smtClean="0"/>
            </a:fld>
            <a:endParaRPr lang="zh-CN" altLang="en-US"/>
          </a:p>
        </p:txBody>
      </p:sp>
      <p:sp>
        <p:nvSpPr>
          <p:cNvPr id="11" name="矩形 10"/>
          <p:cNvSpPr/>
          <p:nvPr userDrawn="1"/>
        </p:nvSpPr>
        <p:spPr>
          <a:xfrm>
            <a:off x="6948264" y="4965171"/>
            <a:ext cx="775136" cy="276999"/>
          </a:xfrm>
          <a:prstGeom prst="rect">
            <a:avLst/>
          </a:prstGeom>
        </p:spPr>
        <p:txBody>
          <a:bodyPr wrap="square">
            <a:spAutoFit/>
          </a:bodyPr>
          <a:lstStyle/>
          <a:p>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模板下载：</a:t>
            </a:r>
            <a:r>
              <a:rPr lang="en-US" altLang="zh-CN" sz="100" dirty="0">
                <a:solidFill>
                  <a:prstClr val="white"/>
                </a:solidFill>
                <a:ea typeface="宋体" panose="02010600030101010101" pitchFamily="2" charset="-122"/>
              </a:rPr>
              <a:t>www.1ppt.com/moban/          </a:t>
            </a:r>
            <a:r>
              <a:rPr lang="zh-CN" altLang="en-US" sz="100" dirty="0">
                <a:solidFill>
                  <a:prstClr val="white"/>
                </a:solidFill>
                <a:ea typeface="宋体" panose="02010600030101010101" pitchFamily="2" charset="-122"/>
              </a:rPr>
              <a:t>行业</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a:t>
            </a:r>
            <a:r>
              <a:rPr lang="en-US" altLang="zh-CN" sz="100" dirty="0">
                <a:solidFill>
                  <a:prstClr val="white"/>
                </a:solidFill>
                <a:ea typeface="宋体" panose="02010600030101010101" pitchFamily="2" charset="-122"/>
              </a:rPr>
              <a:t>www.1ppt.com/hangye/ </a:t>
            </a:r>
            <a:endParaRPr lang="en-US" altLang="zh-CN" sz="100" dirty="0">
              <a:solidFill>
                <a:prstClr val="white"/>
              </a:solidFill>
              <a:ea typeface="宋体" panose="02010600030101010101" pitchFamily="2" charset="-122"/>
            </a:endParaRPr>
          </a:p>
          <a:p>
            <a:r>
              <a:rPr lang="zh-CN" altLang="en-US" sz="100" dirty="0">
                <a:solidFill>
                  <a:prstClr val="white"/>
                </a:solidFill>
                <a:ea typeface="宋体" panose="02010600030101010101" pitchFamily="2" charset="-122"/>
              </a:rPr>
              <a:t>节日</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a:t>
            </a:r>
            <a:r>
              <a:rPr lang="en-US" altLang="zh-CN" sz="100" dirty="0">
                <a:solidFill>
                  <a:prstClr val="white"/>
                </a:solidFill>
                <a:ea typeface="宋体" panose="02010600030101010101" pitchFamily="2" charset="-122"/>
              </a:rPr>
              <a:t>www.1ppt.com/jieri/          PPT</a:t>
            </a:r>
            <a:r>
              <a:rPr lang="zh-CN" altLang="en-US" sz="100" dirty="0">
                <a:solidFill>
                  <a:prstClr val="white"/>
                </a:solidFill>
                <a:ea typeface="宋体" panose="02010600030101010101" pitchFamily="2" charset="-122"/>
              </a:rPr>
              <a:t>素材：</a:t>
            </a:r>
            <a:r>
              <a:rPr lang="en-US" altLang="zh-CN" sz="100" dirty="0">
                <a:solidFill>
                  <a:prstClr val="white"/>
                </a:solidFill>
                <a:ea typeface="宋体" panose="02010600030101010101" pitchFamily="2" charset="-122"/>
              </a:rPr>
              <a:t>www.1ppt.com/sucai/</a:t>
            </a:r>
            <a:endParaRPr lang="en-US" altLang="zh-CN" sz="100" dirty="0">
              <a:solidFill>
                <a:prstClr val="white"/>
              </a:solidFill>
              <a:ea typeface="宋体" panose="02010600030101010101" pitchFamily="2" charset="-122"/>
            </a:endParaRPr>
          </a:p>
          <a:p>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背景图片：</a:t>
            </a:r>
            <a:r>
              <a:rPr lang="en-US" altLang="zh-CN" sz="100" dirty="0">
                <a:solidFill>
                  <a:prstClr val="white"/>
                </a:solidFill>
                <a:ea typeface="宋体" panose="02010600030101010101" pitchFamily="2" charset="-122"/>
              </a:rPr>
              <a:t>www.1ppt.com/beijing/        PPT</a:t>
            </a:r>
            <a:r>
              <a:rPr lang="zh-CN" altLang="en-US" sz="100" dirty="0">
                <a:solidFill>
                  <a:prstClr val="white"/>
                </a:solidFill>
                <a:ea typeface="宋体" panose="02010600030101010101" pitchFamily="2" charset="-122"/>
              </a:rPr>
              <a:t>图表：</a:t>
            </a:r>
            <a:r>
              <a:rPr lang="en-US" altLang="zh-CN" sz="100" dirty="0">
                <a:solidFill>
                  <a:prstClr val="white"/>
                </a:solidFill>
                <a:ea typeface="宋体" panose="02010600030101010101" pitchFamily="2" charset="-122"/>
              </a:rPr>
              <a:t>www.1ppt.com/tubiao/      </a:t>
            </a:r>
            <a:endParaRPr lang="en-US" altLang="zh-CN" sz="100" dirty="0">
              <a:solidFill>
                <a:prstClr val="white"/>
              </a:solidFill>
              <a:ea typeface="宋体" panose="02010600030101010101" pitchFamily="2" charset="-122"/>
            </a:endParaRPr>
          </a:p>
          <a:p>
            <a:r>
              <a:rPr lang="zh-CN" altLang="en-US" sz="100" dirty="0">
                <a:solidFill>
                  <a:prstClr val="white"/>
                </a:solidFill>
                <a:ea typeface="宋体" panose="02010600030101010101" pitchFamily="2" charset="-122"/>
              </a:rPr>
              <a:t>精美</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下载：</a:t>
            </a:r>
            <a:r>
              <a:rPr lang="en-US" altLang="zh-CN" sz="100" dirty="0">
                <a:solidFill>
                  <a:prstClr val="white"/>
                </a:solidFill>
                <a:ea typeface="宋体" panose="02010600030101010101" pitchFamily="2" charset="-122"/>
              </a:rPr>
              <a:t>www.1ppt.com/xiazai/         PPT</a:t>
            </a:r>
            <a:r>
              <a:rPr lang="zh-CN" altLang="en-US" sz="100" dirty="0">
                <a:solidFill>
                  <a:prstClr val="white"/>
                </a:solidFill>
                <a:ea typeface="宋体" panose="02010600030101010101" pitchFamily="2" charset="-122"/>
              </a:rPr>
              <a:t>教程： </a:t>
            </a:r>
            <a:r>
              <a:rPr lang="en-US" altLang="zh-CN" sz="100" dirty="0">
                <a:solidFill>
                  <a:prstClr val="white"/>
                </a:solidFill>
                <a:ea typeface="宋体" panose="02010600030101010101" pitchFamily="2" charset="-122"/>
              </a:rPr>
              <a:t>www.1ppt.com/powerpoint/      </a:t>
            </a:r>
            <a:endParaRPr lang="en-US" altLang="zh-CN" sz="100" dirty="0">
              <a:solidFill>
                <a:prstClr val="white"/>
              </a:solidFill>
              <a:ea typeface="宋体" panose="02010600030101010101" pitchFamily="2" charset="-122"/>
            </a:endParaRPr>
          </a:p>
          <a:p>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课件：</a:t>
            </a:r>
            <a:r>
              <a:rPr lang="en-US" altLang="zh-CN" sz="100" dirty="0">
                <a:solidFill>
                  <a:prstClr val="white"/>
                </a:solidFill>
                <a:ea typeface="宋体" panose="02010600030101010101" pitchFamily="2" charset="-122"/>
              </a:rPr>
              <a:t>www.1ppt.com/kejian/             </a:t>
            </a:r>
            <a:r>
              <a:rPr lang="zh-CN" altLang="en-US" sz="100" dirty="0">
                <a:solidFill>
                  <a:prstClr val="white"/>
                </a:solidFill>
                <a:ea typeface="宋体" panose="02010600030101010101" pitchFamily="2" charset="-122"/>
              </a:rPr>
              <a:t>字体下载：</a:t>
            </a:r>
            <a:r>
              <a:rPr lang="en-US" altLang="zh-CN" sz="100" dirty="0">
                <a:solidFill>
                  <a:prstClr val="white"/>
                </a:solidFill>
                <a:ea typeface="宋体" panose="02010600030101010101" pitchFamily="2" charset="-122"/>
              </a:rPr>
              <a:t>www.1ppt.com/ziti/</a:t>
            </a:r>
            <a:endParaRPr lang="en-US" altLang="zh-CN" sz="100" dirty="0">
              <a:solidFill>
                <a:prstClr val="white"/>
              </a:solidFill>
              <a:ea typeface="宋体" panose="02010600030101010101" pitchFamily="2" charset="-122"/>
            </a:endParaRPr>
          </a:p>
          <a:p>
            <a:r>
              <a:rPr lang="zh-CN" altLang="en-US" sz="100" dirty="0">
                <a:solidFill>
                  <a:prstClr val="white"/>
                </a:solidFill>
                <a:ea typeface="宋体" panose="02010600030101010101" pitchFamily="2" charset="-122"/>
              </a:rPr>
              <a:t>工作总结</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a:t>
            </a:r>
            <a:r>
              <a:rPr lang="en-US" altLang="zh-CN" sz="100" dirty="0">
                <a:solidFill>
                  <a:prstClr val="white"/>
                </a:solidFill>
                <a:ea typeface="宋体" panose="02010600030101010101" pitchFamily="2" charset="-122"/>
              </a:rPr>
              <a:t>www.1ppt.com/xiazai/zongjie/ </a:t>
            </a:r>
            <a:r>
              <a:rPr lang="zh-CN" altLang="en-US" sz="100" dirty="0">
                <a:solidFill>
                  <a:prstClr val="white"/>
                </a:solidFill>
                <a:ea typeface="宋体" panose="02010600030101010101" pitchFamily="2" charset="-122"/>
              </a:rPr>
              <a:t>工作计划：</a:t>
            </a:r>
            <a:r>
              <a:rPr lang="en-US" altLang="zh-CN" sz="100" dirty="0">
                <a:solidFill>
                  <a:prstClr val="white"/>
                </a:solidFill>
                <a:ea typeface="宋体" panose="02010600030101010101" pitchFamily="2" charset="-122"/>
              </a:rPr>
              <a:t>www.1ppt.com/xiazai/jihua/</a:t>
            </a:r>
            <a:endParaRPr lang="en-US" altLang="zh-CN" sz="100" dirty="0">
              <a:solidFill>
                <a:prstClr val="white"/>
              </a:solidFill>
              <a:ea typeface="宋体" panose="02010600030101010101" pitchFamily="2" charset="-122"/>
            </a:endParaRPr>
          </a:p>
          <a:p>
            <a:r>
              <a:rPr lang="zh-CN" altLang="en-US" sz="100" dirty="0">
                <a:solidFill>
                  <a:prstClr val="white"/>
                </a:solidFill>
                <a:ea typeface="宋体" panose="02010600030101010101" pitchFamily="2" charset="-122"/>
              </a:rPr>
              <a:t>商务</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a:t>
            </a:r>
            <a:r>
              <a:rPr lang="en-US" altLang="zh-CN" sz="100" dirty="0">
                <a:solidFill>
                  <a:prstClr val="white"/>
                </a:solidFill>
                <a:ea typeface="宋体" panose="02010600030101010101" pitchFamily="2" charset="-122"/>
              </a:rPr>
              <a:t>www.1ppt.com/moban/shangwu/  </a:t>
            </a:r>
            <a:r>
              <a:rPr lang="zh-CN" altLang="en-US" sz="100" dirty="0">
                <a:solidFill>
                  <a:prstClr val="white"/>
                </a:solidFill>
                <a:ea typeface="宋体" panose="02010600030101010101" pitchFamily="2" charset="-122"/>
              </a:rPr>
              <a:t>个人简历</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a:t>
            </a:r>
            <a:r>
              <a:rPr lang="en-US" altLang="zh-CN" sz="100" dirty="0">
                <a:solidFill>
                  <a:prstClr val="white"/>
                </a:solidFill>
                <a:ea typeface="宋体" panose="02010600030101010101" pitchFamily="2" charset="-122"/>
              </a:rPr>
              <a:t>www.1ppt.com/xiazai/jianli/  </a:t>
            </a:r>
            <a:endParaRPr lang="en-US" altLang="zh-CN" sz="100" dirty="0">
              <a:solidFill>
                <a:prstClr val="white"/>
              </a:solidFill>
              <a:ea typeface="宋体" panose="02010600030101010101" pitchFamily="2" charset="-122"/>
            </a:endParaRPr>
          </a:p>
          <a:p>
            <a:r>
              <a:rPr lang="zh-CN" altLang="en-US" sz="100" dirty="0">
                <a:solidFill>
                  <a:prstClr val="white"/>
                </a:solidFill>
                <a:ea typeface="宋体" panose="02010600030101010101" pitchFamily="2" charset="-122"/>
              </a:rPr>
              <a:t>毕业答辩</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a:t>
            </a:r>
            <a:r>
              <a:rPr lang="en-US" altLang="zh-CN" sz="100" dirty="0">
                <a:solidFill>
                  <a:prstClr val="white"/>
                </a:solidFill>
                <a:ea typeface="宋体" panose="02010600030101010101" pitchFamily="2" charset="-122"/>
              </a:rPr>
              <a:t>www.1ppt.com/xiazai/dabian/  </a:t>
            </a:r>
            <a:r>
              <a:rPr lang="zh-CN" altLang="en-US" sz="100" dirty="0">
                <a:solidFill>
                  <a:prstClr val="white"/>
                </a:solidFill>
                <a:ea typeface="宋体" panose="02010600030101010101" pitchFamily="2" charset="-122"/>
              </a:rPr>
              <a:t>工作汇报</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a:t>
            </a:r>
            <a:r>
              <a:rPr lang="en-US" altLang="zh-CN" sz="100" dirty="0">
                <a:solidFill>
                  <a:prstClr val="white"/>
                </a:solidFill>
                <a:ea typeface="宋体" panose="02010600030101010101" pitchFamily="2" charset="-122"/>
              </a:rPr>
              <a:t>www.1ppt.com/xiazai/huibao/    </a:t>
            </a:r>
            <a:endParaRPr lang="en-US" altLang="zh-CN" sz="100" dirty="0">
              <a:solidFill>
                <a:prstClr val="white"/>
              </a:solidFill>
              <a:ea typeface="宋体" panose="02010600030101010101" pitchFamily="2" charset="-122"/>
            </a:endParaRPr>
          </a:p>
          <a:p>
            <a:r>
              <a:rPr lang="en-US" altLang="zh-CN" sz="100" dirty="0">
                <a:solidFill>
                  <a:prstClr val="white"/>
                </a:solidFill>
                <a:ea typeface="宋体" panose="02010600030101010101" pitchFamily="2" charset="-122"/>
              </a:rPr>
              <a:t> </a:t>
            </a:r>
            <a:endParaRPr lang="en-US" altLang="zh-CN" sz="100" dirty="0">
              <a:solidFill>
                <a:prstClr val="white"/>
              </a:solidFill>
              <a:ea typeface="宋体" panose="02010600030101010101" pitchFamily="2" charset="-122"/>
            </a:endParaRPr>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243D47C-A663-4E48-8C72-BA1D6509F2FF}" type="slidenum">
              <a:rPr lang="zh-CN" altLang="en-US" smtClean="0"/>
            </a:fld>
            <a:endParaRPr lang="zh-CN" altLang="en-US"/>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43D47C-A663-4E48-8C72-BA1D6509F2FF}" type="slidenum">
              <a:rPr lang="zh-CN" altLang="en-US" smtClean="0"/>
            </a:fld>
            <a:endParaRPr lang="zh-CN"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5"/>
            <a:ext cx="8229600" cy="792088"/>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445041" y="980729"/>
            <a:ext cx="8229600" cy="5267672"/>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F5D5A0D-A79E-400B-9E10-041FF7606EC3}" type="slidenum">
              <a:rPr lang="zh-CN" altLang="en-US"/>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243D47C-A663-4E48-8C72-BA1D6509F2FF}" type="slidenum">
              <a:rPr lang="zh-CN" altLang="en-US" smtClean="0"/>
            </a:fld>
            <a:endParaRPr lang="zh-CN" altLang="en-US"/>
          </a:p>
        </p:txBody>
      </p:sp>
    </p:spTree>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3D47C-A663-4E48-8C72-BA1D6509F2FF}" type="slidenum">
              <a:rPr lang="zh-CN" altLang="en-US" smtClean="0"/>
            </a:fld>
            <a:endParaRPr lang="zh-CN" altLang="en-US"/>
          </a:p>
        </p:txBody>
      </p:sp>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1"/>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AB9F04-B251-415E-AAE6-FA2E5DE1F2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243D47C-A663-4E48-8C72-BA1D6509F2FF}" type="slidenum">
              <a:rPr lang="zh-CN" altLang="en-US" smtClean="0"/>
            </a:fld>
            <a:endParaRPr lang="zh-CN"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980728"/>
            <a:ext cx="7886700" cy="3581747"/>
          </a:xfrm>
        </p:spPr>
        <p:txBody>
          <a:bodyPr/>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37BC957-0332-4C94-A0DE-470841319EBA}" type="slidenum">
              <a:rPr lang="zh-CN" altLang="en-US"/>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7F9D2F2-C00E-4214-8994-22B57D2957EB}"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7F3335F-0592-4353-B63D-0A69B9245BE2}"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A8E7A98E-CDBA-4803-A9DE-11F17E37B254}" type="slidenum">
              <a:rPr lang="zh-CN" altLang="en-US"/>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B44E1D3B-565A-4EF4-AC4F-1C0301FC0892}"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5D674A66-471F-4AC6-AC2A-C5FFA216132A}" type="slidenum">
              <a:rPr lang="zh-CN" altLang="en-US"/>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58BC690E-6E92-40A3-92B2-5415423EFADB}" type="slidenum">
              <a:rPr lang="zh-CN" altLang="en-US"/>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1" Type="http://schemas.openxmlformats.org/officeDocument/2006/relationships/theme" Target="../theme/theme2.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xfrm>
            <a:off x="457200" y="0"/>
            <a:ext cx="8229600" cy="83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dirty="0"/>
              <a:t>单击此处编辑母版标题样式</a:t>
            </a:r>
            <a:endParaRPr lang="zh-CN" altLang="en-US" dirty="0"/>
          </a:p>
        </p:txBody>
      </p:sp>
      <p:sp>
        <p:nvSpPr>
          <p:cNvPr id="84995" name="Rectangle 3"/>
          <p:cNvSpPr>
            <a:spLocks noGrp="1" noChangeArrowheads="1"/>
          </p:cNvSpPr>
          <p:nvPr>
            <p:ph type="body" idx="1"/>
          </p:nvPr>
        </p:nvSpPr>
        <p:spPr bwMode="auto">
          <a:xfrm>
            <a:off x="457200" y="907774"/>
            <a:ext cx="8229600" cy="5223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4996" name="Rectangle 4"/>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000" b="0"/>
            </a:lvl1pPr>
          </a:lstStyle>
          <a:p>
            <a:endParaRPr lang="en-US" altLang="zh-CN"/>
          </a:p>
        </p:txBody>
      </p:sp>
      <p:sp>
        <p:nvSpPr>
          <p:cNvPr id="84997"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b="0"/>
            </a:lvl1pPr>
          </a:lstStyle>
          <a:p>
            <a:endParaRPr lang="en-US" altLang="zh-CN"/>
          </a:p>
        </p:txBody>
      </p:sp>
      <p:sp>
        <p:nvSpPr>
          <p:cNvPr id="84998" name="Rectangle 6"/>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b="0"/>
            </a:lvl1pPr>
          </a:lstStyle>
          <a:p>
            <a:fld id="{2C2F2380-5CCE-4CC6-AFE2-409A1403C82B}" type="slidenum">
              <a:rPr lang="zh-CN" altLang="en-US"/>
            </a:fld>
            <a:endParaRPr lang="en-US" altLang="zh-CN"/>
          </a:p>
        </p:txBody>
      </p:sp>
      <p:sp>
        <p:nvSpPr>
          <p:cNvPr id="84999" name="Rectangle 7"/>
          <p:cNvSpPr>
            <a:spLocks noChangeArrowheads="1"/>
          </p:cNvSpPr>
          <p:nvPr/>
        </p:nvSpPr>
        <p:spPr bwMode="auto">
          <a:xfrm>
            <a:off x="0" y="0"/>
            <a:ext cx="22860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0">
              <a:latin typeface="Times New Roman" panose="02020603050405020304" pitchFamily="18" charset="0"/>
            </a:endParaRPr>
          </a:p>
        </p:txBody>
      </p:sp>
      <p:sp>
        <p:nvSpPr>
          <p:cNvPr id="85000" name="Line 8"/>
          <p:cNvSpPr>
            <a:spLocks noChangeShapeType="1"/>
          </p:cNvSpPr>
          <p:nvPr/>
        </p:nvSpPr>
        <p:spPr bwMode="auto">
          <a:xfrm>
            <a:off x="457200" y="872241"/>
            <a:ext cx="8077200"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1" name="Rectangle 9"/>
          <p:cNvSpPr>
            <a:spLocks noChangeArrowheads="1"/>
          </p:cNvSpPr>
          <p:nvPr/>
        </p:nvSpPr>
        <p:spPr bwMode="auto">
          <a:xfrm>
            <a:off x="0" y="2286000"/>
            <a:ext cx="22860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0">
              <a:latin typeface="Times New Roman" panose="02020603050405020304" pitchFamily="18" charset="0"/>
            </a:endParaRPr>
          </a:p>
        </p:txBody>
      </p:sp>
      <p:sp>
        <p:nvSpPr>
          <p:cNvPr id="85002" name="Rectangle 10"/>
          <p:cNvSpPr>
            <a:spLocks noChangeArrowheads="1"/>
          </p:cNvSpPr>
          <p:nvPr/>
        </p:nvSpPr>
        <p:spPr bwMode="auto">
          <a:xfrm>
            <a:off x="0" y="4572000"/>
            <a:ext cx="228600" cy="2286000"/>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2pPr>
      <a:lvl3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3pPr>
      <a:lvl4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4pPr>
      <a:lvl5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p:titleStyle>
    <p:bodyStyle>
      <a:lvl1pPr marL="342900" indent="-342900" algn="l" rtl="0" fontAlgn="base">
        <a:spcBef>
          <a:spcPct val="20000"/>
        </a:spcBef>
        <a:spcAft>
          <a:spcPct val="0"/>
        </a:spcAft>
        <a:buClr>
          <a:schemeClr val="bg2"/>
        </a:buClr>
        <a:buSzPct val="75000"/>
        <a:buFont typeface="Wingdings" panose="05000000000000000000" pitchFamily="2" charset="2"/>
        <a:buChar char="p"/>
        <a:defRPr sz="28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1"/>
        </a:buClr>
        <a:buSzPct val="65000"/>
        <a:buFont typeface="Wingdings" panose="05000000000000000000" pitchFamily="2" charset="2"/>
        <a:buChar char="p"/>
        <a:defRPr sz="2000" kern="1200">
          <a:solidFill>
            <a:schemeClr val="tx1"/>
          </a:solidFill>
          <a:latin typeface="+mn-lt"/>
          <a:ea typeface="+mn-ea"/>
          <a:cs typeface="+mn-cs"/>
        </a:defRPr>
      </a:lvl3pPr>
      <a:lvl4pPr marL="1600200" indent="-228600" algn="l" rtl="0" fontAlgn="base">
        <a:spcBef>
          <a:spcPct val="20000"/>
        </a:spcBef>
        <a:spcAft>
          <a:spcPct val="0"/>
        </a:spcAft>
        <a:buClr>
          <a:schemeClr val="bg2"/>
        </a:buClr>
        <a:buFont typeface="Wingdings" panose="05000000000000000000" pitchFamily="2" charset="2"/>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2"/>
        </a:buClr>
        <a:buSzPct val="80000"/>
        <a:buFont typeface="Wingdings" panose="05000000000000000000" pitchFamily="2" charset="2"/>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AB9F04-B251-415E-AAE6-FA2E5DE1F20D}" type="datetimeFigureOut">
              <a:rPr lang="zh-CN" altLang="en-US" smtClean="0"/>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3D47C-A663-4E48-8C72-BA1D6509F2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0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jpeg"/><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image" Target="../media/image99.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image" Target="../media/image8.e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18.jpeg"/><Relationship Id="rId7" Type="http://schemas.openxmlformats.org/officeDocument/2006/relationships/image" Target="../media/image17.wmf"/><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6" Type="http://schemas.openxmlformats.org/officeDocument/2006/relationships/notesSlide" Target="../notesSlides/notesSlide6.xml"/><Relationship Id="rId15" Type="http://schemas.openxmlformats.org/officeDocument/2006/relationships/slideLayout" Target="../slideLayouts/slideLayout7.xml"/><Relationship Id="rId14" Type="http://schemas.openxmlformats.org/officeDocument/2006/relationships/tags" Target="../tags/tag1.xml"/><Relationship Id="rId13" Type="http://schemas.openxmlformats.org/officeDocument/2006/relationships/image" Target="../media/image23.jpeg"/><Relationship Id="rId12" Type="http://schemas.openxmlformats.org/officeDocument/2006/relationships/image" Target="../media/image22.jpeg"/><Relationship Id="rId11" Type="http://schemas.openxmlformats.org/officeDocument/2006/relationships/image" Target="../media/image21.jpeg"/><Relationship Id="rId10" Type="http://schemas.openxmlformats.org/officeDocument/2006/relationships/image" Target="../media/image20.jpe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25.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image" Target="../media/image5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54.png"/><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image" Target="../media/image5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60.png"/><Relationship Id="rId1"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59.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62.png"/><Relationship Id="rId1" Type="http://schemas.openxmlformats.org/officeDocument/2006/relationships/image" Target="../media/image61.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64.png"/><Relationship Id="rId1" Type="http://schemas.openxmlformats.org/officeDocument/2006/relationships/image" Target="../media/image63.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image" Target="../media/image6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68.png"/><Relationship Id="rId1" Type="http://schemas.openxmlformats.org/officeDocument/2006/relationships/image" Target="../media/image67.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70.png"/><Relationship Id="rId1" Type="http://schemas.openxmlformats.org/officeDocument/2006/relationships/image" Target="../media/image69.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72.png"/><Relationship Id="rId1"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71.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74.png"/><Relationship Id="rId1"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76.png"/><Relationship Id="rId1" Type="http://schemas.openxmlformats.org/officeDocument/2006/relationships/image" Target="../media/image7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8.png"/><Relationship Id="rId2" Type="http://schemas.openxmlformats.org/officeDocument/2006/relationships/image" Target="../media/image48.png"/><Relationship Id="rId1" Type="http://schemas.openxmlformats.org/officeDocument/2006/relationships/image" Target="../media/image77.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48.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82.png"/><Relationship Id="rId1" Type="http://schemas.openxmlformats.org/officeDocument/2006/relationships/image" Target="../media/image81.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3.xml"/><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image" Target="../media/image82.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82.png"/><Relationship Id="rId1" Type="http://schemas.openxmlformats.org/officeDocument/2006/relationships/image" Target="../media/image81.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82.png"/><Relationship Id="rId1" Type="http://schemas.openxmlformats.org/officeDocument/2006/relationships/image" Target="../media/image81.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3.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4.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82.png"/><Relationship Id="rId1" Type="http://schemas.openxmlformats.org/officeDocument/2006/relationships/image" Target="../media/image81.png"/></Relationships>
</file>

<file path=ppt/slides/_rels/slide79.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3.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82.png"/><Relationship Id="rId1"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openxmlformats.org/officeDocument/2006/relationships/image" Target="../media/image81.png"/><Relationship Id="rId1" Type="http://schemas.openxmlformats.org/officeDocument/2006/relationships/image" Target="../media/image82.png"/></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13.xml"/><Relationship Id="rId7" Type="http://schemas.openxmlformats.org/officeDocument/2006/relationships/image" Target="../media/image81.png"/><Relationship Id="rId6" Type="http://schemas.openxmlformats.org/officeDocument/2006/relationships/image" Target="../media/image82.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3.xml"/><Relationship Id="rId2" Type="http://schemas.openxmlformats.org/officeDocument/2006/relationships/image" Target="../media/image82.png"/><Relationship Id="rId1" Type="http://schemas.openxmlformats.org/officeDocument/2006/relationships/image" Target="../media/image81.png"/></Relationships>
</file>

<file path=ppt/slides/_rels/slide83.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3.xml"/><Relationship Id="rId7" Type="http://schemas.openxmlformats.org/officeDocument/2006/relationships/image" Target="../media/image81.png"/><Relationship Id="rId6" Type="http://schemas.openxmlformats.org/officeDocument/2006/relationships/image" Target="../media/image82.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image" Target="../media/image85.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3.xml"/><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image" Target="../media/image86.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3.xml"/><Relationship Id="rId2" Type="http://schemas.openxmlformats.org/officeDocument/2006/relationships/image" Target="../media/image81.png"/><Relationship Id="rId1" Type="http://schemas.openxmlformats.org/officeDocument/2006/relationships/image" Target="../media/image82.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3.xml"/><Relationship Id="rId3" Type="http://schemas.openxmlformats.org/officeDocument/2006/relationships/image" Target="../media/image82.png"/><Relationship Id="rId2" Type="http://schemas.openxmlformats.org/officeDocument/2006/relationships/image" Target="../media/image87.png"/><Relationship Id="rId1" Type="http://schemas.openxmlformats.org/officeDocument/2006/relationships/image" Target="../media/image8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9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ctrTitle"/>
          </p:nvPr>
        </p:nvSpPr>
        <p:spPr>
          <a:xfrm>
            <a:off x="0" y="1052736"/>
            <a:ext cx="9156229" cy="2377491"/>
          </a:xfrm>
        </p:spPr>
        <p:txBody>
          <a:bodyPr/>
          <a:lstStyle/>
          <a:p>
            <a:r>
              <a:rPr lang="zh-CN" altLang="en-US" sz="9600" b="1" dirty="0">
                <a:latin typeface="微软雅黑" panose="020B0503020204020204" pitchFamily="34" charset="-122"/>
                <a:ea typeface="微软雅黑" panose="020B0503020204020204" pitchFamily="34" charset="-122"/>
              </a:rPr>
              <a:t>环境工程导论</a:t>
            </a:r>
            <a:endParaRPr lang="zh-CN" altLang="en-US" sz="9600" b="1" dirty="0">
              <a:latin typeface="微软雅黑" panose="020B0503020204020204" pitchFamily="34" charset="-122"/>
              <a:ea typeface="微软雅黑" panose="020B0503020204020204" pitchFamily="34" charset="-122"/>
            </a:endParaRPr>
          </a:p>
        </p:txBody>
      </p:sp>
      <p:sp>
        <p:nvSpPr>
          <p:cNvPr id="28675" name="Rectangle 3"/>
          <p:cNvSpPr>
            <a:spLocks noGrp="1" noChangeArrowheads="1"/>
          </p:cNvSpPr>
          <p:nvPr>
            <p:ph type="subTitle" idx="1"/>
          </p:nvPr>
        </p:nvSpPr>
        <p:spPr>
          <a:xfrm>
            <a:off x="353453" y="4005064"/>
            <a:ext cx="8424863" cy="2304132"/>
          </a:xfrm>
        </p:spPr>
        <p:txBody>
          <a:bodyPr/>
          <a:lstStyle/>
          <a:p>
            <a:pPr>
              <a:spcAft>
                <a:spcPct val="10000"/>
              </a:spcAft>
            </a:pPr>
            <a:r>
              <a:rPr lang="zh-CN" altLang="en-US" sz="3600" b="1" dirty="0">
                <a:latin typeface="微软雅黑" panose="020B0503020204020204" pitchFamily="34" charset="-122"/>
                <a:ea typeface="微软雅黑" panose="020B0503020204020204" pitchFamily="34" charset="-122"/>
              </a:rPr>
              <a:t>华中科技大学</a:t>
            </a:r>
            <a:endParaRPr lang="zh-CN" altLang="en-US" sz="3600" b="1" dirty="0">
              <a:latin typeface="微软雅黑" panose="020B0503020204020204" pitchFamily="34" charset="-122"/>
              <a:ea typeface="微软雅黑" panose="020B0503020204020204" pitchFamily="34" charset="-122"/>
            </a:endParaRPr>
          </a:p>
          <a:p>
            <a:pPr>
              <a:spcAft>
                <a:spcPct val="10000"/>
              </a:spcAft>
            </a:pPr>
            <a:r>
              <a:rPr lang="zh-CN" altLang="en-US" sz="3600" b="1" dirty="0">
                <a:latin typeface="微软雅黑" panose="020B0503020204020204" pitchFamily="34" charset="-122"/>
                <a:ea typeface="微软雅黑" panose="020B0503020204020204" pitchFamily="34" charset="-122"/>
              </a:rPr>
              <a:t>吴旭 教授</a:t>
            </a:r>
            <a:endParaRPr lang="zh-CN" altLang="en-US" sz="3600" b="1" dirty="0">
              <a:latin typeface="微软雅黑" panose="020B0503020204020204" pitchFamily="34" charset="-122"/>
              <a:ea typeface="微软雅黑" panose="020B0503020204020204" pitchFamily="34" charset="-122"/>
            </a:endParaRPr>
          </a:p>
          <a:p>
            <a:pPr>
              <a:spcAft>
                <a:spcPct val="20000"/>
              </a:spcAft>
            </a:pPr>
            <a:r>
              <a:rPr lang="zh-CN" altLang="en-US" sz="3200" b="1">
                <a:latin typeface="微软雅黑" panose="020B0503020204020204" pitchFamily="34" charset="-122"/>
                <a:ea typeface="微软雅黑" panose="020B0503020204020204" pitchFamily="34" charset="-122"/>
              </a:rPr>
              <a:t>电话</a:t>
            </a:r>
            <a:r>
              <a:rPr lang="en-US" altLang="zh-CN" sz="3200" b="1">
                <a:latin typeface="微软雅黑" panose="020B0503020204020204" pitchFamily="34" charset="-122"/>
                <a:ea typeface="微软雅黑" panose="020B0503020204020204" pitchFamily="34" charset="-122"/>
              </a:rPr>
              <a:t>: 18571590300</a:t>
            </a:r>
            <a:endParaRPr lang="en-US" altLang="zh-CN" sz="3200" b="1">
              <a:latin typeface="微软雅黑" panose="020B0503020204020204" pitchFamily="34" charset="-122"/>
              <a:ea typeface="微软雅黑" panose="020B0503020204020204" pitchFamily="34" charset="-122"/>
            </a:endParaRPr>
          </a:p>
          <a:p>
            <a:pPr>
              <a:spcAft>
                <a:spcPct val="20000"/>
              </a:spcAft>
            </a:pPr>
            <a:r>
              <a:rPr lang="zh-CN" altLang="en-US" sz="3200" b="1">
                <a:latin typeface="微软雅黑" panose="020B0503020204020204" pitchFamily="34" charset="-122"/>
                <a:ea typeface="微软雅黑" panose="020B0503020204020204" pitchFamily="34" charset="-122"/>
              </a:rPr>
              <a:t>电子邮箱：</a:t>
            </a:r>
            <a:r>
              <a:rPr lang="en-US" altLang="zh-CN" sz="3200" b="1">
                <a:latin typeface="微软雅黑" panose="020B0503020204020204" pitchFamily="34" charset="-122"/>
                <a:ea typeface="微软雅黑" panose="020B0503020204020204" pitchFamily="34" charset="-122"/>
              </a:rPr>
              <a:t>profxuwu@hust.edu.cn</a:t>
            </a:r>
            <a:endParaRPr lang="zh-CN" altLang="en-US" sz="3200" b="1">
              <a:latin typeface="微软雅黑" panose="020B0503020204020204" pitchFamily="34" charset="-122"/>
              <a:ea typeface="微软雅黑" panose="020B0503020204020204" pitchFamily="34" charset="-122"/>
            </a:endParaRPr>
          </a:p>
          <a:p>
            <a:pPr>
              <a:spcAft>
                <a:spcPct val="20000"/>
              </a:spcAft>
            </a:pPr>
            <a:endParaRPr lang="zh-CN" altLang="en-US" sz="3200" b="1" dirty="0">
              <a:latin typeface="微软雅黑" panose="020B0503020204020204" pitchFamily="34" charset="-122"/>
              <a:ea typeface="微软雅黑" panose="020B0503020204020204" pitchFamily="34" charset="-122"/>
            </a:endParaRPr>
          </a:p>
        </p:txBody>
      </p:sp>
      <p:pic>
        <p:nvPicPr>
          <p:cNvPr id="5"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6838239" y="0"/>
            <a:ext cx="2305761" cy="155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74712" y="51097"/>
            <a:ext cx="8867328" cy="774923"/>
          </a:xfrm>
        </p:spPr>
        <p:txBody>
          <a:bodyPr/>
          <a:lstStyle/>
          <a:p>
            <a:pPr algn="ctr">
              <a:defRPr/>
            </a:pP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目的三、跨学科融合</a:t>
            </a:r>
            <a:endPar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7"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0156" y="1556792"/>
            <a:ext cx="8963844" cy="514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94896" y="898728"/>
            <a:ext cx="7210192"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案例：加州伯克利大学的分子环境生物学</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51520" y="133191"/>
            <a:ext cx="6408712" cy="769441"/>
          </a:xfrm>
          <a:prstGeom prst="rect">
            <a:avLst/>
          </a:prstGeom>
          <a:noFill/>
        </p:spPr>
        <p:txBody>
          <a:bodyPr wrap="square" rtlCol="0">
            <a:spAutoFit/>
          </a:bodyPr>
          <a:lstStyle/>
          <a:p>
            <a:r>
              <a:rPr lang="zh-CN" altLang="en-US" sz="4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生态文明价值观的培育</a:t>
            </a:r>
            <a:endParaRPr lang="zh-CN" altLang="en-US" sz="4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23528" y="836712"/>
            <a:ext cx="8650285" cy="4325143"/>
          </a:xfrm>
          <a:prstGeom prst="rect">
            <a:avLst/>
          </a:prstGeom>
        </p:spPr>
      </p:pic>
      <p:sp>
        <p:nvSpPr>
          <p:cNvPr id="14" name="矩形 13"/>
          <p:cNvSpPr/>
          <p:nvPr/>
        </p:nvSpPr>
        <p:spPr>
          <a:xfrm>
            <a:off x="251520" y="5161855"/>
            <a:ext cx="8784976" cy="1569660"/>
          </a:xfrm>
          <a:prstGeom prst="rect">
            <a:avLst/>
          </a:prstGeom>
        </p:spPr>
        <p:txBody>
          <a:bodyPr wrap="square">
            <a:spAutoFit/>
          </a:bodyPr>
          <a:lstStyle/>
          <a:p>
            <a:pPr algn="just"/>
            <a:r>
              <a:rPr lang="zh-CN" altLang="en-US" sz="2400" dirty="0">
                <a:latin typeface="微软雅黑" panose="020B0503020204020204" pitchFamily="34" charset="-122"/>
                <a:ea typeface="微软雅黑" panose="020B0503020204020204" pitchFamily="34" charset="-122"/>
              </a:rPr>
              <a:t>       习近平同志在十九大报告中指出：加快生态文明体制改革，建设美丽中国。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生态文明建设功在当代、利在千秋。我们要牢固树立社会主义生态文明观，推动形成人与自然和谐发展现代化建设新格局，为保护生态环境作出我们这代人的努力。</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732713" y="956452"/>
            <a:ext cx="7957910" cy="1352311"/>
          </a:xfrm>
        </p:spPr>
        <p:txBody>
          <a:bodyPr/>
          <a:lstStyle/>
          <a:p>
            <a:pPr marL="0" indent="0">
              <a:buNone/>
              <a:defRPr/>
            </a:pPr>
            <a:r>
              <a:rPr lang="zh-CN" altLang="en-US" sz="3600" b="1" dirty="0">
                <a:latin typeface="微软雅黑" panose="020B0503020204020204" pitchFamily="34" charset="-122"/>
                <a:ea typeface="微软雅黑" panose="020B0503020204020204" pitchFamily="34" charset="-122"/>
              </a:rPr>
              <a:t>教育是（传统）农业而不是工业</a:t>
            </a:r>
            <a:endParaRPr lang="en-US" altLang="zh-CN" sz="3600" b="1" dirty="0">
              <a:latin typeface="微软雅黑" panose="020B0503020204020204" pitchFamily="34" charset="-122"/>
              <a:ea typeface="微软雅黑" panose="020B0503020204020204" pitchFamily="34" charset="-122"/>
            </a:endParaRPr>
          </a:p>
          <a:p>
            <a:pPr marL="0" indent="0">
              <a:buNone/>
              <a:defRPr/>
            </a:pPr>
            <a:r>
              <a:rPr lang="en-US" altLang="zh-CN" sz="3600" b="1" dirty="0">
                <a:latin typeface="微软雅黑" panose="020B0503020204020204" pitchFamily="34" charset="-122"/>
                <a:ea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rPr>
              <a:t>叶圣陶</a:t>
            </a:r>
            <a:endParaRPr lang="en-US" altLang="zh-CN" sz="3600" b="1" dirty="0">
              <a:latin typeface="微软雅黑" panose="020B0503020204020204" pitchFamily="34" charset="-122"/>
              <a:ea typeface="微软雅黑" panose="020B0503020204020204" pitchFamily="34" charset="-122"/>
            </a:endParaRPr>
          </a:p>
          <a:p>
            <a:pPr marL="0" indent="0">
              <a:buNone/>
              <a:defRPr/>
            </a:pPr>
            <a:endParaRPr lang="zh-CN" altLang="en-US" sz="3600" b="1" u="sng" dirty="0">
              <a:latin typeface="微软雅黑" panose="020B0503020204020204" pitchFamily="34" charset="-122"/>
              <a:ea typeface="微软雅黑" panose="020B0503020204020204" pitchFamily="34" charset="-122"/>
            </a:endParaRPr>
          </a:p>
          <a:p>
            <a:pPr>
              <a:defRPr/>
            </a:pPr>
            <a:endParaRPr lang="zh-CN" altLang="en-US" sz="3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418427" y="2583923"/>
            <a:ext cx="4124699" cy="2999935"/>
            <a:chOff x="682164" y="2566246"/>
            <a:chExt cx="4069031" cy="2637536"/>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1" b="-3917"/>
            <a:stretch>
              <a:fillRect/>
            </a:stretch>
          </p:blipFill>
          <p:spPr>
            <a:xfrm rot="958283">
              <a:off x="1468659" y="2566246"/>
              <a:ext cx="3282536" cy="2637536"/>
            </a:xfrm>
            <a:prstGeom prst="rect">
              <a:avLst/>
            </a:prstGeom>
          </p:spPr>
        </p:pic>
        <p:sp>
          <p:nvSpPr>
            <p:cNvPr id="7" name="矩形 6"/>
            <p:cNvSpPr/>
            <p:nvPr/>
          </p:nvSpPr>
          <p:spPr>
            <a:xfrm rot="822865">
              <a:off x="1175234" y="4528192"/>
              <a:ext cx="770434" cy="14401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2164" y="4076175"/>
              <a:ext cx="1439057" cy="1081048"/>
            </a:xfrm>
            <a:prstGeom prst="rect">
              <a:avLst/>
            </a:prstGeom>
          </p:spPr>
        </p:pic>
      </p:gr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228" y="5607567"/>
            <a:ext cx="998420" cy="998420"/>
          </a:xfrm>
          <a:prstGeom prst="rect">
            <a:avLst/>
          </a:prstGeom>
        </p:spPr>
      </p:pic>
      <p:pic>
        <p:nvPicPr>
          <p:cNvPr id="10" name="图片 9"/>
          <p:cNvPicPr>
            <a:picLocks noChangeAspect="1"/>
          </p:cNvPicPr>
          <p:nvPr/>
        </p:nvPicPr>
        <p:blipFill>
          <a:blip r:embed="rId4">
            <a:clrChange>
              <a:clrFrom>
                <a:srgbClr val="A587BB"/>
              </a:clrFrom>
              <a:clrTo>
                <a:srgbClr val="A587BB">
                  <a:alpha val="0"/>
                </a:srgbClr>
              </a:clrTo>
            </a:clrChange>
            <a:extLst>
              <a:ext uri="{28A0092B-C50C-407E-A947-70E740481C1C}">
                <a14:useLocalDpi xmlns:a14="http://schemas.microsoft.com/office/drawing/2010/main" val="0"/>
              </a:ext>
            </a:extLst>
          </a:blip>
          <a:stretch>
            <a:fillRect/>
          </a:stretch>
        </p:blipFill>
        <p:spPr>
          <a:xfrm>
            <a:off x="4711668" y="2166625"/>
            <a:ext cx="4474890" cy="403469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740" y="5589240"/>
            <a:ext cx="1016747" cy="1016747"/>
          </a:xfrm>
          <a:prstGeom prst="rect">
            <a:avLst/>
          </a:prstGeom>
        </p:spPr>
      </p:pic>
      <p:sp>
        <p:nvSpPr>
          <p:cNvPr id="12" name="文本框 11"/>
          <p:cNvSpPr txBox="1"/>
          <p:nvPr/>
        </p:nvSpPr>
        <p:spPr>
          <a:xfrm>
            <a:off x="251520" y="133191"/>
            <a:ext cx="6408712" cy="769441"/>
          </a:xfrm>
          <a:prstGeom prst="rect">
            <a:avLst/>
          </a:prstGeom>
          <a:noFill/>
        </p:spPr>
        <p:txBody>
          <a:bodyPr wrap="square" rtlCol="0">
            <a:spAutoFit/>
          </a:bodyPr>
          <a:lstStyle/>
          <a:p>
            <a:r>
              <a:rPr lang="zh-CN" altLang="en-US" sz="4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生态文明价值观的培育</a:t>
            </a:r>
            <a:endParaRPr lang="zh-CN" altLang="en-US" sz="4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新时代社会主义生态文化</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251520" y="1772816"/>
            <a:ext cx="8748464" cy="3960439"/>
          </a:xfrm>
        </p:spPr>
        <p:txBody>
          <a:bodyPr/>
          <a:lstStyle/>
          <a:p>
            <a:pPr>
              <a:lnSpc>
                <a:spcPct val="200000"/>
              </a:lnSpc>
              <a:buNone/>
            </a:pPr>
            <a:r>
              <a:rPr lang="en-US" altLang="zh-CN" sz="3600" b="1" dirty="0">
                <a:latin typeface="微软雅黑" panose="020B0503020204020204" pitchFamily="34" charset="-122"/>
                <a:ea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rPr>
              <a:t> 生态哲学的任务就是要把人是整体的一部分这个通俗道理告诉人们。</a:t>
            </a:r>
            <a:r>
              <a:rPr lang="en-US" altLang="zh-CN" dirty="0">
                <a:latin typeface="微软雅黑" panose="020B0503020204020204" pitchFamily="34" charset="-122"/>
                <a:ea typeface="微软雅黑" panose="020B0503020204020204" pitchFamily="34" charset="-122"/>
              </a:rPr>
              <a:t>						</a:t>
            </a:r>
            <a:r>
              <a:rPr lang="zh-CN" altLang="en-US" dirty="0"/>
              <a:t>（德）汉斯</a:t>
            </a:r>
            <a:r>
              <a:rPr lang="en-US" altLang="zh-CN" dirty="0"/>
              <a:t>·</a:t>
            </a:r>
            <a:r>
              <a:rPr lang="zh-CN" altLang="en-US" dirty="0"/>
              <a:t>萨克塞</a:t>
            </a:r>
            <a:r>
              <a:rPr lang="en-US" altLang="zh-CN" dirty="0"/>
              <a:t>《</a:t>
            </a:r>
            <a:r>
              <a:rPr lang="zh-CN" altLang="en-US" dirty="0"/>
              <a:t>生态哲学</a:t>
            </a:r>
            <a:r>
              <a:rPr lang="en-US" altLang="zh-CN" dirty="0"/>
              <a:t>》</a:t>
            </a:r>
            <a:endParaRPr lang="en-US" altLang="zh-CN" dirty="0"/>
          </a:p>
          <a:p>
            <a:pPr>
              <a:lnSpc>
                <a:spcPct val="200000"/>
              </a:lnSpc>
              <a:buNone/>
            </a:pPr>
            <a:endParaRPr lang="zh-CN" altLang="en-US" dirty="0">
              <a:latin typeface="微软雅黑" panose="020B0503020204020204" pitchFamily="34" charset="-122"/>
              <a:ea typeface="微软雅黑" panose="020B0503020204020204" pitchFamily="34" charset="-122"/>
            </a:endParaRPr>
          </a:p>
          <a:p>
            <a:pPr>
              <a:buNone/>
            </a:pP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新时代社会主义生态文化</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4" name="内容占位符 2"/>
          <p:cNvSpPr>
            <a:spLocks noGrp="1"/>
          </p:cNvSpPr>
          <p:nvPr>
            <p:ph idx="1"/>
          </p:nvPr>
        </p:nvSpPr>
        <p:spPr>
          <a:xfrm>
            <a:off x="457200" y="1052736"/>
            <a:ext cx="8435280" cy="4525963"/>
          </a:xfrm>
        </p:spPr>
        <p:txBody>
          <a:bodyPr>
            <a:noAutofit/>
          </a:bodyPr>
          <a:lstStyle/>
          <a:p>
            <a:r>
              <a:rPr lang="zh-CN" altLang="en-US" sz="3200" dirty="0">
                <a:latin typeface="微软雅黑" panose="020B0503020204020204" pitchFamily="34" charset="-122"/>
                <a:ea typeface="微软雅黑" panose="020B0503020204020204" pitchFamily="34" charset="-122"/>
              </a:rPr>
              <a:t>文明与文化</a:t>
            </a:r>
            <a:r>
              <a:rPr lang="en-US" altLang="zh-CN"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pPr>
              <a:buNone/>
            </a:pPr>
            <a:endParaRPr lang="en-US" altLang="zh-CN" sz="3200" b="1" dirty="0">
              <a:latin typeface="微软雅黑" panose="020B0503020204020204" pitchFamily="34" charset="-122"/>
              <a:ea typeface="微软雅黑" panose="020B0503020204020204" pitchFamily="34" charset="-122"/>
            </a:endParaRPr>
          </a:p>
          <a:p>
            <a:pPr>
              <a:buNone/>
            </a:pPr>
            <a:r>
              <a:rPr lang="en-US" altLang="zh-CN" sz="4000" b="1" dirty="0">
                <a:latin typeface="微软雅黑" panose="020B0503020204020204" pitchFamily="34" charset="-122"/>
                <a:ea typeface="微软雅黑" panose="020B0503020204020204" pitchFamily="34" charset="-122"/>
              </a:rPr>
              <a:t>       </a:t>
            </a:r>
            <a:r>
              <a:rPr lang="zh-CN" altLang="en-US" sz="4000" b="1" dirty="0">
                <a:latin typeface="微软雅黑" panose="020B0503020204020204" pitchFamily="34" charset="-122"/>
                <a:ea typeface="微软雅黑" panose="020B0503020204020204" pitchFamily="34" charset="-122"/>
              </a:rPr>
              <a:t>文明是放大了的文化</a:t>
            </a:r>
            <a:endParaRPr lang="en-US" altLang="zh-CN" sz="4000" dirty="0">
              <a:latin typeface="微软雅黑" panose="020B0503020204020204" pitchFamily="34" charset="-122"/>
              <a:ea typeface="微软雅黑" panose="020B0503020204020204" pitchFamily="34" charset="-122"/>
            </a:endParaRPr>
          </a:p>
          <a:p>
            <a:pPr>
              <a:buNone/>
            </a:pPr>
            <a:r>
              <a:rPr lang="zh-CN" altLang="en-US" sz="3200" dirty="0">
                <a:latin typeface="微软雅黑" panose="020B0503020204020204" pitchFamily="34" charset="-122"/>
                <a:ea typeface="微软雅黑" panose="020B0503020204020204" pitchFamily="34" charset="-122"/>
              </a:rPr>
              <a:t>             （美）塞缪尔</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亨廷顿</a:t>
            </a:r>
            <a:endParaRPr lang="en-US" altLang="zh-CN" sz="3200" dirty="0">
              <a:latin typeface="微软雅黑" panose="020B0503020204020204" pitchFamily="34" charset="-122"/>
              <a:ea typeface="微软雅黑" panose="020B0503020204020204" pitchFamily="34" charset="-122"/>
            </a:endParaRPr>
          </a:p>
          <a:p>
            <a:pPr>
              <a:buNone/>
            </a:pPr>
            <a:endParaRPr lang="en-US" altLang="zh-CN" sz="3200" dirty="0">
              <a:latin typeface="微软雅黑" panose="020B0503020204020204" pitchFamily="34" charset="-122"/>
              <a:ea typeface="微软雅黑" panose="020B0503020204020204" pitchFamily="34" charset="-122"/>
            </a:endParaRPr>
          </a:p>
          <a:p>
            <a:pPr>
              <a:buNone/>
            </a:pPr>
            <a:r>
              <a:rPr lang="zh-CN" altLang="en-US" sz="4000" b="1" dirty="0">
                <a:latin typeface="微软雅黑" panose="020B0503020204020204" pitchFamily="34" charset="-122"/>
                <a:ea typeface="微软雅黑" panose="020B0503020204020204" pitchFamily="34" charset="-122"/>
              </a:rPr>
              <a:t>文明是看得见的，文化是精神深处的</a:t>
            </a:r>
            <a:endParaRPr lang="en-US" altLang="zh-CN" sz="4000" dirty="0">
              <a:latin typeface="微软雅黑" panose="020B0503020204020204" pitchFamily="34" charset="-122"/>
              <a:ea typeface="微软雅黑" panose="020B0503020204020204" pitchFamily="34" charset="-122"/>
            </a:endParaRPr>
          </a:p>
          <a:p>
            <a:pPr>
              <a:buNone/>
            </a:pPr>
            <a:r>
              <a:rPr lang="zh-CN" altLang="en-US" sz="3200" dirty="0">
                <a:latin typeface="微软雅黑" panose="020B0503020204020204" pitchFamily="34" charset="-122"/>
                <a:ea typeface="微软雅黑" panose="020B0503020204020204" pitchFamily="34" charset="-122"/>
              </a:rPr>
              <a:t>                               （德）康德</a:t>
            </a:r>
            <a:endParaRPr lang="en-US" altLang="zh-CN" sz="3200" dirty="0">
              <a:latin typeface="微软雅黑" panose="020B0503020204020204" pitchFamily="34" charset="-122"/>
              <a:ea typeface="微软雅黑" panose="020B0503020204020204" pitchFamily="34" charset="-122"/>
            </a:endParaRPr>
          </a:p>
          <a:p>
            <a:pPr>
              <a:buNone/>
            </a:pPr>
            <a:endParaRPr lang="en-US" altLang="zh-CN" sz="3200" dirty="0">
              <a:latin typeface="微软雅黑" panose="020B0503020204020204" pitchFamily="34" charset="-122"/>
              <a:ea typeface="微软雅黑" panose="020B0503020204020204" pitchFamily="34" charset="-122"/>
            </a:endParaRPr>
          </a:p>
          <a:p>
            <a:pPr>
              <a:buNone/>
            </a:pPr>
            <a:r>
              <a:rPr lang="zh-CN" altLang="en-US" sz="3200" dirty="0">
                <a:latin typeface="微软雅黑" panose="020B0503020204020204" pitchFamily="34" charset="-122"/>
                <a:ea typeface="微软雅黑" panose="020B0503020204020204" pitchFamily="34" charset="-122"/>
              </a:rPr>
              <a:t>           </a:t>
            </a:r>
            <a:endParaRPr lang="zh-CN" altLang="en-US" sz="3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020272" y="1196752"/>
            <a:ext cx="1601276" cy="2088232"/>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新时代社会主义生态文化</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251520" y="1772816"/>
            <a:ext cx="8748464" cy="3960439"/>
          </a:xfrm>
        </p:spPr>
        <p:txBody>
          <a:bodyPr/>
          <a:lstStyle/>
          <a:p>
            <a:pPr>
              <a:lnSpc>
                <a:spcPct val="200000"/>
              </a:lnSpc>
              <a:buNone/>
            </a:pPr>
            <a:r>
              <a:rPr lang="en-US" altLang="zh-CN" sz="3600" b="1" dirty="0">
                <a:latin typeface="微软雅黑" panose="020B0503020204020204" pitchFamily="34" charset="-122"/>
                <a:ea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rPr>
              <a:t>文化指文治教化的总和，与天造地设的自然相对称。</a:t>
            </a:r>
            <a:endParaRPr lang="en-US" altLang="zh-CN" sz="3600" b="1" dirty="0">
              <a:latin typeface="微软雅黑" panose="020B0503020204020204" pitchFamily="34" charset="-122"/>
              <a:ea typeface="微软雅黑" panose="020B0503020204020204" pitchFamily="34" charset="-122"/>
            </a:endParaRPr>
          </a:p>
          <a:p>
            <a:pPr>
              <a:lnSpc>
                <a:spcPct val="200000"/>
              </a:lnSpc>
              <a:buNone/>
            </a:pPr>
            <a:r>
              <a:rPr lang="en-US" altLang="zh-CN" dirty="0">
                <a:latin typeface="微软雅黑" panose="020B0503020204020204" pitchFamily="34" charset="-122"/>
                <a:ea typeface="微软雅黑" panose="020B0503020204020204" pitchFamily="34" charset="-122"/>
              </a:rPr>
              <a:t>						</a:t>
            </a:r>
            <a:r>
              <a:rPr lang="zh-CN" altLang="en-US" dirty="0"/>
              <a:t>吴小如</a:t>
            </a:r>
            <a:r>
              <a:rPr lang="en-US" altLang="zh-CN" dirty="0"/>
              <a:t>《</a:t>
            </a:r>
            <a:r>
              <a:rPr lang="zh-CN" altLang="en-US" dirty="0"/>
              <a:t>中国文化史纲要</a:t>
            </a:r>
            <a:r>
              <a:rPr lang="en-US" altLang="zh-CN" dirty="0"/>
              <a:t>》</a:t>
            </a:r>
            <a:endParaRPr lang="en-US" altLang="zh-CN" dirty="0"/>
          </a:p>
          <a:p>
            <a:pPr>
              <a:lnSpc>
                <a:spcPct val="200000"/>
              </a:lnSpc>
              <a:buNone/>
            </a:pPr>
            <a:endParaRPr lang="zh-CN" altLang="en-US" dirty="0">
              <a:latin typeface="微软雅黑" panose="020B0503020204020204" pitchFamily="34" charset="-122"/>
              <a:ea typeface="微软雅黑" panose="020B0503020204020204" pitchFamily="34" charset="-122"/>
            </a:endParaRPr>
          </a:p>
          <a:p>
            <a:pPr>
              <a:buNone/>
            </a:pP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新时代社会主义生态文化</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395536" y="1448780"/>
            <a:ext cx="8640960" cy="3960439"/>
          </a:xfrm>
        </p:spPr>
        <p:txBody>
          <a:bodyPr/>
          <a:lstStyle/>
          <a:p>
            <a:pPr>
              <a:lnSpc>
                <a:spcPct val="200000"/>
              </a:lnSpc>
              <a:buNone/>
            </a:pPr>
            <a:r>
              <a:rPr lang="zh-CN" altLang="en-US" sz="3600" b="1" dirty="0">
                <a:latin typeface="微软雅黑" panose="020B0503020204020204" pitchFamily="34" charset="-122"/>
                <a:ea typeface="微软雅黑" panose="020B0503020204020204" pitchFamily="34" charset="-122"/>
              </a:rPr>
              <a:t>          </a:t>
            </a:r>
            <a:r>
              <a:rPr lang="zh-CN" altLang="en-US" sz="4000" b="1" dirty="0">
                <a:latin typeface="微软雅黑" panose="020B0503020204020204" pitchFamily="34" charset="-122"/>
                <a:ea typeface="微软雅黑" panose="020B0503020204020204" pitchFamily="34" charset="-122"/>
              </a:rPr>
              <a:t>人类社会每一次跃进，人类文明每一次升华，无不伴随着文化的历史性进步</a:t>
            </a:r>
            <a:endParaRPr lang="en-US" altLang="zh-CN" sz="3600" b="1" dirty="0">
              <a:latin typeface="微软雅黑" panose="020B0503020204020204" pitchFamily="34" charset="-122"/>
              <a:ea typeface="微软雅黑" panose="020B0503020204020204" pitchFamily="34" charset="-122"/>
            </a:endParaRPr>
          </a:p>
          <a:p>
            <a:pPr>
              <a:lnSpc>
                <a:spcPct val="200000"/>
              </a:lnSpc>
              <a:buNone/>
            </a:pPr>
            <a:r>
              <a:rPr lang="en-US" altLang="zh-CN" dirty="0">
                <a:latin typeface="微软雅黑" panose="020B0503020204020204" pitchFamily="34" charset="-122"/>
                <a:ea typeface="微软雅黑" panose="020B0503020204020204" pitchFamily="34" charset="-122"/>
              </a:rPr>
              <a:t>			2014</a:t>
            </a:r>
            <a:r>
              <a:rPr lang="zh-CN" altLang="en-US" dirty="0">
                <a:latin typeface="微软雅黑" panose="020B0503020204020204" pitchFamily="34" charset="-122"/>
                <a:ea typeface="微软雅黑" panose="020B0503020204020204" pitchFamily="34" charset="-122"/>
              </a:rPr>
              <a:t>年，习近平在文艺工作座谈会上讲话</a:t>
            </a:r>
            <a:endParaRPr lang="zh-CN" altLang="en-US" dirty="0">
              <a:latin typeface="微软雅黑" panose="020B0503020204020204" pitchFamily="34" charset="-122"/>
              <a:ea typeface="微软雅黑" panose="020B0503020204020204" pitchFamily="34" charset="-122"/>
            </a:endParaRPr>
          </a:p>
          <a:p>
            <a:pPr>
              <a:buNone/>
            </a:pP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Grp="1" noChangeArrowheads="1"/>
          </p:cNvSpPr>
          <p:nvPr>
            <p:ph type="body" idx="1"/>
          </p:nvPr>
        </p:nvSpPr>
        <p:spPr>
          <a:xfrm>
            <a:off x="1187624" y="1466875"/>
            <a:ext cx="7740352" cy="4997425"/>
          </a:xfrm>
        </p:spPr>
        <p:txBody>
          <a:bodyPr/>
          <a:lstStyle/>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一、环境与人</a:t>
            </a:r>
            <a:r>
              <a:rPr lang="zh-CN" altLang="en-US" sz="3600" b="1">
                <a:latin typeface="微软雅黑" panose="020B0503020204020204" pitchFamily="34" charset="-122"/>
                <a:ea typeface="微软雅黑" panose="020B0503020204020204" pitchFamily="34" charset="-122"/>
              </a:rPr>
              <a:t>类的关</a:t>
            </a:r>
            <a:r>
              <a:rPr lang="zh-CN" altLang="en-US" sz="3600" b="1" dirty="0">
                <a:latin typeface="微软雅黑" panose="020B0503020204020204" pitchFamily="34" charset="-122"/>
                <a:ea typeface="微软雅黑" panose="020B0503020204020204" pitchFamily="34" charset="-122"/>
              </a:rPr>
              <a:t>系</a:t>
            </a:r>
            <a:endParaRPr lang="zh-CN" altLang="en-US" sz="3600" b="1" dirty="0">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二、环境问题与可持续发展</a:t>
            </a:r>
            <a:endParaRPr lang="zh-CN" altLang="en-US" sz="3600" b="1" dirty="0">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三、新时代社会主义生态文明理论</a:t>
            </a:r>
            <a:endParaRPr lang="en-US" altLang="zh-CN" sz="3600" b="1" dirty="0">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solidFill>
                  <a:srgbClr val="FF0000"/>
                </a:solidFill>
                <a:latin typeface="微软雅黑" panose="020B0503020204020204" pitchFamily="34" charset="-122"/>
                <a:ea typeface="微软雅黑" panose="020B0503020204020204" pitchFamily="34" charset="-122"/>
              </a:rPr>
              <a:t>四、生态文明建设事业政策解读</a:t>
            </a:r>
            <a:endParaRPr lang="zh-CN" altLang="en-US" sz="3600" b="1" dirty="0">
              <a:solidFill>
                <a:srgbClr val="FF0000"/>
              </a:solidFill>
              <a:latin typeface="微软雅黑" panose="020B0503020204020204" pitchFamily="34" charset="-122"/>
              <a:ea typeface="微软雅黑" panose="020B0503020204020204" pitchFamily="34" charset="-122"/>
            </a:endParaRPr>
          </a:p>
          <a:p>
            <a:pPr marL="0" indent="0">
              <a:lnSpc>
                <a:spcPct val="200000"/>
              </a:lnSpc>
              <a:spcAft>
                <a:spcPct val="15000"/>
              </a:spcAft>
              <a:buNone/>
            </a:pPr>
            <a:endParaRPr lang="zh-CN" altLang="en-US" sz="3600" b="1" dirty="0">
              <a:latin typeface="微软雅黑" panose="020B0503020204020204" pitchFamily="34" charset="-122"/>
              <a:ea typeface="微软雅黑" panose="020B0503020204020204" pitchFamily="34" charset="-122"/>
            </a:endParaRPr>
          </a:p>
        </p:txBody>
      </p:sp>
      <p:sp>
        <p:nvSpPr>
          <p:cNvPr id="187394" name="Rectangle 2"/>
          <p:cNvSpPr>
            <a:spLocks noGrp="1" noChangeArrowheads="1"/>
          </p:cNvSpPr>
          <p:nvPr>
            <p:ph type="title"/>
          </p:nvPr>
        </p:nvSpPr>
        <p:spPr>
          <a:xfrm>
            <a:off x="309220" y="3060730"/>
            <a:ext cx="1008063" cy="1754326"/>
          </a:xfrm>
          <a:noFill/>
        </p:spPr>
        <p:txBody>
          <a:bodyPr wrap="square">
            <a:spAutoFit/>
          </a:bodyPr>
          <a:lstStyle/>
          <a:p>
            <a:pPr algn="ctr"/>
            <a:r>
              <a:rPr lang="zh-CN" altLang="en-US" sz="5400" b="1" dirty="0">
                <a:latin typeface="微软雅黑" panose="020B0503020204020204" pitchFamily="34" charset="-122"/>
                <a:ea typeface="微软雅黑" panose="020B0503020204020204" pitchFamily="34" charset="-122"/>
              </a:rPr>
              <a:t>内  容</a:t>
            </a:r>
            <a:endParaRPr lang="zh-CN" altLang="en-US" sz="5400" b="1" dirty="0">
              <a:latin typeface="微软雅黑" panose="020B0503020204020204" pitchFamily="34" charset="-122"/>
              <a:ea typeface="微软雅黑" panose="020B0503020204020204" pitchFamily="34" charset="-122"/>
            </a:endParaRPr>
          </a:p>
        </p:txBody>
      </p:sp>
      <p:pic>
        <p:nvPicPr>
          <p:cNvPr id="187396" name="Picture 4" descr="moutain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075"/>
            <a:ext cx="91440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686800" cy="792088"/>
          </a:xfrm>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十九届四中</a:t>
            </a:r>
            <a:r>
              <a:rPr lang="zh-CN" altLang="en-US"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全会</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260082" y="1268760"/>
            <a:ext cx="8784976" cy="4824536"/>
          </a:xfrm>
        </p:spPr>
        <p:txBody>
          <a:bodyPr/>
          <a:lstStyle/>
          <a:p>
            <a:pPr>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生态文明建设在“五位一体”总体布局中日益稳固</a:t>
            </a:r>
            <a:endParaRPr lang="en-US" altLang="zh-CN" b="1"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生态文明制度体系的框架日益明晰和完善</a:t>
            </a:r>
            <a:endParaRPr lang="en-US" altLang="zh-CN" b="1"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生态文明制度体系建设，是现代国家治理体系建设的重要内容</a:t>
            </a:r>
            <a:endParaRPr lang="en-US" altLang="zh-CN" b="1" dirty="0">
              <a:latin typeface="微软雅黑" panose="020B0503020204020204" pitchFamily="34" charset="-122"/>
              <a:ea typeface="微软雅黑" panose="020B0503020204020204" pitchFamily="34" charset="-122"/>
            </a:endParaRPr>
          </a:p>
          <a:p>
            <a:pPr algn="just">
              <a:lnSpc>
                <a:spcPct val="200000"/>
              </a:lnSpc>
              <a:buNone/>
            </a:pPr>
            <a:endParaRPr lang="zh-CN" altLang="en-US" dirty="0">
              <a:latin typeface="微软雅黑" panose="020B0503020204020204" pitchFamily="34" charset="-122"/>
              <a:ea typeface="微软雅黑" panose="020B0503020204020204" pitchFamily="34" charset="-122"/>
            </a:endParaRPr>
          </a:p>
          <a:p>
            <a:pPr>
              <a:lnSpc>
                <a:spcPct val="200000"/>
              </a:lnSpc>
              <a:buNone/>
            </a:pPr>
            <a:endParaRPr lang="zh-CN" altLang="en-US" dirty="0">
              <a:latin typeface="微软雅黑" panose="020B0503020204020204" pitchFamily="34" charset="-122"/>
              <a:ea typeface="微软雅黑" panose="020B0503020204020204" pitchFamily="34" charset="-122"/>
            </a:endParaRPr>
          </a:p>
          <a:p>
            <a:pPr>
              <a:lnSpc>
                <a:spcPct val="200000"/>
              </a:lnSpc>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686800" cy="792088"/>
          </a:xfrm>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十九届四中</a:t>
            </a:r>
            <a:r>
              <a:rPr lang="zh-CN" altLang="en-US"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全会</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742492" y="1556792"/>
            <a:ext cx="7704856" cy="2736304"/>
          </a:xfrm>
        </p:spPr>
        <p:txBody>
          <a:bodyPr/>
          <a:lstStyle/>
          <a:p>
            <a:pPr>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进一步完善资源高效利用制度</a:t>
            </a:r>
            <a:endParaRPr lang="en-US" altLang="zh-CN" b="1"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积极推进自然资源资产产权制度改革</a:t>
            </a:r>
            <a:endParaRPr lang="en-US" altLang="zh-CN" b="1"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持续推进资源有偿使用和生态补偿制度</a:t>
            </a:r>
            <a:endParaRPr lang="en-US" altLang="zh-CN" b="1"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不断强化资源总量管理和全面节约制度</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686800" cy="792088"/>
          </a:xfrm>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十九届五中全会生态文明政策解读</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153344" y="908720"/>
            <a:ext cx="8784976" cy="4824536"/>
          </a:xfrm>
        </p:spPr>
        <p:txBody>
          <a:bodyPr/>
          <a:lstStyle/>
          <a:p>
            <a:pPr>
              <a:lnSpc>
                <a:spcPct val="150000"/>
              </a:lnSpc>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全会审议通过的</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中共中央关于制定国民经济和社会发展第十四个五年规划和二〇三五年远景目标的建</a:t>
            </a:r>
            <a:r>
              <a:rPr lang="zh-CN" altLang="en-US" sz="2400" b="1">
                <a:latin typeface="微软雅黑" panose="020B0503020204020204" pitchFamily="34" charset="-122"/>
                <a:ea typeface="微软雅黑" panose="020B0503020204020204" pitchFamily="34" charset="-122"/>
              </a:rPr>
              <a:t>议</a:t>
            </a:r>
            <a:r>
              <a:rPr lang="en-US" altLang="zh-CN" sz="2400" b="1">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en-US" altLang="zh-CN" sz="2400" b="1">
                <a:latin typeface="微软雅黑" panose="020B0503020204020204" pitchFamily="34" charset="-122"/>
                <a:ea typeface="微软雅黑" panose="020B0503020204020204" pitchFamily="34" charset="-122"/>
              </a:rPr>
              <a:t>《</a:t>
            </a:r>
            <a:r>
              <a:rPr lang="zh-CN" altLang="en-US" sz="2400" b="1">
                <a:latin typeface="微软雅黑" panose="020B0503020204020204" pitchFamily="34" charset="-122"/>
                <a:ea typeface="微软雅黑" panose="020B0503020204020204" pitchFamily="34" charset="-122"/>
              </a:rPr>
              <a:t>建</a:t>
            </a:r>
            <a:r>
              <a:rPr lang="zh-CN" altLang="en-US" sz="2400" b="1" dirty="0">
                <a:latin typeface="微软雅黑" panose="020B0503020204020204" pitchFamily="34" charset="-122"/>
                <a:ea typeface="微软雅黑" panose="020B0503020204020204" pitchFamily="34" charset="-122"/>
              </a:rPr>
              <a:t>议</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强调要增进民生福祉，不断实现人民对美好生活的向往。良好生态环境是最公平的公共产品，是最普惠的民生福祉。广大人民群众热切期盼良好生产生活环</a:t>
            </a:r>
            <a:r>
              <a:rPr lang="zh-CN" altLang="en-US" sz="2400" b="1">
                <a:latin typeface="微软雅黑" panose="020B0503020204020204" pitchFamily="34" charset="-122"/>
                <a:ea typeface="微软雅黑" panose="020B0503020204020204" pitchFamily="34" charset="-122"/>
              </a:rPr>
              <a:t>境。</a:t>
            </a:r>
            <a:endParaRPr lang="en-US" altLang="zh-CN" sz="2400" b="1">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zh-CN" altLang="en-US" sz="2400" b="1">
                <a:latin typeface="微软雅黑" panose="020B0503020204020204" pitchFamily="34" charset="-122"/>
                <a:ea typeface="微软雅黑" panose="020B0503020204020204" pitchFamily="34" charset="-122"/>
              </a:rPr>
              <a:t>必</a:t>
            </a:r>
            <a:r>
              <a:rPr lang="zh-CN" altLang="en-US" sz="2400" b="1" dirty="0">
                <a:latin typeface="微软雅黑" panose="020B0503020204020204" pitchFamily="34" charset="-122"/>
                <a:ea typeface="微软雅黑" panose="020B0503020204020204" pitchFamily="34" charset="-122"/>
              </a:rPr>
              <a:t>须坚持以人民为中心的发展思想，加快改善环境质量，让人民群众进一步享受到蓝天白云、繁星闪烁，清水绿岸、鱼翔浅底，鸟语花香、田园风</a:t>
            </a:r>
            <a:r>
              <a:rPr lang="zh-CN" altLang="en-US" sz="2400" b="1">
                <a:latin typeface="微软雅黑" panose="020B0503020204020204" pitchFamily="34" charset="-122"/>
                <a:ea typeface="微软雅黑" panose="020B0503020204020204" pitchFamily="34" charset="-122"/>
              </a:rPr>
              <a:t>光，</a:t>
            </a:r>
            <a:endParaRPr lang="en-US" altLang="zh-CN" sz="2400" b="1">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zh-CN" altLang="en-US" sz="2400" b="1">
                <a:latin typeface="微软雅黑" panose="020B0503020204020204" pitchFamily="34" charset="-122"/>
                <a:ea typeface="微软雅黑" panose="020B0503020204020204" pitchFamily="34" charset="-122"/>
              </a:rPr>
              <a:t>不</a:t>
            </a:r>
            <a:r>
              <a:rPr lang="zh-CN" altLang="en-US" sz="2400" b="1" dirty="0">
                <a:latin typeface="微软雅黑" panose="020B0503020204020204" pitchFamily="34" charset="-122"/>
                <a:ea typeface="微软雅黑" panose="020B0503020204020204" pitchFamily="34" charset="-122"/>
              </a:rPr>
              <a:t>断提高优美生态环境给人民群众带来的获得感、幸福感和安全感。</a:t>
            </a:r>
            <a:endParaRPr lang="zh-CN" altLang="en-US" sz="2400" b="1" dirty="0">
              <a:latin typeface="微软雅黑" panose="020B0503020204020204" pitchFamily="34" charset="-122"/>
              <a:ea typeface="微软雅黑" panose="020B0503020204020204" pitchFamily="34" charset="-122"/>
            </a:endParaRPr>
          </a:p>
          <a:p>
            <a:pPr>
              <a:lnSpc>
                <a:spcPct val="150000"/>
              </a:lnSpc>
              <a:buNone/>
            </a:pPr>
            <a:endParaRPr lang="zh-CN" altLang="en-US" sz="2400" b="1" dirty="0">
              <a:latin typeface="微软雅黑" panose="020B0503020204020204" pitchFamily="34" charset="-122"/>
              <a:ea typeface="微软雅黑" panose="020B0503020204020204" pitchFamily="34" charset="-122"/>
            </a:endParaRPr>
          </a:p>
          <a:p>
            <a:pPr>
              <a:lnSpc>
                <a:spcPct val="150000"/>
              </a:lnSpc>
            </a:pP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74712" y="51097"/>
            <a:ext cx="8867328" cy="774923"/>
          </a:xfrm>
        </p:spPr>
        <p:txBody>
          <a:bodyPr/>
          <a:lstStyle/>
          <a:p>
            <a:pPr algn="ctr">
              <a:defRPr/>
            </a:pP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目的三、跨学科融合</a:t>
            </a:r>
            <a:endPar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8" name="矩形 7"/>
          <p:cNvSpPr/>
          <p:nvPr/>
        </p:nvSpPr>
        <p:spPr>
          <a:xfrm>
            <a:off x="894896" y="898728"/>
            <a:ext cx="7210192"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案例：斯坦福大学的土木与环境工程学科融合</a:t>
            </a:r>
            <a:endParaRPr lang="zh-CN" altLang="en-US" sz="2400" dirty="0">
              <a:latin typeface="微软雅黑" panose="020B0503020204020204" pitchFamily="34" charset="-122"/>
              <a:ea typeface="微软雅黑" panose="020B0503020204020204" pitchFamily="34" charset="-122"/>
            </a:endParaRPr>
          </a:p>
        </p:txBody>
      </p:sp>
      <p:pic>
        <p:nvPicPr>
          <p:cNvPr id="7" name="图片 3"/>
          <p:cNvPicPr>
            <a:picLocks noChangeAspect="1"/>
          </p:cNvPicPr>
          <p:nvPr/>
        </p:nvPicPr>
        <p:blipFill>
          <a:blip r:embed="rId1">
            <a:extLst>
              <a:ext uri="{28A0092B-C50C-407E-A947-70E740481C1C}">
                <a14:useLocalDpi xmlns:a14="http://schemas.microsoft.com/office/drawing/2010/main" val="0"/>
              </a:ext>
            </a:extLst>
          </a:blip>
          <a:srcRect t="4474" r="10738" b="19464"/>
          <a:stretch>
            <a:fillRect/>
          </a:stretch>
        </p:blipFill>
        <p:spPr bwMode="auto">
          <a:xfrm>
            <a:off x="923867" y="1363419"/>
            <a:ext cx="7416824" cy="5327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686800" cy="792088"/>
          </a:xfrm>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十九届五中全会生态文明政策解读</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251520" y="1052736"/>
            <a:ext cx="8892480" cy="4248472"/>
          </a:xfrm>
        </p:spPr>
        <p:txBody>
          <a:bodyPr/>
          <a:lstStyle/>
          <a:p>
            <a:pPr algn="just">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推动绿色发展，促进人与自然和谐共生。</a:t>
            </a:r>
            <a:endParaRPr lang="en-US" altLang="zh-CN"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坚持绿水青山就是金山银山理念</a:t>
            </a:r>
            <a:endParaRPr lang="zh-CN" altLang="en-US"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深入实施可持续发展战略</a:t>
            </a:r>
            <a:endParaRPr lang="zh-CN" altLang="en-US" dirty="0">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要加快推动绿色低碳发展，持续改善环境质量，提升生态系统质量和稳定性，全面提高资源利用</a:t>
            </a:r>
            <a:r>
              <a:rPr lang="zh-CN" altLang="en-US">
                <a:latin typeface="微软雅黑" panose="020B0503020204020204" pitchFamily="34" charset="-122"/>
                <a:ea typeface="微软雅黑" panose="020B0503020204020204" pitchFamily="34" charset="-122"/>
              </a:rPr>
              <a:t>效率</a:t>
            </a:r>
            <a:endParaRPr lang="zh-CN" altLang="en-US" dirty="0">
              <a:latin typeface="微软雅黑" panose="020B0503020204020204" pitchFamily="34" charset="-122"/>
              <a:ea typeface="微软雅黑" panose="020B0503020204020204" pitchFamily="34" charset="-122"/>
            </a:endParaRPr>
          </a:p>
          <a:p>
            <a:pPr algn="just">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480374" y="4797152"/>
            <a:ext cx="8434772" cy="1689052"/>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解读：</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zh-CN" altLang="en-US" sz="2400">
                <a:latin typeface="微软雅黑" panose="020B0503020204020204" pitchFamily="34" charset="-122"/>
                <a:ea typeface="微软雅黑" panose="020B0503020204020204" pitchFamily="34" charset="-122"/>
              </a:rPr>
              <a:t>加强生态的产业化，助推产业的生态化。</a:t>
            </a:r>
            <a:endParaRPr lang="en-US" altLang="zh-CN" sz="2400">
              <a:latin typeface="微软雅黑" panose="020B0503020204020204" pitchFamily="34" charset="-122"/>
              <a:ea typeface="微软雅黑" panose="020B0503020204020204" pitchFamily="34" charset="-122"/>
            </a:endParaRPr>
          </a:p>
          <a:p>
            <a:pPr algn="just">
              <a:lnSpc>
                <a:spcPct val="150000"/>
              </a:lnSpc>
            </a:pPr>
            <a:r>
              <a:rPr lang="zh-CN" altLang="en-US" sz="2400">
                <a:latin typeface="微软雅黑" panose="020B0503020204020204" pitchFamily="34" charset="-122"/>
                <a:ea typeface="微软雅黑" panose="020B0503020204020204" pitchFamily="34" charset="-122"/>
              </a:rPr>
              <a:t>绿色经济转型已经成为与数字经济发展并列的“两翼”</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686800" cy="792088"/>
          </a:xfrm>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十九届五中全会生态文明政策解读</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369368" y="980728"/>
            <a:ext cx="8568952" cy="4536504"/>
          </a:xfrm>
        </p:spPr>
        <p:txBody>
          <a:bodyPr/>
          <a:lstStyle/>
          <a:p>
            <a:pPr>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稳步推进经济高质量发展，持续提升资源能源利用效率。</a:t>
            </a:r>
            <a:r>
              <a:rPr lang="zh-CN" altLang="en-US" dirty="0">
                <a:latin typeface="微软雅黑" panose="020B0503020204020204" pitchFamily="34" charset="-122"/>
                <a:ea typeface="微软雅黑" panose="020B0503020204020204" pitchFamily="34" charset="-122"/>
              </a:rPr>
              <a:t>积极推动产业结构调整，培育壮大新兴产业、改造提升传统产业、淘汰落后产能，整治“散乱污”企业及集群。持续优化能源结构，积极调整交通运输结构，全面提升能源、水、矿产资源等利用效率。</a:t>
            </a:r>
            <a:endParaRPr lang="zh-CN" altLang="en-US"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18293" y="5733256"/>
            <a:ext cx="8434772" cy="830997"/>
          </a:xfrm>
          <a:prstGeom prst="rect">
            <a:avLst/>
          </a:prstGeom>
          <a:noFill/>
        </p:spPr>
        <p:txBody>
          <a:bodyPr wrap="square" rtlCol="0">
            <a:spAutoFit/>
          </a:bodyPr>
          <a:lstStyle/>
          <a:p>
            <a:pPr algn="l"/>
            <a:r>
              <a:rPr lang="zh-CN" altLang="en-US" sz="2400" dirty="0">
                <a:latin typeface="微软雅黑" panose="020B0503020204020204" pitchFamily="34" charset="-122"/>
                <a:ea typeface="微软雅黑" panose="020B0503020204020204" pitchFamily="34" charset="-122"/>
              </a:rPr>
              <a:t>解读：</a:t>
            </a:r>
            <a:endParaRPr lang="en-US" altLang="zh-CN" sz="2400" dirty="0">
              <a:latin typeface="微软雅黑" panose="020B0503020204020204" pitchFamily="34" charset="-122"/>
              <a:ea typeface="微软雅黑" panose="020B0503020204020204" pitchFamily="34" charset="-122"/>
            </a:endParaRPr>
          </a:p>
          <a:p>
            <a:pPr algn="just"/>
            <a:r>
              <a:rPr lang="zh-CN" altLang="en-US" sz="2400">
                <a:latin typeface="微软雅黑" panose="020B0503020204020204" pitchFamily="34" charset="-122"/>
                <a:ea typeface="微软雅黑" panose="020B0503020204020204" pitchFamily="34" charset="-122"/>
              </a:rPr>
              <a:t>释放结构性潜能</a:t>
            </a: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产业结构，能源结构，资源结构，技术结构。</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686800" cy="792088"/>
          </a:xfrm>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十九届五中全会生态文明政策解读</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359024" y="1016732"/>
            <a:ext cx="8784976" cy="3060340"/>
          </a:xfrm>
        </p:spPr>
        <p:txBody>
          <a:bodyPr/>
          <a:lstStyle/>
          <a:p>
            <a:pPr>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坚定不移贯彻新发展理念，</a:t>
            </a:r>
            <a:r>
              <a:rPr lang="zh-CN" altLang="en-US" b="1" dirty="0">
                <a:solidFill>
                  <a:srgbClr val="FF0000"/>
                </a:solidFill>
                <a:latin typeface="微软雅黑" panose="020B0503020204020204" pitchFamily="34" charset="-122"/>
                <a:ea typeface="微软雅黑" panose="020B0503020204020204" pitchFamily="34" charset="-122"/>
              </a:rPr>
              <a:t>大力发展节能环保产业</a:t>
            </a:r>
            <a:r>
              <a:rPr lang="zh-CN" altLang="en-US" dirty="0">
                <a:latin typeface="微软雅黑" panose="020B0503020204020204" pitchFamily="34" charset="-122"/>
                <a:ea typeface="微软雅黑" panose="020B0503020204020204" pitchFamily="34" charset="-122"/>
              </a:rPr>
              <a:t>，推进重点行业和重要领域绿色化改造，加快推动形成绿色生产生活方式。</a:t>
            </a:r>
            <a:endParaRPr lang="zh-CN" altLang="en-US"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03548" y="4509120"/>
            <a:ext cx="8434772" cy="1689052"/>
          </a:xfrm>
          <a:prstGeom prst="rect">
            <a:avLst/>
          </a:prstGeom>
          <a:noFill/>
        </p:spPr>
        <p:txBody>
          <a:bodyPr wrap="square"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解读：</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zh-CN" altLang="en-US" sz="2400" dirty="0">
                <a:latin typeface="微软雅黑" panose="020B0503020204020204" pitchFamily="34" charset="-122"/>
                <a:ea typeface="微软雅黑" panose="020B0503020204020204" pitchFamily="34" charset="-122"/>
              </a:rPr>
              <a:t>再生资源利用与环保产业已经成为了许多地区许多行业发展的“先锋军” 、“战略补给” 、甚至是“局部战场的主力” 。</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686800" cy="792088"/>
          </a:xfrm>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十九届五中全会生态文明政策解读</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251519" y="980728"/>
            <a:ext cx="8679895" cy="5877272"/>
          </a:xfrm>
        </p:spPr>
        <p:txBody>
          <a:bodyPr/>
          <a:lstStyle/>
          <a:p>
            <a:pPr algn="just">
              <a:lnSpc>
                <a:spcPct val="200000"/>
              </a:lnSpc>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深入打好污染防治攻坚战。</a:t>
            </a:r>
            <a:endParaRPr lang="en-US" altLang="zh-CN" b="1" dirty="0">
              <a:latin typeface="微软雅黑" panose="020B0503020204020204" pitchFamily="34" charset="-122"/>
              <a:ea typeface="微软雅黑" panose="020B0503020204020204" pitchFamily="34" charset="-122"/>
            </a:endParaRPr>
          </a:p>
          <a:p>
            <a:pPr algn="just">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强化多污染物协同控制和区域协同</a:t>
            </a:r>
            <a:r>
              <a:rPr lang="zh-CN" altLang="en-US">
                <a:latin typeface="微软雅黑" panose="020B0503020204020204" pitchFamily="34" charset="-122"/>
                <a:ea typeface="微软雅黑" panose="020B0503020204020204" pitchFamily="34" charset="-122"/>
              </a:rPr>
              <a:t>治理</a:t>
            </a:r>
            <a:endParaRPr lang="en-US" altLang="zh-CN">
              <a:latin typeface="微软雅黑" panose="020B0503020204020204" pitchFamily="34" charset="-122"/>
              <a:ea typeface="微软雅黑" panose="020B0503020204020204" pitchFamily="34" charset="-122"/>
            </a:endParaRPr>
          </a:p>
          <a:p>
            <a:pPr algn="just">
              <a:lnSpc>
                <a:spcPct val="200000"/>
              </a:lnSpc>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进</a:t>
            </a:r>
            <a:r>
              <a:rPr lang="zh-CN" altLang="en-US" dirty="0">
                <a:latin typeface="微软雅黑" panose="020B0503020204020204" pitchFamily="34" charset="-122"/>
                <a:ea typeface="微软雅黑" panose="020B0503020204020204" pitchFamily="34" charset="-122"/>
              </a:rPr>
              <a:t>一步优化调整产业、能源、运输、用地</a:t>
            </a:r>
            <a:r>
              <a:rPr lang="zh-CN" altLang="en-US">
                <a:latin typeface="微软雅黑" panose="020B0503020204020204" pitchFamily="34" charset="-122"/>
                <a:ea typeface="微软雅黑" panose="020B0503020204020204" pitchFamily="34" charset="-122"/>
              </a:rPr>
              <a:t>结构</a:t>
            </a:r>
            <a:endParaRPr lang="en-US" altLang="zh-CN">
              <a:latin typeface="微软雅黑" panose="020B0503020204020204" pitchFamily="34" charset="-122"/>
              <a:ea typeface="微软雅黑" panose="020B0503020204020204" pitchFamily="34" charset="-122"/>
            </a:endParaRPr>
          </a:p>
          <a:p>
            <a:pPr algn="just">
              <a:lnSpc>
                <a:spcPct val="200000"/>
              </a:lnSpc>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突</a:t>
            </a:r>
            <a:r>
              <a:rPr lang="zh-CN" altLang="en-US" dirty="0">
                <a:latin typeface="微软雅黑" panose="020B0503020204020204" pitchFamily="34" charset="-122"/>
                <a:ea typeface="微软雅黑" panose="020B0503020204020204" pitchFamily="34" charset="-122"/>
              </a:rPr>
              <a:t>出抓好挥发性有机物和氮氧化物协同治理，提升空气质</a:t>
            </a:r>
            <a:r>
              <a:rPr lang="zh-CN" altLang="en-US">
                <a:latin typeface="微软雅黑" panose="020B0503020204020204" pitchFamily="34" charset="-122"/>
                <a:ea typeface="微软雅黑" panose="020B0503020204020204" pitchFamily="34" charset="-122"/>
              </a:rPr>
              <a:t>量。</a:t>
            </a:r>
            <a:endParaRPr lang="en-US"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18293" y="5733256"/>
            <a:ext cx="8434772" cy="830997"/>
          </a:xfrm>
          <a:prstGeom prst="rect">
            <a:avLst/>
          </a:prstGeom>
          <a:noFill/>
        </p:spPr>
        <p:txBody>
          <a:bodyPr wrap="square" rtlCol="0">
            <a:spAutoFit/>
          </a:bodyPr>
          <a:lstStyle/>
          <a:p>
            <a:pPr algn="l"/>
            <a:r>
              <a:rPr lang="zh-CN" altLang="en-US" sz="2400" dirty="0">
                <a:latin typeface="微软雅黑" panose="020B0503020204020204" pitchFamily="34" charset="-122"/>
                <a:ea typeface="微软雅黑" panose="020B0503020204020204" pitchFamily="34" charset="-122"/>
              </a:rPr>
              <a:t>解读：</a:t>
            </a:r>
            <a:endParaRPr lang="en-US" altLang="zh-CN" sz="2400" dirty="0">
              <a:latin typeface="微软雅黑" panose="020B0503020204020204" pitchFamily="34" charset="-122"/>
              <a:ea typeface="微软雅黑" panose="020B0503020204020204" pitchFamily="34" charset="-122"/>
            </a:endParaRPr>
          </a:p>
          <a:p>
            <a:pPr algn="just"/>
            <a:r>
              <a:rPr lang="zh-CN" altLang="en-US" sz="2400">
                <a:latin typeface="微软雅黑" panose="020B0503020204020204" pitchFamily="34" charset="-122"/>
                <a:ea typeface="微软雅黑" panose="020B0503020204020204" pitchFamily="34" charset="-122"/>
              </a:rPr>
              <a:t>“摸着石头过河” 并没有过时。</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686800" cy="792088"/>
          </a:xfrm>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十九届五中全会生态文明政策解读</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146439" y="980728"/>
            <a:ext cx="8784976" cy="5877272"/>
          </a:xfrm>
        </p:spPr>
        <p:txBody>
          <a:bodyPr/>
          <a:lstStyle/>
          <a:p>
            <a:pPr algn="just">
              <a:lnSpc>
                <a:spcPct val="120000"/>
              </a:lnSpc>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统</a:t>
            </a:r>
            <a:r>
              <a:rPr lang="zh-CN" altLang="en-US" dirty="0">
                <a:latin typeface="微软雅黑" panose="020B0503020204020204" pitchFamily="34" charset="-122"/>
                <a:ea typeface="微软雅黑" panose="020B0503020204020204" pitchFamily="34" charset="-122"/>
              </a:rPr>
              <a:t>筹水资源、水生态、水环境，继续“保好水”“治差水”“增生态用水”，大力推进美丽河湖、美丽海湾建</a:t>
            </a:r>
            <a:r>
              <a:rPr lang="zh-CN" altLang="en-US">
                <a:latin typeface="微软雅黑" panose="020B0503020204020204" pitchFamily="34" charset="-122"/>
                <a:ea typeface="微软雅黑" panose="020B0503020204020204" pitchFamily="34" charset="-122"/>
              </a:rPr>
              <a:t>设。</a:t>
            </a:r>
            <a:endParaRPr lang="en-US" altLang="zh-CN">
              <a:latin typeface="微软雅黑" panose="020B0503020204020204" pitchFamily="34" charset="-122"/>
              <a:ea typeface="微软雅黑" panose="020B0503020204020204" pitchFamily="34" charset="-122"/>
            </a:endParaRPr>
          </a:p>
          <a:p>
            <a:pPr algn="just">
              <a:lnSpc>
                <a:spcPct val="120000"/>
              </a:lnSpc>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以</a:t>
            </a:r>
            <a:r>
              <a:rPr lang="zh-CN" altLang="en-US" dirty="0">
                <a:latin typeface="微软雅黑" panose="020B0503020204020204" pitchFamily="34" charset="-122"/>
                <a:ea typeface="微软雅黑" panose="020B0503020204020204" pitchFamily="34" charset="-122"/>
              </a:rPr>
              <a:t>补齐城乡污水收集和处理设施短板为关键，推进城镇</a:t>
            </a:r>
            <a:r>
              <a:rPr lang="zh-CN" altLang="en-US" dirty="0">
                <a:solidFill>
                  <a:srgbClr val="FF0000"/>
                </a:solidFill>
                <a:latin typeface="微软雅黑" panose="020B0503020204020204" pitchFamily="34" charset="-122"/>
                <a:ea typeface="微软雅黑" panose="020B0503020204020204" pitchFamily="34" charset="-122"/>
              </a:rPr>
              <a:t>污水管网</a:t>
            </a:r>
            <a:r>
              <a:rPr lang="zh-CN" altLang="en-US" dirty="0">
                <a:latin typeface="微软雅黑" panose="020B0503020204020204" pitchFamily="34" charset="-122"/>
                <a:ea typeface="微软雅黑" panose="020B0503020204020204" pitchFamily="34" charset="-122"/>
              </a:rPr>
              <a:t>全覆</a:t>
            </a:r>
            <a:r>
              <a:rPr lang="zh-CN" altLang="en-US">
                <a:latin typeface="微软雅黑" panose="020B0503020204020204" pitchFamily="34" charset="-122"/>
                <a:ea typeface="微软雅黑" panose="020B0503020204020204" pitchFamily="34" charset="-122"/>
              </a:rPr>
              <a:t>盖。</a:t>
            </a:r>
            <a:endParaRPr lang="en-US" altLang="zh-CN">
              <a:latin typeface="微软雅黑" panose="020B0503020204020204" pitchFamily="34" charset="-122"/>
              <a:ea typeface="微软雅黑" panose="020B0503020204020204" pitchFamily="34" charset="-122"/>
            </a:endParaRPr>
          </a:p>
          <a:p>
            <a:pPr algn="just">
              <a:lnSpc>
                <a:spcPct val="120000"/>
              </a:lnSpc>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因</a:t>
            </a:r>
            <a:r>
              <a:rPr lang="zh-CN" altLang="en-US" dirty="0">
                <a:latin typeface="微软雅黑" panose="020B0503020204020204" pitchFamily="34" charset="-122"/>
                <a:ea typeface="微软雅黑" panose="020B0503020204020204" pitchFamily="34" charset="-122"/>
              </a:rPr>
              <a:t>地制宜推进生活垃圾处理和污水治理，以</a:t>
            </a:r>
            <a:r>
              <a:rPr lang="zh-CN" altLang="en-US" dirty="0">
                <a:solidFill>
                  <a:srgbClr val="FF0000"/>
                </a:solidFill>
                <a:latin typeface="微软雅黑" panose="020B0503020204020204" pitchFamily="34" charset="-122"/>
                <a:ea typeface="微软雅黑" panose="020B0503020204020204" pitchFamily="34" charset="-122"/>
              </a:rPr>
              <a:t>土壤安全利用、危险废物强化监管与利用处置为重点</a:t>
            </a:r>
            <a:r>
              <a:rPr lang="zh-CN" altLang="en-US" dirty="0">
                <a:latin typeface="微软雅黑" panose="020B0503020204020204" pitchFamily="34" charset="-122"/>
                <a:ea typeface="微软雅黑" panose="020B0503020204020204" pitchFamily="34" charset="-122"/>
              </a:rPr>
              <a:t>，持续实施土壤污染防治行动计</a:t>
            </a:r>
            <a:r>
              <a:rPr lang="zh-CN" altLang="en-US">
                <a:latin typeface="微软雅黑" panose="020B0503020204020204" pitchFamily="34" charset="-122"/>
                <a:ea typeface="微软雅黑" panose="020B0503020204020204" pitchFamily="34" charset="-122"/>
              </a:rPr>
              <a:t>划。</a:t>
            </a:r>
            <a:endParaRPr lang="en-US" altLang="zh-CN">
              <a:latin typeface="微软雅黑" panose="020B0503020204020204" pitchFamily="34" charset="-122"/>
              <a:ea typeface="微软雅黑" panose="020B0503020204020204" pitchFamily="34" charset="-122"/>
            </a:endParaRPr>
          </a:p>
          <a:p>
            <a:pPr algn="just">
              <a:lnSpc>
                <a:spcPct val="120000"/>
              </a:lnSpc>
              <a:buFont typeface="Wingdings" panose="05000000000000000000" pitchFamily="2" charset="2"/>
              <a:buChar char="u"/>
            </a:pPr>
            <a:r>
              <a:rPr lang="zh-CN" altLang="en-US">
                <a:solidFill>
                  <a:srgbClr val="FF0000"/>
                </a:solidFill>
                <a:latin typeface="微软雅黑" panose="020B0503020204020204" pitchFamily="34" charset="-122"/>
                <a:ea typeface="微软雅黑" panose="020B0503020204020204" pitchFamily="34" charset="-122"/>
              </a:rPr>
              <a:t>重</a:t>
            </a:r>
            <a:r>
              <a:rPr lang="zh-CN" altLang="en-US" dirty="0">
                <a:solidFill>
                  <a:srgbClr val="FF0000"/>
                </a:solidFill>
                <a:latin typeface="微软雅黑" panose="020B0503020204020204" pitchFamily="34" charset="-122"/>
                <a:ea typeface="微软雅黑" panose="020B0503020204020204" pitchFamily="34" charset="-122"/>
              </a:rPr>
              <a:t>视新污染物治理</a:t>
            </a:r>
            <a:r>
              <a:rPr lang="zh-CN" altLang="en-US" dirty="0">
                <a:latin typeface="微软雅黑" panose="020B0503020204020204" pitchFamily="34" charset="-122"/>
                <a:ea typeface="微软雅黑" panose="020B0503020204020204" pitchFamily="34" charset="-122"/>
              </a:rPr>
              <a:t>。强化生态保护监管体系，坚决守住自然生态安全边界。</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1" name="标题 1"/>
          <p:cNvSpPr>
            <a:spLocks noGrp="1"/>
          </p:cNvSpPr>
          <p:nvPr>
            <p:ph type="title"/>
          </p:nvPr>
        </p:nvSpPr>
        <p:spPr>
          <a:xfrm>
            <a:off x="251520" y="116632"/>
            <a:ext cx="8686800" cy="792088"/>
          </a:xfrm>
        </p:spPr>
        <p:txBody>
          <a:bodyPr/>
          <a:lstStyle/>
          <a:p>
            <a:r>
              <a:rPr lang="zh-CN" altLang="en-US"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二十大生</a:t>
            </a:r>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态文明政策解读</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49162" name="内容占位符 2"/>
          <p:cNvSpPr>
            <a:spLocks noGrp="1"/>
          </p:cNvSpPr>
          <p:nvPr>
            <p:ph idx="1"/>
          </p:nvPr>
        </p:nvSpPr>
        <p:spPr>
          <a:xfrm>
            <a:off x="146439" y="980728"/>
            <a:ext cx="8784976" cy="5877272"/>
          </a:xfrm>
        </p:spPr>
        <p:txBody>
          <a:bodyPr/>
          <a:lstStyle/>
          <a:p>
            <a:r>
              <a:rPr lang="zh-CN" altLang="en-US" b="1"/>
              <a:t>十、推动绿色发展，促进人与自然和谐共生</a:t>
            </a:r>
            <a:endParaRPr lang="zh-CN" altLang="en-US"/>
          </a:p>
          <a:p>
            <a:r>
              <a:rPr lang="zh-CN" altLang="en-US"/>
              <a:t>大自然是人类赖以生存发展的基本条件。尊重自然、顺应自然、保护自然，是全面建设社会主义现代化国家的内在要求。必须牢固树立和践行绿水青山就是金山银山的理念，站在人与自然和谐共生的高度谋划发展。</a:t>
            </a:r>
            <a:endParaRPr lang="zh-CN" altLang="en-US"/>
          </a:p>
          <a:p>
            <a:r>
              <a:rPr lang="zh-CN" altLang="en-US"/>
              <a:t>我们要推进美丽中国建设，坚持山水林田湖草沙一体化保护和系统治理，统筹产业结构调整、污染治理、生态保护、应对气候变化，协同推进降碳、减污、扩绿、增长，推进生态优先、节约集约、绿色低碳发展。</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3" name="标题 1"/>
          <p:cNvSpPr>
            <a:spLocks noGrp="1"/>
          </p:cNvSpPr>
          <p:nvPr>
            <p:ph type="title"/>
          </p:nvPr>
        </p:nvSpPr>
        <p:spPr>
          <a:xfrm>
            <a:off x="251520" y="116632"/>
            <a:ext cx="8686800" cy="792088"/>
          </a:xfrm>
        </p:spPr>
        <p:txBody>
          <a:bodyPr/>
          <a:lstStyle/>
          <a:p>
            <a:r>
              <a:rPr lang="zh-CN" altLang="en-US"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二十大生</a:t>
            </a:r>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态文明政策解读</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49164" name="内容占位符 2"/>
          <p:cNvSpPr>
            <a:spLocks noGrp="1"/>
          </p:cNvSpPr>
          <p:nvPr>
            <p:ph idx="1"/>
          </p:nvPr>
        </p:nvSpPr>
        <p:spPr>
          <a:xfrm>
            <a:off x="146439" y="980728"/>
            <a:ext cx="8784976" cy="5877272"/>
          </a:xfrm>
        </p:spPr>
        <p:txBody>
          <a:bodyPr/>
          <a:lstStyle/>
          <a:p>
            <a:r>
              <a:rPr lang="zh-CN" altLang="en-US" sz="2400"/>
              <a:t>我们要加快发展方式绿色转型，实施全面节约战略，发展绿色低碳产业，倡导绿色消费，推动形成绿色低碳的生产方式和生活方式。深入推进环境污染防治，持续深入打好蓝天、碧水、净土保卫战，基本消除重污染天气，基本消除城市黑臭水体，加强土壤污染源头防控，提升环境基础设施建设水平，推进城乡人居环境整治。提升生态系统多样性、稳定性、持续性，加快实施重要生态系统保护和修复重大工程，实施生物多样性保护重大工程，推行草原森林河流湖泊湿地休养生息，实施好长江十年禁渔，健全耕地休耕轮作制度，防治外来物种侵害。积极稳妥推进碳达峰碳中和，立足我国能源资源禀赋，坚持先立后破，有计划分步骤实施碳达峰行动，深入推进能源革命，加强煤炭清洁高效利用，加快规划建设新型能源体系，积极参与应对气候变化全球治理。</a:t>
            </a:r>
            <a:endParaRPr lang="zh-CN" altLang="en-US" sz="2400"/>
          </a:p>
          <a:p>
            <a:endParaRPr lang="zh-CN" altLang="en-US" sz="2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3528" y="2564904"/>
            <a:ext cx="8568952" cy="523220"/>
          </a:xfrm>
          <a:prstGeom prst="rect">
            <a:avLst/>
          </a:prstGeom>
          <a:noFill/>
        </p:spPr>
        <p:txBody>
          <a:bodyPr wrap="square" rtlCol="0">
            <a:spAutoFit/>
          </a:bodyPr>
          <a:lstStyle/>
          <a:p>
            <a:pPr algn="l"/>
            <a:r>
              <a:rPr lang="zh-CN" altLang="en-US" sz="2800" dirty="0">
                <a:latin typeface="微软雅黑" panose="020B0503020204020204" pitchFamily="34" charset="-122"/>
                <a:ea typeface="微软雅黑" panose="020B0503020204020204" pitchFamily="34" charset="-122"/>
              </a:rPr>
              <a:t>讲义中大部分图片来自网络上共享的内容，一并致谢！</a:t>
            </a:r>
            <a:endParaRPr lang="zh-CN" altLang="en-US" sz="2800" dirty="0">
              <a:latin typeface="微软雅黑" panose="020B0503020204020204" pitchFamily="34" charset="-122"/>
              <a:ea typeface="微软雅黑" panose="020B0503020204020204" pitchFamily="34" charset="-122"/>
            </a:endParaRPr>
          </a:p>
        </p:txBody>
      </p:sp>
      <p:pic>
        <p:nvPicPr>
          <p:cNvPr id="5"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6833186" y="0"/>
            <a:ext cx="2305761" cy="155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1295636" y="3573016"/>
            <a:ext cx="6624736" cy="954107"/>
          </a:xfrm>
          <a:prstGeom prst="rect">
            <a:avLst/>
          </a:prstGeom>
          <a:noFill/>
        </p:spPr>
        <p:txBody>
          <a:bodyPr wrap="square" rtlCol="0">
            <a:spAutoFit/>
          </a:bodyPr>
          <a:lstStyle/>
          <a:p>
            <a:r>
              <a:rPr lang="zh-CN" altLang="en-US" sz="2800">
                <a:latin typeface="微软雅黑" panose="020B0503020204020204" pitchFamily="34" charset="-122"/>
                <a:ea typeface="微软雅黑" panose="020B0503020204020204" pitchFamily="34" charset="-122"/>
              </a:rPr>
              <a:t>讲座联</a:t>
            </a:r>
            <a:r>
              <a:rPr lang="zh-CN" altLang="en-US" sz="2800" dirty="0">
                <a:latin typeface="微软雅黑" panose="020B0503020204020204" pitchFamily="34" charset="-122"/>
                <a:ea typeface="微软雅黑" panose="020B0503020204020204" pitchFamily="34" charset="-122"/>
              </a:rPr>
              <a:t>系方式：吴旭教授  </a:t>
            </a:r>
            <a:r>
              <a:rPr lang="en-US" altLang="zh-CN" sz="2800" dirty="0">
                <a:latin typeface="微软雅黑" panose="020B0503020204020204" pitchFamily="34" charset="-122"/>
                <a:ea typeface="微软雅黑" panose="020B0503020204020204" pitchFamily="34" charset="-122"/>
              </a:rPr>
              <a:t>18571590300</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87542" y="260648"/>
            <a:ext cx="7210192" cy="584775"/>
          </a:xfrm>
          <a:prstGeom prst="rect">
            <a:avLst/>
          </a:prstGeom>
        </p:spPr>
        <p:txBody>
          <a:bodyPr wrap="square">
            <a:spAutoFit/>
          </a:bodyPr>
          <a:lstStyle/>
          <a:p>
            <a:r>
              <a:rPr lang="zh-CN" altLang="en-US" sz="3200" dirty="0">
                <a:latin typeface="微软雅黑" panose="020B0503020204020204" pitchFamily="34" charset="-122"/>
                <a:ea typeface="微软雅黑" panose="020B0503020204020204" pitchFamily="34" charset="-122"/>
              </a:rPr>
              <a:t>国际一流大学高度重视环境学科的融合</a:t>
            </a:r>
            <a:endParaRPr lang="zh-CN" altLang="en-US" sz="3200" dirty="0">
              <a:latin typeface="微软雅黑" panose="020B0503020204020204" pitchFamily="34" charset="-122"/>
              <a:ea typeface="微软雅黑" panose="020B0503020204020204" pitchFamily="34" charset="-122"/>
            </a:endParaRPr>
          </a:p>
        </p:txBody>
      </p:sp>
      <p:pic>
        <p:nvPicPr>
          <p:cNvPr id="6" name="内容占位符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638" y="980728"/>
            <a:ext cx="91440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19" y="3715961"/>
            <a:ext cx="9123362" cy="29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53" descr="C:\Users\zhutong\Desktop\2000px-Atmosphere_composition_diagram.svg.png"/>
          <p:cNvPicPr>
            <a:picLocks noChangeAspect="1" noChangeArrowheads="1"/>
          </p:cNvPicPr>
          <p:nvPr/>
        </p:nvPicPr>
        <p:blipFill>
          <a:blip r:embed="rId1"/>
          <a:srcRect/>
          <a:stretch>
            <a:fillRect/>
          </a:stretch>
        </p:blipFill>
        <p:spPr bwMode="auto">
          <a:xfrm>
            <a:off x="1907704" y="1834357"/>
            <a:ext cx="6553200" cy="4892675"/>
          </a:xfrm>
          <a:prstGeom prst="rect">
            <a:avLst/>
          </a:prstGeom>
          <a:noFill/>
          <a:ln w="19050">
            <a:solidFill>
              <a:schemeClr val="tx1">
                <a:lumMod val="75000"/>
                <a:lumOff val="25000"/>
              </a:schemeClr>
            </a:solidFill>
            <a:miter lim="800000"/>
            <a:headEnd/>
            <a:tailEnd/>
          </a:ln>
        </p:spPr>
      </p:pic>
      <p:sp>
        <p:nvSpPr>
          <p:cNvPr id="35843" name="灯片编号占位符 1"/>
          <p:cNvSpPr>
            <a:spLocks noGrp="1"/>
          </p:cNvSpPr>
          <p:nvPr>
            <p:ph type="sldNum" sz="quarter" idx="11"/>
          </p:nvPr>
        </p:nvSpPr>
        <p:spPr>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spcBef>
                <a:spcPct val="0"/>
              </a:spcBef>
              <a:buFontTx/>
              <a:buNone/>
            </a:pPr>
            <a:fld id="{F4A3C902-FB7D-4264-A1CC-91F5D91AF3A0}" type="slidenum">
              <a:rPr lang="en-US" altLang="zh-CN" sz="1400" smtClean="0">
                <a:solidFill>
                  <a:srgbClr val="000000"/>
                </a:solidFill>
                <a:ea typeface="宋体" panose="02010600030101010101" pitchFamily="2" charset="-122"/>
              </a:rPr>
            </a:fld>
            <a:endParaRPr lang="en-US" altLang="zh-CN" sz="1400">
              <a:solidFill>
                <a:srgbClr val="000000"/>
              </a:solidFill>
              <a:ea typeface="宋体" panose="02010600030101010101" pitchFamily="2" charset="-122"/>
            </a:endParaRPr>
          </a:p>
        </p:txBody>
      </p:sp>
      <p:sp>
        <p:nvSpPr>
          <p:cNvPr id="5" name="TextBox 34"/>
          <p:cNvSpPr txBox="1">
            <a:spLocks noChangeArrowheads="1"/>
          </p:cNvSpPr>
          <p:nvPr/>
        </p:nvSpPr>
        <p:spPr bwMode="auto">
          <a:xfrm>
            <a:off x="611560" y="139020"/>
            <a:ext cx="8153400" cy="1677382"/>
          </a:xfrm>
          <a:prstGeom prst="rect">
            <a:avLst/>
          </a:prstGeom>
          <a:noFill/>
          <a:ln>
            <a:noFill/>
          </a:ln>
        </p:spPr>
        <p:txBody>
          <a:bodyPr>
            <a:spAutoFit/>
          </a:bodyPr>
          <a:lstStyle>
            <a:lvl1pPr eaLnBrk="0" hangingPunct="0">
              <a:defRPr sz="2400" b="1">
                <a:solidFill>
                  <a:schemeClr val="bg1"/>
                </a:solidFill>
                <a:latin typeface="Arial" panose="020B0604020202020204" pitchFamily="34" charset="0"/>
                <a:ea typeface="黑体" panose="02010609060101010101" pitchFamily="49" charset="-122"/>
              </a:defRPr>
            </a:lvl1pPr>
            <a:lvl2pPr marL="742950" indent="-285750" eaLnBrk="0" hangingPunct="0">
              <a:defRPr sz="2400" b="1">
                <a:solidFill>
                  <a:schemeClr val="bg1"/>
                </a:solidFill>
                <a:latin typeface="Arial" panose="020B0604020202020204" pitchFamily="34" charset="0"/>
                <a:ea typeface="黑体" panose="02010609060101010101" pitchFamily="49" charset="-122"/>
              </a:defRPr>
            </a:lvl2pPr>
            <a:lvl3pPr marL="1143000" indent="-228600" eaLnBrk="0" hangingPunct="0">
              <a:defRPr sz="2400" b="1">
                <a:solidFill>
                  <a:schemeClr val="bg1"/>
                </a:solidFill>
                <a:latin typeface="Arial" panose="020B0604020202020204" pitchFamily="34" charset="0"/>
                <a:ea typeface="黑体" panose="02010609060101010101" pitchFamily="49" charset="-122"/>
              </a:defRPr>
            </a:lvl3pPr>
            <a:lvl4pPr marL="1600200" indent="-228600" eaLnBrk="0" hangingPunct="0">
              <a:defRPr sz="2400" b="1">
                <a:solidFill>
                  <a:schemeClr val="bg1"/>
                </a:solidFill>
                <a:latin typeface="Arial" panose="020B0604020202020204" pitchFamily="34" charset="0"/>
                <a:ea typeface="黑体" panose="02010609060101010101" pitchFamily="49" charset="-122"/>
              </a:defRPr>
            </a:lvl4pPr>
            <a:lvl5pPr marL="2057400" indent="-228600" eaLnBrk="0" hangingPunct="0">
              <a:defRPr sz="2400" b="1">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黑体" panose="02010609060101010101" pitchFamily="49" charset="-122"/>
              </a:defRPr>
            </a:lvl9pPr>
          </a:lstStyle>
          <a:p>
            <a:pPr algn="ctr" eaLnBrk="1" hangingPunct="1">
              <a:defRPr/>
            </a:pPr>
            <a:r>
              <a:rPr lang="zh-CN" altLang="en-US"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环境学科两大国际发展趋势</a:t>
            </a:r>
            <a:endParaRPr kumimoji="0" lang="en-US" altLang="zh-CN" sz="4000" dirty="0">
              <a:solidFill>
                <a:srgbClr val="C00000"/>
              </a:solidFill>
              <a:effectLst>
                <a:outerShdw blurRad="38100" dist="38100" dir="2700000" algn="tl">
                  <a:srgbClr val="000000">
                    <a:alpha val="43137"/>
                  </a:srgbClr>
                </a:outerShdw>
              </a:effectLst>
              <a:latin typeface="黑体" panose="02010609060101010101" pitchFamily="49" charset="-122"/>
            </a:endParaRPr>
          </a:p>
          <a:p>
            <a:pPr eaLnBrk="1" hangingPunct="1">
              <a:buFont typeface="+mj-ea"/>
              <a:buAutoNum type="circleNumDbPlain"/>
              <a:defRPr/>
            </a:pPr>
            <a:endParaRPr lang="en-US" altLang="zh-CN" sz="1100" dirty="0">
              <a:solidFill>
                <a:srgbClr val="C00000"/>
              </a:solidFill>
              <a:latin typeface="微软雅黑" panose="020B0503020204020204" pitchFamily="34" charset="-122"/>
              <a:ea typeface="微软雅黑" panose="020B0503020204020204" pitchFamily="34" charset="-122"/>
            </a:endParaRPr>
          </a:p>
          <a:p>
            <a:pPr eaLnBrk="1" hangingPunct="1">
              <a:buFont typeface="+mj-ea"/>
              <a:buAutoNum type="circleNumDbPlain"/>
              <a:defRPr/>
            </a:pPr>
            <a:r>
              <a:rPr lang="zh-CN" altLang="en-US" sz="2000" dirty="0">
                <a:solidFill>
                  <a:srgbClr val="C00000"/>
                </a:solidFill>
                <a:latin typeface="微软雅黑" panose="020B0503020204020204" pitchFamily="34" charset="-122"/>
                <a:ea typeface="微软雅黑" panose="020B0503020204020204" pitchFamily="34" charset="-122"/>
              </a:rPr>
              <a:t>不同尺度环境问题的交互影响</a:t>
            </a:r>
            <a:r>
              <a:rPr kumimoji="0" lang="zh-CN" altLang="en-US"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全球变化与区域环境质量</a:t>
            </a:r>
            <a:endParaRPr kumimoji="0" lang="en-US" altLang="zh-CN" sz="2000" dirty="0">
              <a:solidFill>
                <a:srgbClr val="C00000"/>
              </a:solidFill>
              <a:latin typeface="微软雅黑" panose="020B0503020204020204" pitchFamily="34" charset="-122"/>
              <a:ea typeface="微软雅黑" panose="020B0503020204020204" pitchFamily="34" charset="-122"/>
            </a:endParaRPr>
          </a:p>
          <a:p>
            <a:pPr eaLnBrk="1" hangingPunct="1">
              <a:buFont typeface="+mj-ea"/>
              <a:buAutoNum type="circleNumDbPlain" startAt="2"/>
              <a:defRPr/>
            </a:pPr>
            <a:r>
              <a:rPr lang="zh-CN" altLang="en-US" sz="2000" dirty="0">
                <a:solidFill>
                  <a:srgbClr val="C00000"/>
                </a:solidFill>
                <a:latin typeface="微软雅黑" panose="020B0503020204020204" pitchFamily="34" charset="-122"/>
                <a:ea typeface="微软雅黑" panose="020B0503020204020204" pitchFamily="34" charset="-122"/>
              </a:rPr>
              <a:t>不同介质环境污染的复合作用</a:t>
            </a:r>
            <a:r>
              <a:rPr kumimoji="0" lang="zh-CN" altLang="en-US"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大气</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水体</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土壤跨介质复合污染</a:t>
            </a:r>
            <a:r>
              <a:rPr lang="zh-CN" altLang="en-US" sz="3200" dirty="0">
                <a:solidFill>
                  <a:srgbClr val="C00000"/>
                </a:solidFill>
                <a:effectLst>
                  <a:outerShdw blurRad="38100" dist="38100" dir="2700000" algn="tl">
                    <a:srgbClr val="000000">
                      <a:alpha val="43137"/>
                    </a:srgbClr>
                  </a:outerShdw>
                </a:effectLst>
                <a:latin typeface="黑体" panose="02010609060101010101" pitchFamily="49" charset="-122"/>
              </a:rPr>
              <a:t> </a:t>
            </a:r>
            <a:endParaRPr lang="zh-CN" altLang="en-US" sz="32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sp>
        <p:nvSpPr>
          <p:cNvPr id="35845" name="Rectangle 51"/>
          <p:cNvSpPr>
            <a:spLocks noChangeArrowheads="1"/>
          </p:cNvSpPr>
          <p:nvPr/>
        </p:nvSpPr>
        <p:spPr bwMode="auto">
          <a:xfrm>
            <a:off x="174625" y="5229225"/>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eaLnBrk="1" hangingPunct="1">
              <a:spcBef>
                <a:spcPct val="0"/>
              </a:spcBef>
              <a:buFontTx/>
              <a:buNone/>
            </a:pPr>
            <a:r>
              <a:rPr kumimoji="0" lang="zh-CN" altLang="en-US" sz="2000">
                <a:solidFill>
                  <a:srgbClr val="002060"/>
                </a:solidFill>
                <a:latin typeface="微软雅黑" panose="020B0503020204020204" pitchFamily="34" charset="-122"/>
                <a:ea typeface="微软雅黑" panose="020B0503020204020204" pitchFamily="34" charset="-122"/>
              </a:rPr>
              <a:t>水体污染</a:t>
            </a:r>
            <a:endParaRPr kumimoji="0" lang="en-US" altLang="zh-CN" sz="1800">
              <a:solidFill>
                <a:srgbClr val="002060"/>
              </a:solidFill>
              <a:latin typeface="微软雅黑" panose="020B0503020204020204" pitchFamily="34" charset="-122"/>
              <a:ea typeface="微软雅黑" panose="020B0503020204020204" pitchFamily="34" charset="-122"/>
            </a:endParaRPr>
          </a:p>
        </p:txBody>
      </p:sp>
      <p:sp>
        <p:nvSpPr>
          <p:cNvPr id="35846" name="Rectangle 51"/>
          <p:cNvSpPr>
            <a:spLocks noChangeArrowheads="1"/>
          </p:cNvSpPr>
          <p:nvPr/>
        </p:nvSpPr>
        <p:spPr bwMode="auto">
          <a:xfrm>
            <a:off x="166688" y="6138863"/>
            <a:ext cx="1655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eaLnBrk="1" hangingPunct="1">
              <a:spcBef>
                <a:spcPct val="0"/>
              </a:spcBef>
              <a:buFontTx/>
              <a:buNone/>
            </a:pPr>
            <a:r>
              <a:rPr kumimoji="0" lang="zh-CN" altLang="en-US" sz="2000">
                <a:solidFill>
                  <a:srgbClr val="002060"/>
                </a:solidFill>
                <a:latin typeface="微软雅黑" panose="020B0503020204020204" pitchFamily="34" charset="-122"/>
                <a:ea typeface="微软雅黑" panose="020B0503020204020204" pitchFamily="34" charset="-122"/>
              </a:rPr>
              <a:t>土壤污染</a:t>
            </a:r>
            <a:endParaRPr kumimoji="0" lang="en-US" altLang="zh-CN" sz="1800">
              <a:solidFill>
                <a:srgbClr val="002060"/>
              </a:solidFill>
              <a:latin typeface="微软雅黑" panose="020B0503020204020204" pitchFamily="34" charset="-122"/>
              <a:ea typeface="微软雅黑" panose="020B0503020204020204" pitchFamily="34" charset="-122"/>
            </a:endParaRPr>
          </a:p>
        </p:txBody>
      </p:sp>
      <p:sp>
        <p:nvSpPr>
          <p:cNvPr id="35847" name="Rectangle 51"/>
          <p:cNvSpPr>
            <a:spLocks noChangeArrowheads="1"/>
          </p:cNvSpPr>
          <p:nvPr/>
        </p:nvSpPr>
        <p:spPr bwMode="auto">
          <a:xfrm>
            <a:off x="166688" y="4105275"/>
            <a:ext cx="1655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eaLnBrk="1" hangingPunct="1">
              <a:spcBef>
                <a:spcPct val="0"/>
              </a:spcBef>
              <a:buFontTx/>
              <a:buNone/>
            </a:pPr>
            <a:r>
              <a:rPr kumimoji="0" lang="zh-CN" altLang="en-US" sz="2000">
                <a:solidFill>
                  <a:srgbClr val="002060"/>
                </a:solidFill>
                <a:latin typeface="微软雅黑" panose="020B0503020204020204" pitchFamily="34" charset="-122"/>
                <a:ea typeface="微软雅黑" panose="020B0503020204020204" pitchFamily="34" charset="-122"/>
              </a:rPr>
              <a:t>大气污染</a:t>
            </a:r>
            <a:endParaRPr kumimoji="0" lang="en-US" altLang="zh-CN" sz="1800">
              <a:solidFill>
                <a:srgbClr val="002060"/>
              </a:solidFill>
              <a:latin typeface="微软雅黑" panose="020B0503020204020204" pitchFamily="34" charset="-122"/>
              <a:ea typeface="微软雅黑" panose="020B0503020204020204" pitchFamily="34" charset="-122"/>
            </a:endParaRPr>
          </a:p>
        </p:txBody>
      </p:sp>
      <p:sp>
        <p:nvSpPr>
          <p:cNvPr id="35848" name="Rectangle 51"/>
          <p:cNvSpPr>
            <a:spLocks noChangeArrowheads="1"/>
          </p:cNvSpPr>
          <p:nvPr/>
        </p:nvSpPr>
        <p:spPr bwMode="auto">
          <a:xfrm>
            <a:off x="107950" y="2898775"/>
            <a:ext cx="1655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eaLnBrk="1" hangingPunct="1">
              <a:spcBef>
                <a:spcPct val="0"/>
              </a:spcBef>
              <a:buFontTx/>
              <a:buNone/>
            </a:pPr>
            <a:r>
              <a:rPr kumimoji="0" lang="zh-CN" altLang="en-US" sz="2000">
                <a:solidFill>
                  <a:srgbClr val="002060"/>
                </a:solidFill>
                <a:latin typeface="微软雅黑" panose="020B0503020204020204" pitchFamily="34" charset="-122"/>
                <a:ea typeface="微软雅黑" panose="020B0503020204020204" pitchFamily="34" charset="-122"/>
              </a:rPr>
              <a:t>气候变化</a:t>
            </a:r>
            <a:endParaRPr kumimoji="0" lang="en-US" altLang="zh-CN" sz="1800">
              <a:solidFill>
                <a:srgbClr val="002060"/>
              </a:solidFill>
              <a:latin typeface="微软雅黑" panose="020B0503020204020204" pitchFamily="34" charset="-122"/>
              <a:ea typeface="微软雅黑" panose="020B0503020204020204" pitchFamily="34" charset="-122"/>
            </a:endParaRPr>
          </a:p>
        </p:txBody>
      </p:sp>
      <p:sp>
        <p:nvSpPr>
          <p:cNvPr id="35849" name="Rectangle 51"/>
          <p:cNvSpPr>
            <a:spLocks noChangeArrowheads="1"/>
          </p:cNvSpPr>
          <p:nvPr/>
        </p:nvSpPr>
        <p:spPr bwMode="auto">
          <a:xfrm>
            <a:off x="179388" y="1863725"/>
            <a:ext cx="1657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eaLnBrk="1" hangingPunct="1">
              <a:spcBef>
                <a:spcPct val="0"/>
              </a:spcBef>
              <a:buFontTx/>
              <a:buNone/>
            </a:pPr>
            <a:r>
              <a:rPr kumimoji="0" lang="zh-CN" altLang="en-US" sz="2000">
                <a:solidFill>
                  <a:srgbClr val="002060"/>
                </a:solidFill>
                <a:latin typeface="微软雅黑" panose="020B0503020204020204" pitchFamily="34" charset="-122"/>
                <a:ea typeface="微软雅黑" panose="020B0503020204020204" pitchFamily="34" charset="-122"/>
              </a:rPr>
              <a:t>臭氧层破坏</a:t>
            </a:r>
            <a:endParaRPr kumimoji="0" lang="en-US" altLang="zh-CN" sz="1800">
              <a:solidFill>
                <a:srgbClr val="00206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247860" y="6534314"/>
            <a:ext cx="3976871" cy="369332"/>
          </a:xfrm>
          <a:prstGeom prst="rect">
            <a:avLst/>
          </a:prstGeom>
          <a:noFill/>
        </p:spPr>
        <p:txBody>
          <a:bodyPr wrap="square" rtlCol="0">
            <a:spAutoFit/>
          </a:bodyPr>
          <a:lstStyle/>
          <a:p>
            <a:r>
              <a:rPr lang="zh-CN" altLang="en-US" dirty="0"/>
              <a:t>图片信息来源：清华大学贺克斌院士 </a:t>
            </a:r>
            <a:endParaRPr lang="zh-CN" altLang="en-US"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4"/>
          <p:cNvSpPr txBox="1">
            <a:spLocks noChangeArrowheads="1"/>
          </p:cNvSpPr>
          <p:nvPr/>
        </p:nvSpPr>
        <p:spPr bwMode="auto">
          <a:xfrm>
            <a:off x="851057" y="165100"/>
            <a:ext cx="7700963" cy="1200150"/>
          </a:xfrm>
          <a:prstGeom prst="rect">
            <a:avLst/>
          </a:prstGeom>
          <a:noFill/>
          <a:ln>
            <a:noFill/>
          </a:ln>
        </p:spPr>
        <p:txBody>
          <a:bodyPr>
            <a:spAutoFit/>
          </a:bodyPr>
          <a:lstStyle>
            <a:lvl1pPr eaLnBrk="0" hangingPunct="0">
              <a:defRPr sz="2400" b="1">
                <a:solidFill>
                  <a:schemeClr val="bg1"/>
                </a:solidFill>
                <a:latin typeface="Arial" panose="020B0604020202020204" pitchFamily="34" charset="0"/>
                <a:ea typeface="黑体" panose="02010609060101010101" pitchFamily="49" charset="-122"/>
              </a:defRPr>
            </a:lvl1pPr>
            <a:lvl2pPr marL="742950" indent="-285750" eaLnBrk="0" hangingPunct="0">
              <a:defRPr sz="2400" b="1">
                <a:solidFill>
                  <a:schemeClr val="bg1"/>
                </a:solidFill>
                <a:latin typeface="Arial" panose="020B0604020202020204" pitchFamily="34" charset="0"/>
                <a:ea typeface="黑体" panose="02010609060101010101" pitchFamily="49" charset="-122"/>
              </a:defRPr>
            </a:lvl2pPr>
            <a:lvl3pPr marL="1143000" indent="-228600" eaLnBrk="0" hangingPunct="0">
              <a:defRPr sz="2400" b="1">
                <a:solidFill>
                  <a:schemeClr val="bg1"/>
                </a:solidFill>
                <a:latin typeface="Arial" panose="020B0604020202020204" pitchFamily="34" charset="0"/>
                <a:ea typeface="黑体" panose="02010609060101010101" pitchFamily="49" charset="-122"/>
              </a:defRPr>
            </a:lvl3pPr>
            <a:lvl4pPr marL="1600200" indent="-228600" eaLnBrk="0" hangingPunct="0">
              <a:defRPr sz="2400" b="1">
                <a:solidFill>
                  <a:schemeClr val="bg1"/>
                </a:solidFill>
                <a:latin typeface="Arial" panose="020B0604020202020204" pitchFamily="34" charset="0"/>
                <a:ea typeface="黑体" panose="02010609060101010101" pitchFamily="49" charset="-122"/>
              </a:defRPr>
            </a:lvl4pPr>
            <a:lvl5pPr marL="2057400" indent="-228600" eaLnBrk="0" hangingPunct="0">
              <a:defRPr sz="2400" b="1">
                <a:solidFill>
                  <a:schemeClr val="bg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400" b="1">
                <a:solidFill>
                  <a:schemeClr val="bg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400" b="1">
                <a:solidFill>
                  <a:schemeClr val="bg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400" b="1">
                <a:solidFill>
                  <a:schemeClr val="bg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400" b="1">
                <a:solidFill>
                  <a:schemeClr val="bg1"/>
                </a:solidFill>
                <a:latin typeface="Arial" panose="020B0604020202020204" pitchFamily="34" charset="0"/>
                <a:ea typeface="黑体" panose="02010609060101010101" pitchFamily="49" charset="-122"/>
              </a:defRPr>
            </a:lvl9pPr>
          </a:lstStyle>
          <a:p>
            <a:pPr algn="ctr" eaLnBrk="1" hangingPunct="1">
              <a:defRPr/>
            </a:pPr>
            <a:r>
              <a:rPr lang="zh-CN" altLang="en-US" sz="4000" dirty="0">
                <a:solidFill>
                  <a:srgbClr val="C00000"/>
                </a:solidFill>
                <a:latin typeface="微软雅黑" panose="020B0503020204020204" pitchFamily="34" charset="-122"/>
                <a:ea typeface="微软雅黑" panose="020B0503020204020204" pitchFamily="34" charset="-122"/>
              </a:rPr>
              <a:t>突破前沿问题需要多学科融合</a:t>
            </a:r>
            <a:endParaRPr lang="en-US" altLang="zh-CN" sz="4000" dirty="0">
              <a:solidFill>
                <a:srgbClr val="C00000"/>
              </a:solidFill>
              <a:latin typeface="微软雅黑" panose="020B0503020204020204" pitchFamily="34" charset="-122"/>
              <a:ea typeface="微软雅黑" panose="020B0503020204020204" pitchFamily="34" charset="-122"/>
            </a:endParaRPr>
          </a:p>
          <a:p>
            <a:pPr algn="ctr" eaLnBrk="1" hangingPunct="1">
              <a:defRPr/>
            </a:pPr>
            <a:r>
              <a:rPr lang="zh-CN" altLang="en-US" sz="3200" dirty="0">
                <a:solidFill>
                  <a:srgbClr val="C00000"/>
                </a:solidFill>
                <a:effectLst>
                  <a:outerShdw blurRad="38100" dist="38100" dir="2700000" algn="tl">
                    <a:srgbClr val="000000">
                      <a:alpha val="43137"/>
                    </a:srgbClr>
                  </a:outerShdw>
                </a:effectLst>
                <a:latin typeface="黑体" panose="02010609060101010101" pitchFamily="49" charset="-122"/>
              </a:rPr>
              <a:t> </a:t>
            </a:r>
            <a:endParaRPr lang="zh-CN" altLang="en-US" sz="3200" dirty="0">
              <a:solidFill>
                <a:srgbClr val="C00000"/>
              </a:solidFill>
              <a:effectLst>
                <a:outerShdw blurRad="38100" dist="38100" dir="2700000" algn="tl">
                  <a:srgbClr val="000000">
                    <a:alpha val="43137"/>
                  </a:srgbClr>
                </a:outerShdw>
              </a:effectLst>
              <a:latin typeface="黑体" panose="02010609060101010101" pitchFamily="49" charset="-122"/>
            </a:endParaRPr>
          </a:p>
        </p:txBody>
      </p:sp>
      <p:grpSp>
        <p:nvGrpSpPr>
          <p:cNvPr id="47108" name="组合 31"/>
          <p:cNvGrpSpPr/>
          <p:nvPr/>
        </p:nvGrpSpPr>
        <p:grpSpPr bwMode="auto">
          <a:xfrm>
            <a:off x="683568" y="1196752"/>
            <a:ext cx="8064896" cy="4608512"/>
            <a:chOff x="630071" y="1674095"/>
            <a:chExt cx="8325924" cy="4769274"/>
          </a:xfrm>
        </p:grpSpPr>
        <p:sp>
          <p:nvSpPr>
            <p:cNvPr id="47109" name="Rectangle 89"/>
            <p:cNvSpPr>
              <a:spLocks noChangeArrowheads="1"/>
            </p:cNvSpPr>
            <p:nvPr/>
          </p:nvSpPr>
          <p:spPr bwMode="auto">
            <a:xfrm>
              <a:off x="1814124" y="2034137"/>
              <a:ext cx="1246216" cy="607597"/>
            </a:xfrm>
            <a:prstGeom prst="rect">
              <a:avLst/>
            </a:prstGeom>
            <a:solidFill>
              <a:srgbClr val="CCECFF"/>
            </a:solidFill>
            <a:ln w="19050">
              <a:solidFill>
                <a:srgbClr val="0000FF"/>
              </a:solidFill>
              <a:miter lim="800000"/>
            </a:ln>
          </p:spPr>
          <p:txBody>
            <a:bodyPr lIns="88900" tIns="44450" rIns="88900" bIns="44450"/>
            <a:lstStyle>
              <a:lvl1pPr defTabSz="901700">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defTabSz="90170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defTabSz="9017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lnSpc>
                  <a:spcPct val="130000"/>
                </a:lnSpc>
                <a:spcBef>
                  <a:spcPct val="0"/>
                </a:spcBef>
                <a:buClr>
                  <a:srgbClr val="C0504D"/>
                </a:buClr>
                <a:buFont typeface="Wingdings" panose="05000000000000000000" pitchFamily="2" charset="2"/>
                <a:buNone/>
              </a:pPr>
              <a:r>
                <a:rPr kumimoji="0" lang="en-US" altLang="zh-CN" sz="23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3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110" name="矩形 11"/>
            <p:cNvSpPr>
              <a:spLocks noChangeArrowheads="1"/>
            </p:cNvSpPr>
            <p:nvPr/>
          </p:nvSpPr>
          <p:spPr bwMode="auto">
            <a:xfrm>
              <a:off x="1620180" y="2025289"/>
              <a:ext cx="1440160" cy="65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r>
                <a:rPr kumimoji="0" lang="en-US" altLang="zh-CN">
                  <a:solidFill>
                    <a:srgbClr val="C0504D"/>
                  </a:solidFill>
                  <a:latin typeface="黑体" panose="02010609060101010101" pitchFamily="49" charset="-122"/>
                  <a:ea typeface="黑体" panose="02010609060101010101" pitchFamily="49" charset="-122"/>
                </a:rPr>
                <a:t> </a:t>
              </a:r>
              <a:r>
                <a:rPr kumimoji="0" lang="zh-CN" altLang="en-US">
                  <a:solidFill>
                    <a:srgbClr val="C0504D"/>
                  </a:solidFill>
                  <a:latin typeface="微软雅黑" panose="020B0503020204020204" pitchFamily="34" charset="-122"/>
                  <a:ea typeface="微软雅黑" panose="020B0503020204020204" pitchFamily="34" charset="-122"/>
                </a:rPr>
                <a:t>大气</a:t>
              </a:r>
              <a:endParaRPr kumimoji="0" lang="zh-CN" altLang="en-US">
                <a:solidFill>
                  <a:srgbClr val="C0504D"/>
                </a:solidFill>
                <a:latin typeface="微软雅黑" panose="020B0503020204020204" pitchFamily="34" charset="-122"/>
                <a:ea typeface="微软雅黑" panose="020B0503020204020204" pitchFamily="34" charset="-122"/>
              </a:endParaRPr>
            </a:p>
          </p:txBody>
        </p:sp>
        <p:sp>
          <p:nvSpPr>
            <p:cNvPr id="47111" name="AutoShape 22"/>
            <p:cNvSpPr>
              <a:spLocks noChangeArrowheads="1"/>
            </p:cNvSpPr>
            <p:nvPr/>
          </p:nvSpPr>
          <p:spPr bwMode="auto">
            <a:xfrm rot="10800000" flipH="1">
              <a:off x="3254285" y="5605560"/>
              <a:ext cx="5156531" cy="212658"/>
            </a:xfrm>
            <a:prstGeom prst="rightArrow">
              <a:avLst>
                <a:gd name="adj1" fmla="val 50000"/>
                <a:gd name="adj2" fmla="val 52313"/>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endParaRPr kumimoji="0" lang="zh-CN" altLang="en-US" sz="2400">
                <a:solidFill>
                  <a:srgbClr val="000000"/>
                </a:solidFill>
                <a:ea typeface="宋体" panose="02010600030101010101" pitchFamily="2" charset="-122"/>
              </a:endParaRPr>
            </a:p>
          </p:txBody>
        </p:sp>
        <p:sp>
          <p:nvSpPr>
            <p:cNvPr id="47112" name="Rectangle 89"/>
            <p:cNvSpPr>
              <a:spLocks noChangeArrowheads="1"/>
            </p:cNvSpPr>
            <p:nvPr/>
          </p:nvSpPr>
          <p:spPr bwMode="auto">
            <a:xfrm>
              <a:off x="6573179" y="1874639"/>
              <a:ext cx="2183867" cy="1339324"/>
            </a:xfrm>
            <a:prstGeom prst="rect">
              <a:avLst/>
            </a:prstGeom>
            <a:solidFill>
              <a:srgbClr val="E4FEC4"/>
            </a:solidFill>
            <a:ln w="28575">
              <a:solidFill>
                <a:srgbClr val="0000FF"/>
              </a:solidFill>
              <a:miter lim="800000"/>
            </a:ln>
          </p:spPr>
          <p:txBody>
            <a:bodyPr lIns="88900" tIns="44450" rIns="88900" bIns="44450"/>
            <a:lstStyle>
              <a:lvl1pPr defTabSz="901700">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defTabSz="90170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defTabSz="9017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lnSpc>
                  <a:spcPct val="130000"/>
                </a:lnSpc>
                <a:spcBef>
                  <a:spcPct val="0"/>
                </a:spcBef>
                <a:buClr>
                  <a:srgbClr val="C0504D"/>
                </a:buClr>
                <a:buFont typeface="Wingdings" panose="05000000000000000000" pitchFamily="2" charset="2"/>
                <a:buNone/>
              </a:pPr>
              <a:r>
                <a:rPr kumimoji="0" lang="en-US" altLang="zh-CN" sz="23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3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113" name="矩形 11"/>
            <p:cNvSpPr>
              <a:spLocks noChangeArrowheads="1"/>
            </p:cNvSpPr>
            <p:nvPr/>
          </p:nvSpPr>
          <p:spPr bwMode="auto">
            <a:xfrm>
              <a:off x="6295581" y="1874639"/>
              <a:ext cx="2660414" cy="133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r>
                <a:rPr kumimoji="0" lang="zh-CN" altLang="en-US" sz="3600">
                  <a:solidFill>
                    <a:srgbClr val="C0504D"/>
                  </a:solidFill>
                  <a:latin typeface="微软雅黑" panose="020B0503020204020204" pitchFamily="34" charset="-122"/>
                  <a:ea typeface="微软雅黑" panose="020B0503020204020204" pitchFamily="34" charset="-122"/>
                </a:rPr>
                <a:t>环境</a:t>
              </a:r>
              <a:endParaRPr kumimoji="0" lang="en-US" altLang="zh-CN" sz="3600">
                <a:solidFill>
                  <a:srgbClr val="C0504D"/>
                </a:solidFill>
                <a:latin typeface="微软雅黑" panose="020B0503020204020204" pitchFamily="34" charset="-122"/>
                <a:ea typeface="微软雅黑" panose="020B0503020204020204" pitchFamily="34" charset="-122"/>
              </a:endParaRPr>
            </a:p>
            <a:p>
              <a:pPr algn="ctr">
                <a:spcBef>
                  <a:spcPct val="0"/>
                </a:spcBef>
                <a:buFontTx/>
                <a:buNone/>
              </a:pPr>
              <a:r>
                <a:rPr kumimoji="0" lang="zh-CN" altLang="en-US" sz="3600">
                  <a:solidFill>
                    <a:srgbClr val="C0504D"/>
                  </a:solidFill>
                  <a:latin typeface="微软雅黑" panose="020B0503020204020204" pitchFamily="34" charset="-122"/>
                  <a:ea typeface="微软雅黑" panose="020B0503020204020204" pitchFamily="34" charset="-122"/>
                </a:rPr>
                <a:t>质量改善</a:t>
              </a:r>
              <a:endParaRPr kumimoji="0" lang="zh-CN" altLang="en-US" sz="3600">
                <a:solidFill>
                  <a:srgbClr val="C0504D"/>
                </a:solidFill>
                <a:latin typeface="微软雅黑" panose="020B0503020204020204" pitchFamily="34" charset="-122"/>
                <a:ea typeface="微软雅黑" panose="020B0503020204020204" pitchFamily="34" charset="-122"/>
              </a:endParaRPr>
            </a:p>
          </p:txBody>
        </p:sp>
        <p:sp>
          <p:nvSpPr>
            <p:cNvPr id="47114" name="矩形 11"/>
            <p:cNvSpPr>
              <a:spLocks noChangeArrowheads="1"/>
            </p:cNvSpPr>
            <p:nvPr/>
          </p:nvSpPr>
          <p:spPr bwMode="auto">
            <a:xfrm>
              <a:off x="3060341" y="5859562"/>
              <a:ext cx="5350475" cy="58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r>
                <a:rPr kumimoji="0" lang="zh-CN" altLang="en-US" sz="2800">
                  <a:solidFill>
                    <a:srgbClr val="002060"/>
                  </a:solidFill>
                  <a:latin typeface="微软雅黑" panose="020B0503020204020204" pitchFamily="34" charset="-122"/>
                  <a:ea typeface="微软雅黑" panose="020B0503020204020204" pitchFamily="34" charset="-122"/>
                </a:rPr>
                <a:t>科学、工程与管理学科融合</a:t>
              </a:r>
              <a:endParaRPr kumimoji="0" lang="zh-CN" altLang="en-US" sz="2800">
                <a:solidFill>
                  <a:srgbClr val="002060"/>
                </a:solidFill>
                <a:latin typeface="微软雅黑" panose="020B0503020204020204" pitchFamily="34" charset="-122"/>
                <a:ea typeface="微软雅黑" panose="020B0503020204020204" pitchFamily="34" charset="-122"/>
              </a:endParaRPr>
            </a:p>
          </p:txBody>
        </p:sp>
        <p:sp>
          <p:nvSpPr>
            <p:cNvPr id="47115" name="AutoShape 22"/>
            <p:cNvSpPr>
              <a:spLocks noChangeArrowheads="1"/>
            </p:cNvSpPr>
            <p:nvPr/>
          </p:nvSpPr>
          <p:spPr bwMode="auto">
            <a:xfrm rot="9382809" flipH="1" flipV="1">
              <a:off x="3377681" y="3379149"/>
              <a:ext cx="3268177" cy="711209"/>
            </a:xfrm>
            <a:prstGeom prst="rightArrow">
              <a:avLst>
                <a:gd name="adj1" fmla="val 50000"/>
                <a:gd name="adj2" fmla="val 52313"/>
              </a:avLst>
            </a:prstGeom>
            <a:noFill/>
            <a:ln w="28575" algn="ctr">
              <a:solidFill>
                <a:srgbClr val="0070C0"/>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endParaRPr kumimoji="0" lang="zh-CN" altLang="en-US" sz="2400">
                <a:solidFill>
                  <a:srgbClr val="000000"/>
                </a:solidFill>
                <a:ea typeface="宋体" panose="02010600030101010101" pitchFamily="2" charset="-122"/>
              </a:endParaRPr>
            </a:p>
          </p:txBody>
        </p:sp>
        <p:sp>
          <p:nvSpPr>
            <p:cNvPr id="47116" name="Rectangle 89"/>
            <p:cNvSpPr>
              <a:spLocks noChangeArrowheads="1"/>
            </p:cNvSpPr>
            <p:nvPr/>
          </p:nvSpPr>
          <p:spPr bwMode="auto">
            <a:xfrm>
              <a:off x="1814124" y="3001715"/>
              <a:ext cx="1246216" cy="607597"/>
            </a:xfrm>
            <a:prstGeom prst="rect">
              <a:avLst/>
            </a:prstGeom>
            <a:solidFill>
              <a:srgbClr val="CCECFF"/>
            </a:solidFill>
            <a:ln w="19050">
              <a:solidFill>
                <a:srgbClr val="0000FF"/>
              </a:solidFill>
              <a:miter lim="800000"/>
            </a:ln>
          </p:spPr>
          <p:txBody>
            <a:bodyPr lIns="88900" tIns="44450" rIns="88900" bIns="44450"/>
            <a:lstStyle>
              <a:lvl1pPr defTabSz="901700">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defTabSz="90170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defTabSz="9017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lnSpc>
                  <a:spcPct val="130000"/>
                </a:lnSpc>
                <a:spcBef>
                  <a:spcPct val="0"/>
                </a:spcBef>
                <a:buClr>
                  <a:srgbClr val="C0504D"/>
                </a:buClr>
                <a:buFont typeface="Wingdings" panose="05000000000000000000" pitchFamily="2" charset="2"/>
                <a:buNone/>
              </a:pPr>
              <a:r>
                <a:rPr kumimoji="0" lang="en-US" altLang="zh-CN" sz="23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3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117" name="矩形 11"/>
            <p:cNvSpPr>
              <a:spLocks noChangeArrowheads="1"/>
            </p:cNvSpPr>
            <p:nvPr/>
          </p:nvSpPr>
          <p:spPr bwMode="auto">
            <a:xfrm>
              <a:off x="1620180" y="2983787"/>
              <a:ext cx="1440160" cy="65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r>
                <a:rPr kumimoji="0" lang="en-US" altLang="zh-CN">
                  <a:solidFill>
                    <a:srgbClr val="C0504D"/>
                  </a:solidFill>
                  <a:latin typeface="黑体" panose="02010609060101010101" pitchFamily="49" charset="-122"/>
                  <a:ea typeface="黑体" panose="02010609060101010101" pitchFamily="49" charset="-122"/>
                </a:rPr>
                <a:t> </a:t>
              </a:r>
              <a:r>
                <a:rPr kumimoji="0" lang="zh-CN" altLang="en-US">
                  <a:solidFill>
                    <a:srgbClr val="C0504D"/>
                  </a:solidFill>
                  <a:latin typeface="微软雅黑" panose="020B0503020204020204" pitchFamily="34" charset="-122"/>
                  <a:ea typeface="微软雅黑" panose="020B0503020204020204" pitchFamily="34" charset="-122"/>
                </a:rPr>
                <a:t>水体</a:t>
              </a:r>
              <a:endParaRPr kumimoji="0" lang="zh-CN" altLang="en-US">
                <a:solidFill>
                  <a:srgbClr val="C0504D"/>
                </a:solidFill>
                <a:latin typeface="微软雅黑" panose="020B0503020204020204" pitchFamily="34" charset="-122"/>
                <a:ea typeface="微软雅黑" panose="020B0503020204020204" pitchFamily="34" charset="-122"/>
              </a:endParaRPr>
            </a:p>
          </p:txBody>
        </p:sp>
        <p:sp>
          <p:nvSpPr>
            <p:cNvPr id="47118" name="Rectangle 89"/>
            <p:cNvSpPr>
              <a:spLocks noChangeArrowheads="1"/>
            </p:cNvSpPr>
            <p:nvPr/>
          </p:nvSpPr>
          <p:spPr bwMode="auto">
            <a:xfrm>
              <a:off x="1814124" y="3946820"/>
              <a:ext cx="1246216" cy="607597"/>
            </a:xfrm>
            <a:prstGeom prst="rect">
              <a:avLst/>
            </a:prstGeom>
            <a:solidFill>
              <a:srgbClr val="CCECFF"/>
            </a:solidFill>
            <a:ln w="19050">
              <a:solidFill>
                <a:srgbClr val="0000FF"/>
              </a:solidFill>
              <a:miter lim="800000"/>
            </a:ln>
          </p:spPr>
          <p:txBody>
            <a:bodyPr lIns="88900" tIns="44450" rIns="88900" bIns="44450"/>
            <a:lstStyle>
              <a:lvl1pPr defTabSz="901700">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defTabSz="90170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defTabSz="9017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lnSpc>
                  <a:spcPct val="130000"/>
                </a:lnSpc>
                <a:spcBef>
                  <a:spcPct val="0"/>
                </a:spcBef>
                <a:buClr>
                  <a:srgbClr val="C0504D"/>
                </a:buClr>
                <a:buFont typeface="Wingdings" panose="05000000000000000000" pitchFamily="2" charset="2"/>
                <a:buNone/>
              </a:pPr>
              <a:r>
                <a:rPr kumimoji="0" lang="en-US" altLang="zh-CN" sz="23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3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119" name="矩形 11"/>
            <p:cNvSpPr>
              <a:spLocks noChangeArrowheads="1"/>
            </p:cNvSpPr>
            <p:nvPr/>
          </p:nvSpPr>
          <p:spPr bwMode="auto">
            <a:xfrm>
              <a:off x="1620180" y="3946820"/>
              <a:ext cx="1440160" cy="65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r>
                <a:rPr kumimoji="0" lang="en-US" altLang="zh-CN">
                  <a:solidFill>
                    <a:srgbClr val="C0504D"/>
                  </a:solidFill>
                  <a:latin typeface="黑体" panose="02010609060101010101" pitchFamily="49" charset="-122"/>
                  <a:ea typeface="黑体" panose="02010609060101010101" pitchFamily="49" charset="-122"/>
                </a:rPr>
                <a:t> </a:t>
              </a:r>
              <a:r>
                <a:rPr kumimoji="0" lang="zh-CN" altLang="en-US">
                  <a:solidFill>
                    <a:srgbClr val="C0504D"/>
                  </a:solidFill>
                  <a:latin typeface="微软雅黑" panose="020B0503020204020204" pitchFamily="34" charset="-122"/>
                  <a:ea typeface="微软雅黑" panose="020B0503020204020204" pitchFamily="34" charset="-122"/>
                </a:rPr>
                <a:t>土壤</a:t>
              </a:r>
              <a:endParaRPr kumimoji="0" lang="zh-CN" altLang="en-US">
                <a:solidFill>
                  <a:srgbClr val="C0504D"/>
                </a:solidFill>
                <a:latin typeface="微软雅黑" panose="020B0503020204020204" pitchFamily="34" charset="-122"/>
                <a:ea typeface="微软雅黑" panose="020B0503020204020204" pitchFamily="34" charset="-122"/>
              </a:endParaRPr>
            </a:p>
          </p:txBody>
        </p:sp>
        <p:sp>
          <p:nvSpPr>
            <p:cNvPr id="47120" name="Rectangle 89"/>
            <p:cNvSpPr>
              <a:spLocks noChangeArrowheads="1"/>
            </p:cNvSpPr>
            <p:nvPr/>
          </p:nvSpPr>
          <p:spPr bwMode="auto">
            <a:xfrm>
              <a:off x="7079709" y="4756910"/>
              <a:ext cx="1246216" cy="607597"/>
            </a:xfrm>
            <a:prstGeom prst="rect">
              <a:avLst/>
            </a:prstGeom>
            <a:solidFill>
              <a:srgbClr val="CCECFF"/>
            </a:solidFill>
            <a:ln w="19050">
              <a:solidFill>
                <a:srgbClr val="0000FF"/>
              </a:solidFill>
              <a:miter lim="800000"/>
            </a:ln>
          </p:spPr>
          <p:txBody>
            <a:bodyPr lIns="88900" tIns="44450" rIns="88900" bIns="44450"/>
            <a:lstStyle>
              <a:lvl1pPr defTabSz="901700">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defTabSz="90170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defTabSz="9017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lnSpc>
                  <a:spcPct val="130000"/>
                </a:lnSpc>
                <a:spcBef>
                  <a:spcPct val="0"/>
                </a:spcBef>
                <a:buClr>
                  <a:srgbClr val="C0504D"/>
                </a:buClr>
                <a:buFont typeface="Wingdings" panose="05000000000000000000" pitchFamily="2" charset="2"/>
                <a:buNone/>
              </a:pPr>
              <a:r>
                <a:rPr kumimoji="0" lang="en-US" altLang="zh-CN" sz="23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3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121" name="矩形 11"/>
            <p:cNvSpPr>
              <a:spLocks noChangeArrowheads="1"/>
            </p:cNvSpPr>
            <p:nvPr/>
          </p:nvSpPr>
          <p:spPr bwMode="auto">
            <a:xfrm>
              <a:off x="6885765" y="4736977"/>
              <a:ext cx="1440160" cy="65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r>
                <a:rPr kumimoji="0" lang="en-US" altLang="zh-CN">
                  <a:solidFill>
                    <a:srgbClr val="C0504D"/>
                  </a:solidFill>
                  <a:latin typeface="黑体" panose="02010609060101010101" pitchFamily="49" charset="-122"/>
                  <a:ea typeface="黑体" panose="02010609060101010101" pitchFamily="49" charset="-122"/>
                </a:rPr>
                <a:t> </a:t>
              </a:r>
              <a:r>
                <a:rPr kumimoji="0" lang="zh-CN" altLang="en-US">
                  <a:solidFill>
                    <a:srgbClr val="C0504D"/>
                  </a:solidFill>
                  <a:latin typeface="微软雅黑" panose="020B0503020204020204" pitchFamily="34" charset="-122"/>
                  <a:ea typeface="微软雅黑" panose="020B0503020204020204" pitchFamily="34" charset="-122"/>
                </a:rPr>
                <a:t>控制</a:t>
              </a:r>
              <a:endParaRPr kumimoji="0" lang="zh-CN" altLang="en-US">
                <a:solidFill>
                  <a:srgbClr val="C0504D"/>
                </a:solidFill>
                <a:latin typeface="微软雅黑" panose="020B0503020204020204" pitchFamily="34" charset="-122"/>
                <a:ea typeface="微软雅黑" panose="020B0503020204020204" pitchFamily="34" charset="-122"/>
              </a:endParaRPr>
            </a:p>
          </p:txBody>
        </p:sp>
        <p:sp>
          <p:nvSpPr>
            <p:cNvPr id="47122" name="Rectangle 89"/>
            <p:cNvSpPr>
              <a:spLocks noChangeArrowheads="1"/>
            </p:cNvSpPr>
            <p:nvPr/>
          </p:nvSpPr>
          <p:spPr bwMode="auto">
            <a:xfrm>
              <a:off x="5139376" y="4756910"/>
              <a:ext cx="1246216" cy="607597"/>
            </a:xfrm>
            <a:prstGeom prst="rect">
              <a:avLst/>
            </a:prstGeom>
            <a:solidFill>
              <a:srgbClr val="CCECFF"/>
            </a:solidFill>
            <a:ln w="19050">
              <a:solidFill>
                <a:srgbClr val="0000FF"/>
              </a:solidFill>
              <a:miter lim="800000"/>
            </a:ln>
          </p:spPr>
          <p:txBody>
            <a:bodyPr lIns="88900" tIns="44450" rIns="88900" bIns="44450"/>
            <a:lstStyle>
              <a:lvl1pPr defTabSz="901700">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defTabSz="90170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defTabSz="9017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lnSpc>
                  <a:spcPct val="130000"/>
                </a:lnSpc>
                <a:spcBef>
                  <a:spcPct val="0"/>
                </a:spcBef>
                <a:buClr>
                  <a:srgbClr val="C0504D"/>
                </a:buClr>
                <a:buFont typeface="Wingdings" panose="05000000000000000000" pitchFamily="2" charset="2"/>
                <a:buNone/>
              </a:pPr>
              <a:r>
                <a:rPr kumimoji="0" lang="en-US" altLang="zh-CN" sz="23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3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123" name="Rectangle 89"/>
            <p:cNvSpPr>
              <a:spLocks noChangeArrowheads="1"/>
            </p:cNvSpPr>
            <p:nvPr/>
          </p:nvSpPr>
          <p:spPr bwMode="auto">
            <a:xfrm>
              <a:off x="3254285" y="4756620"/>
              <a:ext cx="1246216" cy="607597"/>
            </a:xfrm>
            <a:prstGeom prst="rect">
              <a:avLst/>
            </a:prstGeom>
            <a:solidFill>
              <a:srgbClr val="CCECFF"/>
            </a:solidFill>
            <a:ln w="19050">
              <a:solidFill>
                <a:srgbClr val="0000FF"/>
              </a:solidFill>
              <a:miter lim="800000"/>
            </a:ln>
          </p:spPr>
          <p:txBody>
            <a:bodyPr lIns="88900" tIns="44450" rIns="88900" bIns="44450"/>
            <a:lstStyle>
              <a:lvl1pPr defTabSz="901700">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defTabSz="90170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defTabSz="9017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defTabSz="9017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defTabSz="9017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lnSpc>
                  <a:spcPct val="130000"/>
                </a:lnSpc>
                <a:spcBef>
                  <a:spcPct val="0"/>
                </a:spcBef>
                <a:buClr>
                  <a:srgbClr val="C0504D"/>
                </a:buClr>
                <a:buFont typeface="Wingdings" panose="05000000000000000000" pitchFamily="2" charset="2"/>
                <a:buNone/>
              </a:pPr>
              <a:r>
                <a:rPr kumimoji="0" lang="en-US" altLang="zh-CN" sz="23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30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124" name="矩形 11"/>
            <p:cNvSpPr>
              <a:spLocks noChangeArrowheads="1"/>
            </p:cNvSpPr>
            <p:nvPr/>
          </p:nvSpPr>
          <p:spPr bwMode="auto">
            <a:xfrm>
              <a:off x="4945431" y="4736977"/>
              <a:ext cx="1440160" cy="65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r>
                <a:rPr kumimoji="0" lang="en-US" altLang="zh-CN">
                  <a:solidFill>
                    <a:srgbClr val="C0504D"/>
                  </a:solidFill>
                  <a:latin typeface="黑体" panose="02010609060101010101" pitchFamily="49" charset="-122"/>
                  <a:ea typeface="黑体" panose="02010609060101010101" pitchFamily="49" charset="-122"/>
                </a:rPr>
                <a:t> </a:t>
              </a:r>
              <a:r>
                <a:rPr kumimoji="0" lang="zh-CN" altLang="en-US">
                  <a:solidFill>
                    <a:srgbClr val="C0504D"/>
                  </a:solidFill>
                  <a:latin typeface="微软雅黑" panose="020B0503020204020204" pitchFamily="34" charset="-122"/>
                  <a:ea typeface="微软雅黑" panose="020B0503020204020204" pitchFamily="34" charset="-122"/>
                </a:rPr>
                <a:t>效应</a:t>
              </a:r>
              <a:endParaRPr kumimoji="0" lang="zh-CN" altLang="en-US">
                <a:solidFill>
                  <a:srgbClr val="C0504D"/>
                </a:solidFill>
                <a:latin typeface="微软雅黑" panose="020B0503020204020204" pitchFamily="34" charset="-122"/>
                <a:ea typeface="微软雅黑" panose="020B0503020204020204" pitchFamily="34" charset="-122"/>
              </a:endParaRPr>
            </a:p>
          </p:txBody>
        </p:sp>
        <p:sp>
          <p:nvSpPr>
            <p:cNvPr id="47125" name="矩形 11"/>
            <p:cNvSpPr>
              <a:spLocks noChangeArrowheads="1"/>
            </p:cNvSpPr>
            <p:nvPr/>
          </p:nvSpPr>
          <p:spPr bwMode="auto">
            <a:xfrm>
              <a:off x="3060340" y="4736977"/>
              <a:ext cx="1440160" cy="65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r>
                <a:rPr kumimoji="0" lang="en-US" altLang="zh-CN">
                  <a:solidFill>
                    <a:srgbClr val="C0504D"/>
                  </a:solidFill>
                  <a:latin typeface="黑体" panose="02010609060101010101" pitchFamily="49" charset="-122"/>
                  <a:ea typeface="黑体" panose="02010609060101010101" pitchFamily="49" charset="-122"/>
                </a:rPr>
                <a:t> </a:t>
              </a:r>
              <a:r>
                <a:rPr kumimoji="0" lang="zh-CN" altLang="en-US">
                  <a:solidFill>
                    <a:srgbClr val="C0504D"/>
                  </a:solidFill>
                  <a:latin typeface="微软雅黑" panose="020B0503020204020204" pitchFamily="34" charset="-122"/>
                  <a:ea typeface="微软雅黑" panose="020B0503020204020204" pitchFamily="34" charset="-122"/>
                </a:rPr>
                <a:t>成因</a:t>
              </a:r>
              <a:endParaRPr kumimoji="0" lang="zh-CN" altLang="en-US">
                <a:solidFill>
                  <a:srgbClr val="C0504D"/>
                </a:solidFill>
                <a:latin typeface="微软雅黑" panose="020B0503020204020204" pitchFamily="34" charset="-122"/>
                <a:ea typeface="微软雅黑" panose="020B0503020204020204" pitchFamily="34" charset="-122"/>
              </a:endParaRPr>
            </a:p>
          </p:txBody>
        </p:sp>
        <p:sp>
          <p:nvSpPr>
            <p:cNvPr id="47126" name="矩形 11"/>
            <p:cNvSpPr>
              <a:spLocks noChangeArrowheads="1"/>
            </p:cNvSpPr>
            <p:nvPr/>
          </p:nvSpPr>
          <p:spPr bwMode="auto">
            <a:xfrm>
              <a:off x="630071" y="1674095"/>
              <a:ext cx="765085" cy="346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r>
                <a:rPr kumimoji="0" lang="zh-CN" altLang="en-US" sz="2800">
                  <a:solidFill>
                    <a:srgbClr val="002060"/>
                  </a:solidFill>
                  <a:latin typeface="微软雅黑" panose="020B0503020204020204" pitchFamily="34" charset="-122"/>
                  <a:ea typeface="微软雅黑" panose="020B0503020204020204" pitchFamily="34" charset="-122"/>
                </a:rPr>
                <a:t>跨环境介质协同</a:t>
              </a:r>
              <a:endParaRPr kumimoji="0" lang="zh-CN" altLang="en-US" sz="2800">
                <a:solidFill>
                  <a:srgbClr val="002060"/>
                </a:solidFill>
                <a:latin typeface="微软雅黑" panose="020B0503020204020204" pitchFamily="34" charset="-122"/>
                <a:ea typeface="微软雅黑" panose="020B0503020204020204" pitchFamily="34" charset="-122"/>
              </a:endParaRPr>
            </a:p>
          </p:txBody>
        </p:sp>
        <p:sp>
          <p:nvSpPr>
            <p:cNvPr id="47127" name="AutoShape 22"/>
            <p:cNvSpPr>
              <a:spLocks noChangeArrowheads="1"/>
            </p:cNvSpPr>
            <p:nvPr/>
          </p:nvSpPr>
          <p:spPr bwMode="auto">
            <a:xfrm rot="5400000" flipH="1">
              <a:off x="-116246" y="3322671"/>
              <a:ext cx="3240363" cy="212661"/>
            </a:xfrm>
            <a:prstGeom prst="rightArrow">
              <a:avLst>
                <a:gd name="adj1" fmla="val 50000"/>
                <a:gd name="adj2" fmla="val 52343"/>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0"/>
                </a:spcBef>
                <a:buFontTx/>
                <a:buNone/>
              </a:pPr>
              <a:endParaRPr kumimoji="0" lang="zh-CN" altLang="en-US" sz="2400">
                <a:solidFill>
                  <a:srgbClr val="000000"/>
                </a:solidFill>
                <a:ea typeface="宋体" panose="02010600030101010101" pitchFamily="2"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5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25" y="1019175"/>
            <a:ext cx="9109075"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7" name="组合 266"/>
          <p:cNvGrpSpPr/>
          <p:nvPr/>
        </p:nvGrpSpPr>
        <p:grpSpPr bwMode="auto">
          <a:xfrm>
            <a:off x="1979613" y="1196975"/>
            <a:ext cx="4122737" cy="790575"/>
            <a:chOff x="2173582" y="1485296"/>
            <a:chExt cx="4073234" cy="791180"/>
          </a:xfrm>
        </p:grpSpPr>
        <p:sp>
          <p:nvSpPr>
            <p:cNvPr id="36918" name="Rectangle 89"/>
            <p:cNvSpPr>
              <a:spLocks noChangeArrowheads="1"/>
            </p:cNvSpPr>
            <p:nvPr/>
          </p:nvSpPr>
          <p:spPr bwMode="auto">
            <a:xfrm>
              <a:off x="2173582" y="1485296"/>
              <a:ext cx="3550937" cy="76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spcBef>
                  <a:spcPct val="0"/>
                </a:spcBef>
                <a:buFontTx/>
                <a:buNone/>
              </a:pPr>
              <a:r>
                <a:rPr kumimoji="0" lang="en-US" altLang="zh-CN" sz="2400">
                  <a:solidFill>
                    <a:srgbClr val="CC0000"/>
                  </a:solidFill>
                  <a:ea typeface="黑体" panose="02010609060101010101" pitchFamily="49" charset="-122"/>
                  <a:cs typeface="Times New Roman" panose="02020603050405020304" pitchFamily="18" charset="0"/>
                </a:rPr>
                <a:t> </a:t>
              </a:r>
              <a:r>
                <a:rPr kumimoji="0" lang="zh-CN" altLang="en-US" sz="2000">
                  <a:solidFill>
                    <a:srgbClr val="CC0000"/>
                  </a:solidFill>
                  <a:ea typeface="黑体" panose="02010609060101010101" pitchFamily="49" charset="-122"/>
                  <a:cs typeface="Times New Roman" panose="02020603050405020304" pitchFamily="18" charset="0"/>
                </a:rPr>
                <a:t>二次污染物</a:t>
              </a:r>
              <a:r>
                <a:rPr kumimoji="0" lang="en-US" altLang="zh-CN" sz="2000">
                  <a:solidFill>
                    <a:srgbClr val="CC0000"/>
                  </a:solidFill>
                  <a:ea typeface="楷体_GB2312" pitchFamily="49" charset="-122"/>
                  <a:cs typeface="Times New Roman" panose="02020603050405020304" pitchFamily="18" charset="0"/>
                </a:rPr>
                <a:t>HNO</a:t>
              </a:r>
              <a:r>
                <a:rPr kumimoji="0" lang="en-US" altLang="zh-CN" sz="2000" baseline="-25000">
                  <a:solidFill>
                    <a:srgbClr val="CC0000"/>
                  </a:solidFill>
                  <a:ea typeface="楷体_GB2312" pitchFamily="49" charset="-122"/>
                  <a:cs typeface="Times New Roman" panose="02020603050405020304" pitchFamily="18" charset="0"/>
                </a:rPr>
                <a:t>3, </a:t>
              </a:r>
              <a:r>
                <a:rPr kumimoji="0" lang="en-US" altLang="zh-CN" sz="2000">
                  <a:solidFill>
                    <a:srgbClr val="CC0000"/>
                  </a:solidFill>
                  <a:ea typeface="黑体" panose="02010609060101010101" pitchFamily="49" charset="-122"/>
                  <a:cs typeface="Times New Roman" panose="02020603050405020304" pitchFamily="18" charset="0"/>
                </a:rPr>
                <a:t>NO</a:t>
              </a:r>
              <a:r>
                <a:rPr kumimoji="0" lang="en-US" altLang="zh-CN" sz="2000" baseline="-25000">
                  <a:solidFill>
                    <a:srgbClr val="CC0000"/>
                  </a:solidFill>
                  <a:ea typeface="黑体" panose="02010609060101010101" pitchFamily="49" charset="-122"/>
                  <a:cs typeface="Times New Roman" panose="02020603050405020304" pitchFamily="18" charset="0"/>
                </a:rPr>
                <a:t>3</a:t>
              </a:r>
              <a:r>
                <a:rPr kumimoji="0" lang="en-US" altLang="zh-CN" sz="2000" baseline="30000">
                  <a:solidFill>
                    <a:srgbClr val="CC0000"/>
                  </a:solidFill>
                  <a:ea typeface="黑体" panose="02010609060101010101" pitchFamily="49" charset="-122"/>
                  <a:cs typeface="Times New Roman" panose="02020603050405020304" pitchFamily="18" charset="0"/>
                </a:rPr>
                <a:t>-</a:t>
              </a:r>
              <a:endParaRPr kumimoji="0" lang="en-US" altLang="zh-CN" sz="2000" baseline="30000">
                <a:solidFill>
                  <a:srgbClr val="CC0000"/>
                </a:solidFill>
                <a:ea typeface="黑体" panose="02010609060101010101" pitchFamily="49" charset="-122"/>
                <a:cs typeface="Times New Roman" panose="02020603050405020304" pitchFamily="18" charset="0"/>
              </a:endParaRPr>
            </a:p>
            <a:p>
              <a:pPr eaLnBrk="1" hangingPunct="1">
                <a:spcBef>
                  <a:spcPct val="0"/>
                </a:spcBef>
                <a:buFontTx/>
                <a:buNone/>
              </a:pPr>
              <a:r>
                <a:rPr kumimoji="0" lang="en-US" altLang="zh-CN" sz="2000">
                  <a:solidFill>
                    <a:srgbClr val="CC0000"/>
                  </a:solidFill>
                  <a:ea typeface="黑体" panose="02010609060101010101" pitchFamily="49" charset="-122"/>
                  <a:cs typeface="Times New Roman" panose="02020603050405020304" pitchFamily="18" charset="0"/>
                </a:rPr>
                <a:t>O</a:t>
              </a:r>
              <a:r>
                <a:rPr kumimoji="0" lang="en-US" altLang="zh-CN" sz="2000" baseline="-25000">
                  <a:solidFill>
                    <a:srgbClr val="CC0000"/>
                  </a:solidFill>
                  <a:ea typeface="黑体" panose="02010609060101010101" pitchFamily="49" charset="-122"/>
                  <a:cs typeface="Times New Roman" panose="02020603050405020304" pitchFamily="18" charset="0"/>
                </a:rPr>
                <a:t>3</a:t>
              </a:r>
              <a:r>
                <a:rPr kumimoji="0" lang="en-US" altLang="zh-CN" sz="2000">
                  <a:solidFill>
                    <a:srgbClr val="CC0000"/>
                  </a:solidFill>
                  <a:ea typeface="黑体" panose="02010609060101010101" pitchFamily="49" charset="-122"/>
                  <a:cs typeface="Times New Roman" panose="02020603050405020304" pitchFamily="18" charset="0"/>
                </a:rPr>
                <a:t> &amp; SOA</a:t>
              </a:r>
              <a:endParaRPr kumimoji="0" lang="en-US" altLang="zh-CN" sz="2000" baseline="30000">
                <a:solidFill>
                  <a:srgbClr val="CC0000"/>
                </a:solidFill>
                <a:ea typeface="黑体" panose="02010609060101010101" pitchFamily="49" charset="-122"/>
                <a:cs typeface="Times New Roman" panose="02020603050405020304" pitchFamily="18" charset="0"/>
              </a:endParaRPr>
            </a:p>
          </p:txBody>
        </p:sp>
        <p:sp>
          <p:nvSpPr>
            <p:cNvPr id="36919" name="Oval 76"/>
            <p:cNvSpPr>
              <a:spLocks noChangeArrowheads="1"/>
            </p:cNvSpPr>
            <p:nvPr/>
          </p:nvSpPr>
          <p:spPr bwMode="auto">
            <a:xfrm>
              <a:off x="2708223" y="1628776"/>
              <a:ext cx="1368425" cy="6477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eaLnBrk="1" hangingPunct="1">
                <a:spcBef>
                  <a:spcPct val="0"/>
                </a:spcBef>
                <a:buFontTx/>
                <a:buNone/>
              </a:pPr>
              <a:endParaRPr kumimoji="0" lang="en-US" altLang="zh-CN" sz="1600" baseline="-25000">
                <a:solidFill>
                  <a:srgbClr val="CC0000"/>
                </a:solidFill>
                <a:ea typeface="楷体_GB2312" pitchFamily="49" charset="-122"/>
              </a:endParaRPr>
            </a:p>
          </p:txBody>
        </p:sp>
        <p:sp>
          <p:nvSpPr>
            <p:cNvPr id="36920" name="Rectangle 79"/>
            <p:cNvSpPr>
              <a:spLocks noChangeArrowheads="1"/>
            </p:cNvSpPr>
            <p:nvPr/>
          </p:nvSpPr>
          <p:spPr bwMode="auto">
            <a:xfrm rot="890867">
              <a:off x="5057778" y="1507206"/>
              <a:ext cx="1189038" cy="40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spcBef>
                  <a:spcPct val="0"/>
                </a:spcBef>
                <a:buFontTx/>
                <a:buNone/>
              </a:pPr>
              <a:r>
                <a:rPr kumimoji="0" lang="zh-CN" altLang="en-US" sz="2000">
                  <a:solidFill>
                    <a:srgbClr val="CC0000"/>
                  </a:solidFill>
                  <a:ea typeface="宋体" panose="02010600030101010101" pitchFamily="2" charset="-122"/>
                </a:rPr>
                <a:t>光氧化</a:t>
              </a:r>
              <a:endParaRPr kumimoji="0" lang="zh-CN" altLang="en-US" sz="2000">
                <a:solidFill>
                  <a:srgbClr val="CC0000"/>
                </a:solidFill>
                <a:ea typeface="宋体" panose="02010600030101010101" pitchFamily="2" charset="-122"/>
              </a:endParaRPr>
            </a:p>
          </p:txBody>
        </p:sp>
        <p:sp>
          <p:nvSpPr>
            <p:cNvPr id="36921" name="AutoShape 80"/>
            <p:cNvSpPr>
              <a:spLocks noChangeArrowheads="1"/>
            </p:cNvSpPr>
            <p:nvPr/>
          </p:nvSpPr>
          <p:spPr bwMode="auto">
            <a:xfrm rot="-9887604">
              <a:off x="4928509" y="1794057"/>
              <a:ext cx="687388" cy="1936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92 w 21600"/>
                <a:gd name="T13" fmla="*/ 5311 h 21600"/>
                <a:gd name="T14" fmla="*/ 18906 w 21600"/>
                <a:gd name="T15" fmla="*/ 16111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lgn="ctr">
              <a:solidFill>
                <a:srgbClr val="000000"/>
              </a:solidFill>
              <a:miter lim="800000"/>
            </a:ln>
          </p:spPr>
          <p:txBody>
            <a:bodyPr rot="10800000" wrap="none" anchor="ctr"/>
            <a:lstStyle/>
            <a:p>
              <a:endParaRPr lang="zh-CN" altLang="en-US"/>
            </a:p>
          </p:txBody>
        </p:sp>
      </p:grpSp>
      <p:grpSp>
        <p:nvGrpSpPr>
          <p:cNvPr id="36868" name="组合 264"/>
          <p:cNvGrpSpPr/>
          <p:nvPr/>
        </p:nvGrpSpPr>
        <p:grpSpPr bwMode="auto">
          <a:xfrm>
            <a:off x="5435600" y="1557338"/>
            <a:ext cx="2376488" cy="2232025"/>
            <a:chOff x="5116739" y="1366616"/>
            <a:chExt cx="2376264" cy="2232247"/>
          </a:xfrm>
        </p:grpSpPr>
        <p:grpSp>
          <p:nvGrpSpPr>
            <p:cNvPr id="36910" name="Group 208"/>
            <p:cNvGrpSpPr/>
            <p:nvPr/>
          </p:nvGrpSpPr>
          <p:grpSpPr bwMode="auto">
            <a:xfrm>
              <a:off x="5934088" y="3138488"/>
              <a:ext cx="587376" cy="460375"/>
              <a:chOff x="3677" y="1814"/>
              <a:chExt cx="370" cy="290"/>
            </a:xfrm>
          </p:grpSpPr>
          <p:pic>
            <p:nvPicPr>
              <p:cNvPr id="36916" name="Picture 202" descr="未标题-14"/>
              <p:cNvPicPr>
                <a:picLocks noChangeAspect="1" noChangeArrowheads="1"/>
              </p:cNvPicPr>
              <p:nvPr/>
            </p:nvPicPr>
            <p:blipFill>
              <a:blip r:embed="rId2">
                <a:clrChange>
                  <a:clrFrom>
                    <a:srgbClr val="FFFFFF"/>
                  </a:clrFrom>
                  <a:clrTo>
                    <a:srgbClr val="FFFFFF">
                      <a:alpha val="0"/>
                    </a:srgbClr>
                  </a:clrTo>
                </a:clrChange>
                <a:lum bright="-12000" contrast="-74000"/>
                <a:extLst>
                  <a:ext uri="{28A0092B-C50C-407E-A947-70E740481C1C}">
                    <a14:useLocalDpi xmlns:a14="http://schemas.microsoft.com/office/drawing/2010/main" val="0"/>
                  </a:ext>
                </a:extLst>
              </a:blip>
              <a:srcRect l="10542" t="3419" r="26782" b="16335"/>
              <a:stretch>
                <a:fillRect/>
              </a:stretch>
            </p:blipFill>
            <p:spPr bwMode="auto">
              <a:xfrm rot="9553781">
                <a:off x="3677" y="1814"/>
                <a:ext cx="30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7" name="Picture 202" descr="未标题-14"/>
              <p:cNvPicPr>
                <a:picLocks noChangeAspect="1" noChangeArrowheads="1"/>
              </p:cNvPicPr>
              <p:nvPr/>
            </p:nvPicPr>
            <p:blipFill>
              <a:blip r:embed="rId2">
                <a:clrChange>
                  <a:clrFrom>
                    <a:srgbClr val="FFFFFF"/>
                  </a:clrFrom>
                  <a:clrTo>
                    <a:srgbClr val="FFFFFF">
                      <a:alpha val="0"/>
                    </a:srgbClr>
                  </a:clrTo>
                </a:clrChange>
                <a:lum bright="-12000" contrast="-74000"/>
                <a:extLst>
                  <a:ext uri="{28A0092B-C50C-407E-A947-70E740481C1C}">
                    <a14:useLocalDpi xmlns:a14="http://schemas.microsoft.com/office/drawing/2010/main" val="0"/>
                  </a:ext>
                </a:extLst>
              </a:blip>
              <a:srcRect l="10542" t="3419" r="26782" b="16335"/>
              <a:stretch>
                <a:fillRect/>
              </a:stretch>
            </p:blipFill>
            <p:spPr bwMode="auto">
              <a:xfrm rot="9553781">
                <a:off x="3745" y="1814"/>
                <a:ext cx="30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11" name="Group 219"/>
            <p:cNvGrpSpPr/>
            <p:nvPr/>
          </p:nvGrpSpPr>
          <p:grpSpPr bwMode="auto">
            <a:xfrm>
              <a:off x="6870703" y="2274888"/>
              <a:ext cx="622300" cy="460375"/>
              <a:chOff x="3602" y="1796"/>
              <a:chExt cx="392" cy="290"/>
            </a:xfrm>
          </p:grpSpPr>
          <p:pic>
            <p:nvPicPr>
              <p:cNvPr id="36914" name="Picture 202" descr="未标题-14"/>
              <p:cNvPicPr>
                <a:picLocks noChangeAspect="1" noChangeArrowheads="1"/>
              </p:cNvPicPr>
              <p:nvPr/>
            </p:nvPicPr>
            <p:blipFill>
              <a:blip r:embed="rId2">
                <a:clrChange>
                  <a:clrFrom>
                    <a:srgbClr val="FFFFFF"/>
                  </a:clrFrom>
                  <a:clrTo>
                    <a:srgbClr val="FFFFFF">
                      <a:alpha val="0"/>
                    </a:srgbClr>
                  </a:clrTo>
                </a:clrChange>
                <a:grayscl/>
                <a:lum bright="-20000" contrast="-74000"/>
                <a:extLst>
                  <a:ext uri="{28A0092B-C50C-407E-A947-70E740481C1C}">
                    <a14:useLocalDpi xmlns:a14="http://schemas.microsoft.com/office/drawing/2010/main" val="0"/>
                  </a:ext>
                </a:extLst>
              </a:blip>
              <a:srcRect l="10542" t="3419" r="26782" b="16335"/>
              <a:stretch>
                <a:fillRect/>
              </a:stretch>
            </p:blipFill>
            <p:spPr bwMode="auto">
              <a:xfrm rot="9553781">
                <a:off x="3602" y="1796"/>
                <a:ext cx="30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5" name="Picture 202" descr="未标题-14"/>
              <p:cNvPicPr>
                <a:picLocks noChangeAspect="1" noChangeArrowheads="1"/>
              </p:cNvPicPr>
              <p:nvPr/>
            </p:nvPicPr>
            <p:blipFill>
              <a:blip r:embed="rId2">
                <a:clrChange>
                  <a:clrFrom>
                    <a:srgbClr val="FFFFFF"/>
                  </a:clrFrom>
                  <a:clrTo>
                    <a:srgbClr val="FFFFFF">
                      <a:alpha val="0"/>
                    </a:srgbClr>
                  </a:clrTo>
                </a:clrChange>
                <a:grayscl/>
                <a:lum bright="-20000" contrast="-74000"/>
                <a:extLst>
                  <a:ext uri="{28A0092B-C50C-407E-A947-70E740481C1C}">
                    <a14:useLocalDpi xmlns:a14="http://schemas.microsoft.com/office/drawing/2010/main" val="0"/>
                  </a:ext>
                </a:extLst>
              </a:blip>
              <a:srcRect l="10542" t="3419" r="26782" b="16335"/>
              <a:stretch>
                <a:fillRect/>
              </a:stretch>
            </p:blipFill>
            <p:spPr bwMode="auto">
              <a:xfrm rot="9553781">
                <a:off x="3692" y="1796"/>
                <a:ext cx="302"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3627" name="Rectangle 75"/>
            <p:cNvSpPr>
              <a:spLocks noChangeArrowheads="1"/>
            </p:cNvSpPr>
            <p:nvPr/>
          </p:nvSpPr>
          <p:spPr bwMode="auto">
            <a:xfrm>
              <a:off x="5116739" y="1366616"/>
              <a:ext cx="1206386" cy="546154"/>
            </a:xfrm>
            <a:prstGeom prst="rect">
              <a:avLst/>
            </a:prstGeom>
            <a:noFill/>
            <a:ln w="9525" algn="ctr">
              <a:noFill/>
              <a:miter lim="800000"/>
            </a:ln>
            <a:effectLst/>
          </p:spPr>
          <p:txBody>
            <a:bodyPr wrap="none" anchor="ctr"/>
            <a:lstStyle/>
            <a:p>
              <a:pPr algn="ctr" eaLnBrk="1" hangingPunct="1">
                <a:defRPr/>
              </a:pPr>
              <a:r>
                <a:rPr kumimoji="0" lang="en-US" altLang="zh-CN" sz="2000" dirty="0" err="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rPr>
                <a:t>NO</a:t>
              </a:r>
              <a:r>
                <a:rPr kumimoji="0" lang="en-US" altLang="zh-CN" sz="2000" baseline="-25000" dirty="0" err="1">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rPr>
                <a:t>x</a:t>
              </a:r>
              <a:r>
                <a:rPr kumimoji="0" lang="en-US" altLang="zh-CN" sz="2000" dirty="0">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rPr>
                <a:t> </a:t>
              </a:r>
              <a:endParaRPr kumimoji="0" lang="en-US" altLang="zh-CN" sz="2000" baseline="-25000" dirty="0">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endParaRPr>
            </a:p>
          </p:txBody>
        </p:sp>
        <p:sp>
          <p:nvSpPr>
            <p:cNvPr id="16" name="Rectangle 75"/>
            <p:cNvSpPr>
              <a:spLocks noChangeArrowheads="1"/>
            </p:cNvSpPr>
            <p:nvPr/>
          </p:nvSpPr>
          <p:spPr bwMode="auto">
            <a:xfrm>
              <a:off x="6227884" y="2349376"/>
              <a:ext cx="1206386" cy="546154"/>
            </a:xfrm>
            <a:prstGeom prst="rect">
              <a:avLst/>
            </a:prstGeom>
            <a:noFill/>
            <a:ln w="9525" algn="ctr">
              <a:noFill/>
              <a:miter lim="800000"/>
            </a:ln>
            <a:effectLst/>
          </p:spPr>
          <p:txBody>
            <a:bodyPr wrap="none" anchor="ctr"/>
            <a:lstStyle/>
            <a:p>
              <a:pPr algn="ctr" eaLnBrk="1" hangingPunct="1">
                <a:defRPr/>
              </a:pPr>
              <a:r>
                <a:rPr kumimoji="0" lang="en-US" altLang="zh-CN" sz="2000" dirty="0">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rPr>
                <a:t>NH</a:t>
              </a:r>
              <a:r>
                <a:rPr kumimoji="0" lang="en-US" altLang="zh-CN" sz="2000" baseline="-25000" dirty="0">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rPr>
                <a:t>3</a:t>
              </a:r>
              <a:endParaRPr kumimoji="0" lang="en-US" altLang="zh-CN" sz="2000" baseline="-25000" dirty="0">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endParaRPr>
            </a:p>
          </p:txBody>
        </p:sp>
      </p:grpSp>
      <p:grpSp>
        <p:nvGrpSpPr>
          <p:cNvPr id="36869" name="组合 290"/>
          <p:cNvGrpSpPr/>
          <p:nvPr/>
        </p:nvGrpSpPr>
        <p:grpSpPr bwMode="auto">
          <a:xfrm>
            <a:off x="395288" y="2276475"/>
            <a:ext cx="2576512" cy="3690938"/>
            <a:chOff x="898974" y="2060982"/>
            <a:chExt cx="2576365" cy="3689791"/>
          </a:xfrm>
        </p:grpSpPr>
        <p:sp>
          <p:nvSpPr>
            <p:cNvPr id="36893" name="Text Box 211"/>
            <p:cNvSpPr txBox="1">
              <a:spLocks noChangeArrowheads="1"/>
            </p:cNvSpPr>
            <p:nvPr/>
          </p:nvSpPr>
          <p:spPr bwMode="auto">
            <a:xfrm>
              <a:off x="1331915" y="2565401"/>
              <a:ext cx="992188" cy="40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50000"/>
                </a:spcBef>
                <a:buFontTx/>
                <a:buNone/>
              </a:pPr>
              <a:r>
                <a:rPr kumimoji="0" lang="zh-CN" altLang="nb-NO" sz="2000">
                  <a:solidFill>
                    <a:srgbClr val="CC0000"/>
                  </a:solidFill>
                  <a:ea typeface="宋体" panose="02010600030101010101" pitchFamily="2" charset="-122"/>
                </a:rPr>
                <a:t>湿沉降</a:t>
              </a:r>
              <a:endParaRPr kumimoji="0" lang="zh-CN" altLang="en-GB" sz="2000">
                <a:solidFill>
                  <a:srgbClr val="CC0000"/>
                </a:solidFill>
                <a:ea typeface="宋体" panose="02010600030101010101" pitchFamily="2" charset="-122"/>
              </a:endParaRPr>
            </a:p>
          </p:txBody>
        </p:sp>
        <p:grpSp>
          <p:nvGrpSpPr>
            <p:cNvPr id="36894" name="组合 267"/>
            <p:cNvGrpSpPr/>
            <p:nvPr/>
          </p:nvGrpSpPr>
          <p:grpSpPr bwMode="auto">
            <a:xfrm>
              <a:off x="898974" y="2060982"/>
              <a:ext cx="2576365" cy="3689791"/>
              <a:chOff x="898974" y="2060982"/>
              <a:chExt cx="2576365" cy="3689791"/>
            </a:xfrm>
          </p:grpSpPr>
          <p:grpSp>
            <p:nvGrpSpPr>
              <p:cNvPr id="36895" name="Group 201"/>
              <p:cNvGrpSpPr/>
              <p:nvPr/>
            </p:nvGrpSpPr>
            <p:grpSpPr bwMode="auto">
              <a:xfrm rot="592769">
                <a:off x="1331915" y="2797176"/>
                <a:ext cx="863600" cy="936625"/>
                <a:chOff x="1202" y="1343"/>
                <a:chExt cx="453" cy="499"/>
              </a:xfrm>
            </p:grpSpPr>
            <p:sp>
              <p:nvSpPr>
                <p:cNvPr id="36905" name="Line 202"/>
                <p:cNvSpPr>
                  <a:spLocks noChangeShapeType="1"/>
                </p:cNvSpPr>
                <p:nvPr/>
              </p:nvSpPr>
              <p:spPr bwMode="auto">
                <a:xfrm flipH="1">
                  <a:off x="1202" y="1388"/>
                  <a:ext cx="91" cy="454"/>
                </a:xfrm>
                <a:prstGeom prst="line">
                  <a:avLst/>
                </a:prstGeom>
                <a:noFill/>
                <a:ln w="19050">
                  <a:solidFill>
                    <a:srgbClr val="003366"/>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6906" name="Line 203"/>
                <p:cNvSpPr>
                  <a:spLocks noChangeShapeType="1"/>
                </p:cNvSpPr>
                <p:nvPr/>
              </p:nvSpPr>
              <p:spPr bwMode="auto">
                <a:xfrm flipH="1">
                  <a:off x="1292" y="1343"/>
                  <a:ext cx="91" cy="454"/>
                </a:xfrm>
                <a:prstGeom prst="line">
                  <a:avLst/>
                </a:prstGeom>
                <a:noFill/>
                <a:ln w="19050">
                  <a:solidFill>
                    <a:srgbClr val="003366"/>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6907" name="Line 204"/>
                <p:cNvSpPr>
                  <a:spLocks noChangeShapeType="1"/>
                </p:cNvSpPr>
                <p:nvPr/>
              </p:nvSpPr>
              <p:spPr bwMode="auto">
                <a:xfrm flipH="1">
                  <a:off x="1383" y="1388"/>
                  <a:ext cx="91" cy="454"/>
                </a:xfrm>
                <a:prstGeom prst="line">
                  <a:avLst/>
                </a:prstGeom>
                <a:noFill/>
                <a:ln w="19050">
                  <a:solidFill>
                    <a:srgbClr val="003366"/>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6908" name="Line 205"/>
                <p:cNvSpPr>
                  <a:spLocks noChangeShapeType="1"/>
                </p:cNvSpPr>
                <p:nvPr/>
              </p:nvSpPr>
              <p:spPr bwMode="auto">
                <a:xfrm flipH="1">
                  <a:off x="1474" y="1343"/>
                  <a:ext cx="91" cy="454"/>
                </a:xfrm>
                <a:prstGeom prst="line">
                  <a:avLst/>
                </a:prstGeom>
                <a:noFill/>
                <a:ln w="19050">
                  <a:solidFill>
                    <a:srgbClr val="003366"/>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6909" name="Line 206"/>
                <p:cNvSpPr>
                  <a:spLocks noChangeShapeType="1"/>
                </p:cNvSpPr>
                <p:nvPr/>
              </p:nvSpPr>
              <p:spPr bwMode="auto">
                <a:xfrm flipH="1">
                  <a:off x="1564" y="1388"/>
                  <a:ext cx="91" cy="454"/>
                </a:xfrm>
                <a:prstGeom prst="line">
                  <a:avLst/>
                </a:prstGeom>
                <a:noFill/>
                <a:ln w="19050">
                  <a:solidFill>
                    <a:srgbClr val="003366"/>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6896" name="Group 211"/>
              <p:cNvGrpSpPr/>
              <p:nvPr/>
            </p:nvGrpSpPr>
            <p:grpSpPr bwMode="auto">
              <a:xfrm>
                <a:off x="1995345" y="2768117"/>
                <a:ext cx="1296988" cy="792163"/>
                <a:chOff x="981" y="1541"/>
                <a:chExt cx="908" cy="543"/>
              </a:xfrm>
            </p:grpSpPr>
            <p:pic>
              <p:nvPicPr>
                <p:cNvPr id="36900" name="Picture 202" descr="未标题-14"/>
                <p:cNvPicPr>
                  <a:picLocks noChangeAspect="1" noChangeArrowheads="1"/>
                </p:cNvPicPr>
                <p:nvPr/>
              </p:nvPicPr>
              <p:blipFill>
                <a:blip r:embed="rId3">
                  <a:clrChange>
                    <a:clrFrom>
                      <a:srgbClr val="FFFFFF"/>
                    </a:clrFrom>
                    <a:clrTo>
                      <a:srgbClr val="FFFFFF">
                        <a:alpha val="0"/>
                      </a:srgbClr>
                    </a:clrTo>
                  </a:clrChange>
                  <a:lum bright="-40000" contrast="-40000"/>
                  <a:extLst>
                    <a:ext uri="{28A0092B-C50C-407E-A947-70E740481C1C}">
                      <a14:useLocalDpi xmlns:a14="http://schemas.microsoft.com/office/drawing/2010/main" val="0"/>
                    </a:ext>
                  </a:extLst>
                </a:blip>
                <a:srcRect l="10468" t="3461" r="26759" b="16301"/>
                <a:stretch>
                  <a:fillRect/>
                </a:stretch>
              </p:blipFill>
              <p:spPr bwMode="auto">
                <a:xfrm rot="-1800000">
                  <a:off x="981" y="1607"/>
                  <a:ext cx="499"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901" name="Group 213"/>
                <p:cNvGrpSpPr/>
                <p:nvPr/>
              </p:nvGrpSpPr>
              <p:grpSpPr bwMode="auto">
                <a:xfrm>
                  <a:off x="1117" y="1541"/>
                  <a:ext cx="772" cy="522"/>
                  <a:chOff x="1946" y="1472"/>
                  <a:chExt cx="772" cy="522"/>
                </a:xfrm>
              </p:grpSpPr>
              <p:pic>
                <p:nvPicPr>
                  <p:cNvPr id="36902" name="Picture 204" descr="未标题-14"/>
                  <p:cNvPicPr>
                    <a:picLocks noChangeAspect="1" noChangeArrowheads="1"/>
                  </p:cNvPicPr>
                  <p:nvPr/>
                </p:nvPicPr>
                <p:blipFill>
                  <a:blip r:embed="rId3">
                    <a:clrChange>
                      <a:clrFrom>
                        <a:srgbClr val="FFFFFF"/>
                      </a:clrFrom>
                      <a:clrTo>
                        <a:srgbClr val="FFFFFF">
                          <a:alpha val="0"/>
                        </a:srgbClr>
                      </a:clrTo>
                    </a:clrChange>
                    <a:lum bright="-40000" contrast="-40000"/>
                    <a:extLst>
                      <a:ext uri="{28A0092B-C50C-407E-A947-70E740481C1C}">
                        <a14:useLocalDpi xmlns:a14="http://schemas.microsoft.com/office/drawing/2010/main" val="0"/>
                      </a:ext>
                    </a:extLst>
                  </a:blip>
                  <a:srcRect l="10468" t="3461" r="26759" b="16301"/>
                  <a:stretch>
                    <a:fillRect/>
                  </a:stretch>
                </p:blipFill>
                <p:spPr bwMode="auto">
                  <a:xfrm rot="-1800000">
                    <a:off x="1946" y="1472"/>
                    <a:ext cx="499"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3" name="Picture 205" descr="未标题-14"/>
                  <p:cNvPicPr>
                    <a:picLocks noChangeAspect="1" noChangeArrowheads="1"/>
                  </p:cNvPicPr>
                  <p:nvPr/>
                </p:nvPicPr>
                <p:blipFill>
                  <a:blip r:embed="rId3">
                    <a:clrChange>
                      <a:clrFrom>
                        <a:srgbClr val="FFFFFF"/>
                      </a:clrFrom>
                      <a:clrTo>
                        <a:srgbClr val="FFFFFF">
                          <a:alpha val="0"/>
                        </a:srgbClr>
                      </a:clrTo>
                    </a:clrChange>
                    <a:lum bright="-40000" contrast="-40000"/>
                    <a:extLst>
                      <a:ext uri="{28A0092B-C50C-407E-A947-70E740481C1C}">
                        <a14:useLocalDpi xmlns:a14="http://schemas.microsoft.com/office/drawing/2010/main" val="0"/>
                      </a:ext>
                    </a:extLst>
                  </a:blip>
                  <a:srcRect l="10468" t="3461" r="26759" b="16301"/>
                  <a:stretch>
                    <a:fillRect/>
                  </a:stretch>
                </p:blipFill>
                <p:spPr bwMode="auto">
                  <a:xfrm rot="-1800000">
                    <a:off x="2070" y="1517"/>
                    <a:ext cx="499"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04" name="Picture 206" descr="未标题-14"/>
                  <p:cNvPicPr>
                    <a:picLocks noChangeAspect="1" noChangeArrowheads="1"/>
                  </p:cNvPicPr>
                  <p:nvPr/>
                </p:nvPicPr>
                <p:blipFill>
                  <a:blip r:embed="rId3">
                    <a:clrChange>
                      <a:clrFrom>
                        <a:srgbClr val="FFFFFF"/>
                      </a:clrFrom>
                      <a:clrTo>
                        <a:srgbClr val="FFFFFF">
                          <a:alpha val="0"/>
                        </a:srgbClr>
                      </a:clrTo>
                    </a:clrChange>
                    <a:lum bright="-40000" contrast="-40000"/>
                    <a:extLst>
                      <a:ext uri="{28A0092B-C50C-407E-A947-70E740481C1C}">
                        <a14:useLocalDpi xmlns:a14="http://schemas.microsoft.com/office/drawing/2010/main" val="0"/>
                      </a:ext>
                    </a:extLst>
                  </a:blip>
                  <a:srcRect l="10468" t="3461" r="26759" b="16301"/>
                  <a:stretch>
                    <a:fillRect/>
                  </a:stretch>
                </p:blipFill>
                <p:spPr bwMode="auto">
                  <a:xfrm rot="-1800000">
                    <a:off x="2219" y="1498"/>
                    <a:ext cx="499"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897" name="Text Box 211"/>
              <p:cNvSpPr txBox="1">
                <a:spLocks noChangeArrowheads="1"/>
              </p:cNvSpPr>
              <p:nvPr/>
            </p:nvSpPr>
            <p:spPr bwMode="auto">
              <a:xfrm>
                <a:off x="2483151" y="2421062"/>
                <a:ext cx="992188" cy="40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a:spcBef>
                    <a:spcPct val="50000"/>
                  </a:spcBef>
                  <a:buFontTx/>
                  <a:buNone/>
                </a:pPr>
                <a:r>
                  <a:rPr kumimoji="0" lang="zh-CN" altLang="nb-NO" sz="2000">
                    <a:solidFill>
                      <a:srgbClr val="CC0000"/>
                    </a:solidFill>
                    <a:ea typeface="宋体" panose="02010600030101010101" pitchFamily="2" charset="-122"/>
                  </a:rPr>
                  <a:t>干沉降</a:t>
                </a:r>
                <a:endParaRPr kumimoji="0" lang="zh-CN" altLang="en-GB" sz="2000">
                  <a:solidFill>
                    <a:srgbClr val="CC0000"/>
                  </a:solidFill>
                  <a:ea typeface="宋体" panose="02010600030101010101" pitchFamily="2" charset="-122"/>
                </a:endParaRPr>
              </a:p>
            </p:txBody>
          </p:sp>
          <p:sp>
            <p:nvSpPr>
              <p:cNvPr id="36898" name="Rectangle 89"/>
              <p:cNvSpPr>
                <a:spLocks noChangeArrowheads="1"/>
              </p:cNvSpPr>
              <p:nvPr/>
            </p:nvSpPr>
            <p:spPr bwMode="auto">
              <a:xfrm>
                <a:off x="1259241" y="2060982"/>
                <a:ext cx="1873250" cy="4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spcBef>
                    <a:spcPct val="0"/>
                  </a:spcBef>
                  <a:buFontTx/>
                  <a:buNone/>
                </a:pPr>
                <a:r>
                  <a:rPr kumimoji="0" lang="en-US" altLang="zh-CN" sz="2000">
                    <a:solidFill>
                      <a:srgbClr val="CC0000"/>
                    </a:solidFill>
                    <a:ea typeface="黑体" panose="02010609060101010101" pitchFamily="49" charset="-122"/>
                    <a:cs typeface="Times New Roman" panose="02020603050405020304" pitchFamily="18" charset="0"/>
                  </a:rPr>
                  <a:t>H</a:t>
                </a:r>
                <a:r>
                  <a:rPr kumimoji="0" lang="en-US" altLang="zh-CN" sz="2000" baseline="30000">
                    <a:solidFill>
                      <a:srgbClr val="CC0000"/>
                    </a:solidFill>
                    <a:ea typeface="黑体" panose="02010609060101010101" pitchFamily="49" charset="-122"/>
                    <a:cs typeface="Times New Roman" panose="02020603050405020304" pitchFamily="18" charset="0"/>
                  </a:rPr>
                  <a:t>+</a:t>
                </a:r>
                <a:r>
                  <a:rPr kumimoji="0" lang="en-US" altLang="zh-CN" sz="2000">
                    <a:solidFill>
                      <a:srgbClr val="CC0000"/>
                    </a:solidFill>
                    <a:ea typeface="黑体" panose="02010609060101010101" pitchFamily="49" charset="-122"/>
                    <a:cs typeface="Times New Roman" panose="02020603050405020304" pitchFamily="18" charset="0"/>
                  </a:rPr>
                  <a:t>, NH</a:t>
                </a:r>
                <a:r>
                  <a:rPr kumimoji="0" lang="en-US" altLang="zh-CN" sz="2000" baseline="-25000">
                    <a:solidFill>
                      <a:srgbClr val="CC0000"/>
                    </a:solidFill>
                    <a:ea typeface="黑体" panose="02010609060101010101" pitchFamily="49" charset="-122"/>
                    <a:cs typeface="Times New Roman" panose="02020603050405020304" pitchFamily="18" charset="0"/>
                  </a:rPr>
                  <a:t>4</a:t>
                </a:r>
                <a:r>
                  <a:rPr kumimoji="0" lang="en-US" altLang="zh-CN" sz="2000" baseline="30000">
                    <a:solidFill>
                      <a:srgbClr val="CC0000"/>
                    </a:solidFill>
                    <a:ea typeface="黑体" panose="02010609060101010101" pitchFamily="49" charset="-122"/>
                    <a:cs typeface="Times New Roman" panose="02020603050405020304" pitchFamily="18" charset="0"/>
                  </a:rPr>
                  <a:t>+</a:t>
                </a:r>
                <a:r>
                  <a:rPr kumimoji="0" lang="en-US" altLang="zh-CN" sz="2000">
                    <a:solidFill>
                      <a:srgbClr val="CC0000"/>
                    </a:solidFill>
                    <a:ea typeface="黑体" panose="02010609060101010101" pitchFamily="49" charset="-122"/>
                    <a:cs typeface="Times New Roman" panose="02020603050405020304" pitchFamily="18" charset="0"/>
                  </a:rPr>
                  <a:t>, NO</a:t>
                </a:r>
                <a:r>
                  <a:rPr kumimoji="0" lang="en-US" altLang="zh-CN" sz="2000" baseline="-25000">
                    <a:solidFill>
                      <a:srgbClr val="CC0000"/>
                    </a:solidFill>
                    <a:ea typeface="黑体" panose="02010609060101010101" pitchFamily="49" charset="-122"/>
                    <a:cs typeface="Times New Roman" panose="02020603050405020304" pitchFamily="18" charset="0"/>
                  </a:rPr>
                  <a:t>3</a:t>
                </a:r>
                <a:r>
                  <a:rPr kumimoji="0" lang="en-US" altLang="zh-CN" sz="2000" baseline="30000">
                    <a:solidFill>
                      <a:srgbClr val="CC0000"/>
                    </a:solidFill>
                    <a:ea typeface="黑体" panose="02010609060101010101" pitchFamily="49" charset="-122"/>
                    <a:cs typeface="Times New Roman" panose="02020603050405020304" pitchFamily="18" charset="0"/>
                  </a:rPr>
                  <a:t>-</a:t>
                </a:r>
                <a:endParaRPr kumimoji="0" lang="en-US" altLang="zh-CN" sz="2000" baseline="30000">
                  <a:solidFill>
                    <a:srgbClr val="CC0000"/>
                  </a:solidFill>
                  <a:ea typeface="黑体" panose="02010609060101010101" pitchFamily="49" charset="-122"/>
                  <a:cs typeface="Times New Roman" panose="02020603050405020304" pitchFamily="18" charset="0"/>
                </a:endParaRPr>
              </a:p>
            </p:txBody>
          </p:sp>
          <p:sp>
            <p:nvSpPr>
              <p:cNvPr id="36899" name="Rectangle 233"/>
              <p:cNvSpPr>
                <a:spLocks noChangeArrowheads="1"/>
              </p:cNvSpPr>
              <p:nvPr/>
            </p:nvSpPr>
            <p:spPr bwMode="auto">
              <a:xfrm>
                <a:off x="898974" y="4581303"/>
                <a:ext cx="2376488" cy="1169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ts val="1400"/>
                  </a:lnSpc>
                  <a:spcBef>
                    <a:spcPct val="0"/>
                  </a:spcBef>
                  <a:buFontTx/>
                  <a:buNone/>
                </a:pPr>
                <a:r>
                  <a:rPr kumimoji="0" lang="en-US" altLang="zh-CN" sz="1400">
                    <a:solidFill>
                      <a:srgbClr val="CC0000"/>
                    </a:solidFill>
                    <a:ea typeface="黑体" panose="02010609060101010101" pitchFamily="49" charset="-122"/>
                    <a:cs typeface="Times New Roman" panose="02020603050405020304" pitchFamily="18" charset="0"/>
                  </a:rPr>
                  <a:t>      </a:t>
                </a:r>
                <a:r>
                  <a:rPr kumimoji="0" lang="en-US" altLang="zh-CN" sz="1600">
                    <a:solidFill>
                      <a:srgbClr val="CC0000"/>
                    </a:solidFill>
                    <a:ea typeface="黑体" panose="02010609060101010101" pitchFamily="49" charset="-122"/>
                    <a:cs typeface="Times New Roman" panose="02020603050405020304" pitchFamily="18" charset="0"/>
                  </a:rPr>
                  <a:t>NO</a:t>
                </a:r>
                <a:r>
                  <a:rPr kumimoji="0" lang="en-US" altLang="zh-CN" sz="1600">
                    <a:solidFill>
                      <a:srgbClr val="CC0000"/>
                    </a:solidFill>
                    <a:ea typeface="黑体" panose="02010609060101010101" pitchFamily="49" charset="-122"/>
                    <a:cs typeface="Times New Roman" panose="02020603050405020304" pitchFamily="18" charset="0"/>
                    <a:sym typeface="Symbol" panose="05050102010706020507" pitchFamily="18" charset="2"/>
                  </a:rPr>
                  <a:t> </a:t>
                </a:r>
                <a:r>
                  <a:rPr kumimoji="0" lang="en-US" altLang="zh-CN" sz="1600">
                    <a:solidFill>
                      <a:srgbClr val="CC0000"/>
                    </a:solidFill>
                    <a:ea typeface="黑体" panose="02010609060101010101" pitchFamily="49" charset="-122"/>
                    <a:cs typeface="Times New Roman" panose="02020603050405020304" pitchFamily="18" charset="0"/>
                  </a:rPr>
                  <a:t> N</a:t>
                </a:r>
                <a:r>
                  <a:rPr kumimoji="0" lang="en-US" altLang="zh-CN" sz="1600" baseline="-25000">
                    <a:solidFill>
                      <a:srgbClr val="CC0000"/>
                    </a:solidFill>
                    <a:ea typeface="黑体" panose="02010609060101010101" pitchFamily="49" charset="-122"/>
                    <a:cs typeface="Times New Roman" panose="02020603050405020304" pitchFamily="18" charset="0"/>
                  </a:rPr>
                  <a:t>2</a:t>
                </a:r>
                <a:r>
                  <a:rPr kumimoji="0" lang="en-US" altLang="zh-CN" sz="1600">
                    <a:solidFill>
                      <a:srgbClr val="CC0000"/>
                    </a:solidFill>
                    <a:ea typeface="黑体" panose="02010609060101010101" pitchFamily="49" charset="-122"/>
                    <a:cs typeface="Times New Roman" panose="02020603050405020304" pitchFamily="18" charset="0"/>
                  </a:rPr>
                  <a:t>O</a:t>
                </a:r>
                <a:r>
                  <a:rPr kumimoji="0" lang="en-US" altLang="zh-CN" sz="1600">
                    <a:solidFill>
                      <a:srgbClr val="CC0000"/>
                    </a:solidFill>
                    <a:ea typeface="黑体" panose="02010609060101010101" pitchFamily="49" charset="-122"/>
                    <a:cs typeface="Times New Roman" panose="02020603050405020304" pitchFamily="18" charset="0"/>
                    <a:sym typeface="Symbol" panose="05050102010706020507" pitchFamily="18" charset="2"/>
                  </a:rPr>
                  <a:t>     </a:t>
                </a:r>
                <a:r>
                  <a:rPr kumimoji="0" lang="en-US" altLang="zh-CN" sz="1600">
                    <a:solidFill>
                      <a:srgbClr val="CC0000"/>
                    </a:solidFill>
                    <a:ea typeface="黑体" panose="02010609060101010101" pitchFamily="49" charset="-122"/>
                    <a:cs typeface="Times New Roman" panose="02020603050405020304" pitchFamily="18" charset="0"/>
                  </a:rPr>
                  <a:t> N</a:t>
                </a:r>
                <a:r>
                  <a:rPr kumimoji="0" lang="en-US" altLang="zh-CN" sz="1600" baseline="-25000">
                    <a:solidFill>
                      <a:srgbClr val="CC0000"/>
                    </a:solidFill>
                    <a:ea typeface="黑体" panose="02010609060101010101" pitchFamily="49" charset="-122"/>
                    <a:cs typeface="Times New Roman" panose="02020603050405020304" pitchFamily="18" charset="0"/>
                  </a:rPr>
                  <a:t>2</a:t>
                </a:r>
                <a:r>
                  <a:rPr kumimoji="0" lang="en-US" altLang="zh-CN" sz="1600">
                    <a:solidFill>
                      <a:srgbClr val="CC0000"/>
                    </a:solidFill>
                    <a:ea typeface="黑体" panose="02010609060101010101" pitchFamily="49" charset="-122"/>
                    <a:cs typeface="Times New Roman" panose="02020603050405020304" pitchFamily="18" charset="0"/>
                  </a:rPr>
                  <a:t>O</a:t>
                </a:r>
                <a:endParaRPr kumimoji="0" lang="en-US" altLang="zh-CN" sz="1600">
                  <a:solidFill>
                    <a:srgbClr val="CC0000"/>
                  </a:solidFill>
                  <a:ea typeface="黑体" panose="02010609060101010101" pitchFamily="49" charset="-122"/>
                  <a:cs typeface="Times New Roman" panose="02020603050405020304" pitchFamily="18" charset="0"/>
                </a:endParaRPr>
              </a:p>
              <a:p>
                <a:pPr eaLnBrk="1" hangingPunct="1">
                  <a:lnSpc>
                    <a:spcPts val="1400"/>
                  </a:lnSpc>
                  <a:spcBef>
                    <a:spcPct val="0"/>
                  </a:spcBef>
                  <a:buFontTx/>
                  <a:buNone/>
                </a:pPr>
                <a:r>
                  <a:rPr kumimoji="0" lang="en-US" altLang="zh-CN" sz="1600">
                    <a:solidFill>
                      <a:srgbClr val="CC0000"/>
                    </a:solidFill>
                    <a:ea typeface="黑体" panose="02010609060101010101" pitchFamily="49" charset="-122"/>
                    <a:cs typeface="Times New Roman" panose="02020603050405020304" pitchFamily="18" charset="0"/>
                  </a:rPr>
                  <a:t>NH</a:t>
                </a:r>
                <a:r>
                  <a:rPr kumimoji="0" lang="en-US" altLang="zh-CN" sz="1600" baseline="-25000">
                    <a:solidFill>
                      <a:srgbClr val="CC0000"/>
                    </a:solidFill>
                    <a:ea typeface="黑体" panose="02010609060101010101" pitchFamily="49" charset="-122"/>
                    <a:cs typeface="Times New Roman" panose="02020603050405020304" pitchFamily="18" charset="0"/>
                  </a:rPr>
                  <a:t>4</a:t>
                </a:r>
                <a:r>
                  <a:rPr kumimoji="0" lang="en-US" altLang="zh-CN" sz="1600" baseline="30000">
                    <a:solidFill>
                      <a:srgbClr val="CC0000"/>
                    </a:solidFill>
                    <a:ea typeface="黑体" panose="02010609060101010101" pitchFamily="49" charset="-122"/>
                    <a:cs typeface="Times New Roman" panose="02020603050405020304" pitchFamily="18" charset="0"/>
                  </a:rPr>
                  <a:t>+</a:t>
                </a:r>
                <a:r>
                  <a:rPr kumimoji="0" lang="en-US" altLang="zh-CN" sz="1600">
                    <a:solidFill>
                      <a:srgbClr val="CC0000"/>
                    </a:solidFill>
                    <a:ea typeface="黑体" panose="02010609060101010101" pitchFamily="49" charset="-122"/>
                    <a:cs typeface="Times New Roman" panose="02020603050405020304" pitchFamily="18" charset="0"/>
                    <a:sym typeface="Symbol" panose="05050102010706020507" pitchFamily="18" charset="2"/>
                  </a:rPr>
                  <a:t>——</a:t>
                </a:r>
                <a:r>
                  <a:rPr kumimoji="0" lang="en-US" altLang="zh-CN" sz="1600">
                    <a:solidFill>
                      <a:srgbClr val="CC0000"/>
                    </a:solidFill>
                    <a:ea typeface="黑体" panose="02010609060101010101" pitchFamily="49" charset="-122"/>
                    <a:cs typeface="Times New Roman" panose="02020603050405020304" pitchFamily="18" charset="0"/>
                  </a:rPr>
                  <a:t>NO</a:t>
                </a:r>
                <a:r>
                  <a:rPr kumimoji="0" lang="en-US" altLang="zh-CN" sz="1600" baseline="-25000">
                    <a:solidFill>
                      <a:srgbClr val="CC0000"/>
                    </a:solidFill>
                    <a:ea typeface="黑体" panose="02010609060101010101" pitchFamily="49" charset="-122"/>
                    <a:cs typeface="Times New Roman" panose="02020603050405020304" pitchFamily="18" charset="0"/>
                  </a:rPr>
                  <a:t>3</a:t>
                </a:r>
                <a:r>
                  <a:rPr kumimoji="0" lang="en-US" altLang="zh-CN" sz="1600" baseline="30000">
                    <a:solidFill>
                      <a:srgbClr val="CC0000"/>
                    </a:solidFill>
                    <a:ea typeface="黑体" panose="02010609060101010101" pitchFamily="49" charset="-122"/>
                    <a:cs typeface="Times New Roman" panose="02020603050405020304" pitchFamily="18" charset="0"/>
                  </a:rPr>
                  <a:t>-</a:t>
                </a:r>
                <a:r>
                  <a:rPr kumimoji="0" lang="en-US" altLang="zh-CN" sz="1600">
                    <a:solidFill>
                      <a:srgbClr val="CC0000"/>
                    </a:solidFill>
                    <a:ea typeface="黑体" panose="02010609060101010101" pitchFamily="49" charset="-122"/>
                    <a:cs typeface="Times New Roman" panose="02020603050405020304" pitchFamily="18" charset="0"/>
                    <a:sym typeface="Symbol" panose="05050102010706020507" pitchFamily="18" charset="2"/>
                  </a:rPr>
                  <a:t> ——</a:t>
                </a:r>
                <a:r>
                  <a:rPr kumimoji="0" lang="en-US" altLang="zh-CN" sz="1600">
                    <a:solidFill>
                      <a:srgbClr val="CC0000"/>
                    </a:solidFill>
                    <a:ea typeface="黑体" panose="02010609060101010101" pitchFamily="49" charset="-122"/>
                    <a:cs typeface="Times New Roman" panose="02020603050405020304" pitchFamily="18" charset="0"/>
                  </a:rPr>
                  <a:t>N</a:t>
                </a:r>
                <a:r>
                  <a:rPr kumimoji="0" lang="en-US" altLang="zh-CN" sz="1600" baseline="-25000">
                    <a:solidFill>
                      <a:srgbClr val="CC0000"/>
                    </a:solidFill>
                    <a:ea typeface="黑体" panose="02010609060101010101" pitchFamily="49" charset="-122"/>
                    <a:cs typeface="Times New Roman" panose="02020603050405020304" pitchFamily="18" charset="0"/>
                  </a:rPr>
                  <a:t>2</a:t>
                </a:r>
                <a:endParaRPr kumimoji="0" lang="en-US" altLang="zh-CN" sz="1600" baseline="-25000">
                  <a:solidFill>
                    <a:srgbClr val="CC0000"/>
                  </a:solidFill>
                  <a:ea typeface="黑体" panose="02010609060101010101" pitchFamily="49" charset="-122"/>
                  <a:cs typeface="Times New Roman" panose="02020603050405020304" pitchFamily="18" charset="0"/>
                </a:endParaRPr>
              </a:p>
              <a:p>
                <a:pPr eaLnBrk="1" hangingPunct="1">
                  <a:lnSpc>
                    <a:spcPts val="1400"/>
                  </a:lnSpc>
                  <a:spcBef>
                    <a:spcPct val="0"/>
                  </a:spcBef>
                  <a:buFontTx/>
                  <a:buNone/>
                </a:pPr>
                <a:r>
                  <a:rPr kumimoji="0" lang="zh-CN" altLang="en-US" sz="1600">
                    <a:solidFill>
                      <a:srgbClr val="CC0000"/>
                    </a:solidFill>
                    <a:ea typeface="黑体" panose="02010609060101010101" pitchFamily="49" charset="-122"/>
                    <a:cs typeface="Times New Roman" panose="02020603050405020304" pitchFamily="18" charset="0"/>
                  </a:rPr>
                  <a:t>           硝化          反硝化</a:t>
                </a:r>
                <a:endParaRPr kumimoji="0" lang="en-US" altLang="zh-CN" sz="1600">
                  <a:solidFill>
                    <a:srgbClr val="CC0000"/>
                  </a:solidFill>
                  <a:ea typeface="黑体" panose="02010609060101010101" pitchFamily="49" charset="-122"/>
                  <a:cs typeface="Times New Roman" panose="02020603050405020304" pitchFamily="18" charset="0"/>
                </a:endParaRPr>
              </a:p>
              <a:p>
                <a:pPr eaLnBrk="1" hangingPunct="1">
                  <a:lnSpc>
                    <a:spcPts val="1400"/>
                  </a:lnSpc>
                  <a:spcBef>
                    <a:spcPct val="0"/>
                  </a:spcBef>
                  <a:buFontTx/>
                  <a:buNone/>
                </a:pPr>
                <a:endParaRPr kumimoji="0" lang="en-US" altLang="zh-CN" sz="1400">
                  <a:solidFill>
                    <a:srgbClr val="CC0000"/>
                  </a:solidFill>
                  <a:ea typeface="黑体" panose="02010609060101010101" pitchFamily="49" charset="-122"/>
                  <a:cs typeface="Times New Roman" panose="02020603050405020304" pitchFamily="18" charset="0"/>
                </a:endParaRPr>
              </a:p>
            </p:txBody>
          </p:sp>
        </p:grpSp>
      </p:grpSp>
      <p:pic>
        <p:nvPicPr>
          <p:cNvPr id="36870" name="Picture 181" descr="未标题-1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56688" b="3760"/>
          <a:stretch>
            <a:fillRect/>
          </a:stretch>
        </p:blipFill>
        <p:spPr bwMode="auto">
          <a:xfrm rot="5990284" flipH="1">
            <a:off x="5525294" y="4648994"/>
            <a:ext cx="2143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36871" name="Picture 186" descr="未标题-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59407" b="5490"/>
          <a:stretch>
            <a:fillRect/>
          </a:stretch>
        </p:blipFill>
        <p:spPr bwMode="auto">
          <a:xfrm rot="13762747" flipH="1">
            <a:off x="5340350" y="4457700"/>
            <a:ext cx="254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72" name="组合 59"/>
          <p:cNvGrpSpPr/>
          <p:nvPr/>
        </p:nvGrpSpPr>
        <p:grpSpPr bwMode="auto">
          <a:xfrm>
            <a:off x="4562475" y="1633538"/>
            <a:ext cx="3609975" cy="4092575"/>
            <a:chOff x="4078670" y="1340768"/>
            <a:chExt cx="3178453" cy="4092098"/>
          </a:xfrm>
        </p:grpSpPr>
        <p:grpSp>
          <p:nvGrpSpPr>
            <p:cNvPr id="36881" name="组合 292"/>
            <p:cNvGrpSpPr/>
            <p:nvPr/>
          </p:nvGrpSpPr>
          <p:grpSpPr bwMode="auto">
            <a:xfrm>
              <a:off x="4860031" y="1340768"/>
              <a:ext cx="2397092" cy="4092098"/>
              <a:chOff x="4860224" y="1340389"/>
              <a:chExt cx="2396749" cy="4091691"/>
            </a:xfrm>
          </p:grpSpPr>
          <p:sp>
            <p:nvSpPr>
              <p:cNvPr id="36887" name="Text Box 129"/>
              <p:cNvSpPr txBox="1">
                <a:spLocks noChangeArrowheads="1"/>
              </p:cNvSpPr>
              <p:nvPr/>
            </p:nvSpPr>
            <p:spPr bwMode="auto">
              <a:xfrm>
                <a:off x="4860224" y="3788418"/>
                <a:ext cx="812801" cy="70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spcBef>
                    <a:spcPct val="0"/>
                  </a:spcBef>
                  <a:buFontTx/>
                  <a:buNone/>
                </a:pPr>
                <a:r>
                  <a:rPr kumimoji="0" lang="nb-NO" altLang="zh-CN" sz="2000">
                    <a:solidFill>
                      <a:srgbClr val="FF01FF"/>
                    </a:solidFill>
                    <a:ea typeface="黑体" panose="02010609060101010101" pitchFamily="49" charset="-122"/>
                    <a:cs typeface="Times New Roman" panose="02020603050405020304" pitchFamily="18" charset="0"/>
                  </a:rPr>
                  <a:t>POPs</a:t>
                </a:r>
                <a:endParaRPr kumimoji="0" lang="en-GB" altLang="zh-CN" sz="2000">
                  <a:solidFill>
                    <a:srgbClr val="FF01FF"/>
                  </a:solidFill>
                  <a:ea typeface="黑体" panose="02010609060101010101" pitchFamily="49" charset="-122"/>
                  <a:cs typeface="Times New Roman" panose="02020603050405020304" pitchFamily="18" charset="0"/>
                </a:endParaRPr>
              </a:p>
            </p:txBody>
          </p:sp>
          <p:sp>
            <p:nvSpPr>
              <p:cNvPr id="36888" name="Text Box 129"/>
              <p:cNvSpPr txBox="1">
                <a:spLocks noChangeArrowheads="1"/>
              </p:cNvSpPr>
              <p:nvPr/>
            </p:nvSpPr>
            <p:spPr bwMode="auto">
              <a:xfrm>
                <a:off x="6444173" y="1340389"/>
                <a:ext cx="812800" cy="70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spcBef>
                    <a:spcPct val="0"/>
                  </a:spcBef>
                  <a:buFontTx/>
                  <a:buNone/>
                </a:pPr>
                <a:r>
                  <a:rPr kumimoji="0" lang="nb-NO" altLang="zh-CN" sz="2000">
                    <a:solidFill>
                      <a:srgbClr val="FF01FF"/>
                    </a:solidFill>
                    <a:ea typeface="黑体" panose="02010609060101010101" pitchFamily="49" charset="-122"/>
                    <a:cs typeface="Times New Roman" panose="02020603050405020304" pitchFamily="18" charset="0"/>
                  </a:rPr>
                  <a:t>POPs</a:t>
                </a:r>
                <a:endParaRPr kumimoji="0" lang="en-GB" altLang="zh-CN" sz="2000">
                  <a:solidFill>
                    <a:srgbClr val="FF01FF"/>
                  </a:solidFill>
                  <a:ea typeface="黑体" panose="02010609060101010101" pitchFamily="49" charset="-122"/>
                  <a:cs typeface="Times New Roman" panose="02020603050405020304" pitchFamily="18" charset="0"/>
                </a:endParaRPr>
              </a:p>
            </p:txBody>
          </p:sp>
          <p:pic>
            <p:nvPicPr>
              <p:cNvPr id="36889" name="Picture 128" descr="pcb153-export-png-trans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9982" y="5008583"/>
                <a:ext cx="2746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0" name="Text Box 129"/>
              <p:cNvSpPr txBox="1">
                <a:spLocks noChangeArrowheads="1"/>
              </p:cNvSpPr>
              <p:nvPr/>
            </p:nvSpPr>
            <p:spPr bwMode="auto">
              <a:xfrm>
                <a:off x="5868192" y="4724429"/>
                <a:ext cx="812802" cy="70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spcBef>
                    <a:spcPct val="0"/>
                  </a:spcBef>
                  <a:buFontTx/>
                  <a:buNone/>
                </a:pPr>
                <a:r>
                  <a:rPr kumimoji="0" lang="nb-NO" altLang="zh-CN" sz="2000">
                    <a:solidFill>
                      <a:srgbClr val="FF01FF"/>
                    </a:solidFill>
                    <a:ea typeface="黑体" panose="02010609060101010101" pitchFamily="49" charset="-122"/>
                    <a:cs typeface="Times New Roman" panose="02020603050405020304" pitchFamily="18" charset="0"/>
                  </a:rPr>
                  <a:t>POPs</a:t>
                </a:r>
                <a:endParaRPr kumimoji="0" lang="en-GB" altLang="zh-CN" sz="2000">
                  <a:solidFill>
                    <a:srgbClr val="FF01FF"/>
                  </a:solidFill>
                  <a:ea typeface="黑体" panose="02010609060101010101" pitchFamily="49" charset="-122"/>
                  <a:cs typeface="Times New Roman" panose="02020603050405020304" pitchFamily="18" charset="0"/>
                </a:endParaRPr>
              </a:p>
            </p:txBody>
          </p:sp>
          <p:pic>
            <p:nvPicPr>
              <p:cNvPr id="36891" name="Picture 171" descr="MCBS00652_0000[1]"/>
              <p:cNvPicPr>
                <a:picLocks noChangeAspect="1" noChangeArrowheads="1"/>
              </p:cNvPicPr>
              <p:nvPr/>
            </p:nvPicPr>
            <p:blipFill>
              <a:blip r:embed="rId7" cstate="print">
                <a:lum bright="-18000" contrast="18000"/>
                <a:extLst>
                  <a:ext uri="{28A0092B-C50C-407E-A947-70E740481C1C}">
                    <a14:useLocalDpi xmlns:a14="http://schemas.microsoft.com/office/drawing/2010/main" val="0"/>
                  </a:ext>
                </a:extLst>
              </a:blip>
              <a:srcRect/>
              <a:stretch>
                <a:fillRect/>
              </a:stretch>
            </p:blipFill>
            <p:spPr bwMode="auto">
              <a:xfrm>
                <a:off x="6526220" y="4783157"/>
                <a:ext cx="41275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2" name="Picture 182" descr="未标题-10"/>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56688" b="3760"/>
              <a:stretch>
                <a:fillRect/>
              </a:stretch>
            </p:blipFill>
            <p:spPr bwMode="auto">
              <a:xfrm rot="4984805" flipH="1">
                <a:off x="6694494" y="4845071"/>
                <a:ext cx="179388" cy="72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882" name="Picture 180" descr="未标题-1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r="56688" b="3760"/>
            <a:stretch>
              <a:fillRect/>
            </a:stretch>
          </p:blipFill>
          <p:spPr bwMode="auto">
            <a:xfrm rot="-5216711" flipH="1" flipV="1">
              <a:off x="4586519" y="4432974"/>
              <a:ext cx="217547" cy="86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3" name="Picture 183" descr="未标题-10"/>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56688" b="3760"/>
            <a:stretch>
              <a:fillRect/>
            </a:stretch>
          </p:blipFill>
          <p:spPr bwMode="auto">
            <a:xfrm rot="14150098" flipH="1">
              <a:off x="4483352" y="3399213"/>
              <a:ext cx="214371" cy="79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4" name="Picture 185" descr="未标题-1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r="56688" b="3760"/>
            <a:stretch>
              <a:fillRect/>
            </a:stretch>
          </p:blipFill>
          <p:spPr bwMode="auto">
            <a:xfrm rot="12732905" flipH="1">
              <a:off x="4078670" y="3381559"/>
              <a:ext cx="176178" cy="49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5" name="Picture 183" descr="未标题-10"/>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56688" b="3760"/>
            <a:stretch>
              <a:fillRect/>
            </a:stretch>
          </p:blipFill>
          <p:spPr bwMode="auto">
            <a:xfrm rot="15156303" flipH="1">
              <a:off x="4895578" y="3464384"/>
              <a:ext cx="214371" cy="79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6" name="Picture 183" descr="未标题-10"/>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56688" b="3760"/>
            <a:stretch>
              <a:fillRect/>
            </a:stretch>
          </p:blipFill>
          <p:spPr bwMode="auto">
            <a:xfrm rot="13197444" flipH="1">
              <a:off x="4716719" y="2708275"/>
              <a:ext cx="214271" cy="79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73" name="组合 58"/>
          <p:cNvGrpSpPr/>
          <p:nvPr/>
        </p:nvGrpSpPr>
        <p:grpSpPr bwMode="auto">
          <a:xfrm>
            <a:off x="2346325" y="3716338"/>
            <a:ext cx="2949575" cy="1893887"/>
            <a:chOff x="2346310" y="3717032"/>
            <a:chExt cx="2949657" cy="1893777"/>
          </a:xfrm>
        </p:grpSpPr>
        <p:sp>
          <p:nvSpPr>
            <p:cNvPr id="36875" name="Rectangle 233"/>
            <p:cNvSpPr>
              <a:spLocks noChangeArrowheads="1"/>
            </p:cNvSpPr>
            <p:nvPr/>
          </p:nvSpPr>
          <p:spPr bwMode="auto">
            <a:xfrm>
              <a:off x="3059832" y="3717032"/>
              <a:ext cx="854934" cy="61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spcBef>
                  <a:spcPct val="0"/>
                </a:spcBef>
                <a:buFontTx/>
                <a:buNone/>
              </a:pPr>
              <a:r>
                <a:rPr kumimoji="0" lang="en-US" altLang="zh-CN" sz="2000">
                  <a:solidFill>
                    <a:srgbClr val="CC0000"/>
                  </a:solidFill>
                  <a:ea typeface="黑体" panose="02010609060101010101" pitchFamily="49" charset="-122"/>
                  <a:cs typeface="Times New Roman" panose="02020603050405020304" pitchFamily="18" charset="0"/>
                </a:rPr>
                <a:t>NO</a:t>
              </a:r>
              <a:r>
                <a:rPr kumimoji="0" lang="en-US" altLang="zh-CN" sz="2000" baseline="-25000">
                  <a:solidFill>
                    <a:srgbClr val="CC0000"/>
                  </a:solidFill>
                  <a:ea typeface="黑体" panose="02010609060101010101" pitchFamily="49" charset="-122"/>
                  <a:cs typeface="Times New Roman" panose="02020603050405020304" pitchFamily="18" charset="0"/>
                </a:rPr>
                <a:t>3</a:t>
              </a:r>
              <a:r>
                <a:rPr kumimoji="0" lang="en-US" altLang="zh-CN" sz="2000" baseline="30000">
                  <a:solidFill>
                    <a:srgbClr val="CC0000"/>
                  </a:solidFill>
                  <a:ea typeface="黑体" panose="02010609060101010101" pitchFamily="49" charset="-122"/>
                  <a:cs typeface="Times New Roman" panose="02020603050405020304" pitchFamily="18" charset="0"/>
                </a:rPr>
                <a:t>-</a:t>
              </a:r>
              <a:endParaRPr kumimoji="0" lang="en-US" altLang="zh-CN" sz="2000" baseline="30000">
                <a:solidFill>
                  <a:srgbClr val="CC0000"/>
                </a:solidFill>
                <a:ea typeface="黑体" panose="02010609060101010101" pitchFamily="49" charset="-122"/>
                <a:cs typeface="Times New Roman" panose="02020603050405020304" pitchFamily="18" charset="0"/>
              </a:endParaRPr>
            </a:p>
            <a:p>
              <a:pPr eaLnBrk="1" hangingPunct="1">
                <a:spcBef>
                  <a:spcPct val="0"/>
                </a:spcBef>
                <a:buFontTx/>
                <a:buNone/>
              </a:pPr>
              <a:endParaRPr kumimoji="0" lang="en-US" altLang="zh-CN" sz="1400">
                <a:solidFill>
                  <a:srgbClr val="CC0000"/>
                </a:solidFill>
                <a:ea typeface="黑体" panose="02010609060101010101" pitchFamily="49" charset="-122"/>
                <a:cs typeface="Times New Roman" panose="02020603050405020304" pitchFamily="18" charset="0"/>
              </a:endParaRPr>
            </a:p>
          </p:txBody>
        </p:sp>
        <p:pic>
          <p:nvPicPr>
            <p:cNvPr id="36876" name="Picture 178" descr="未标题-8"/>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t="13593" r="78514" b="9538"/>
            <a:stretch>
              <a:fillRect/>
            </a:stretch>
          </p:blipFill>
          <p:spPr bwMode="auto">
            <a:xfrm rot="5669738">
              <a:off x="3359963" y="4032361"/>
              <a:ext cx="380925" cy="665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7" name="Picture 179" descr="未标题-9"/>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r="59407" b="5490"/>
            <a:stretch>
              <a:fillRect/>
            </a:stretch>
          </p:blipFill>
          <p:spPr bwMode="auto">
            <a:xfrm rot="5159537">
              <a:off x="2598623" y="3561537"/>
              <a:ext cx="212783" cy="71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Rectangle 250"/>
            <p:cNvSpPr>
              <a:spLocks noChangeArrowheads="1"/>
            </p:cNvSpPr>
            <p:nvPr/>
          </p:nvSpPr>
          <p:spPr bwMode="auto">
            <a:xfrm>
              <a:off x="3779911" y="4293096"/>
              <a:ext cx="1339783" cy="123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spcBef>
                  <a:spcPct val="0"/>
                </a:spcBef>
                <a:buFontTx/>
                <a:buNone/>
              </a:pPr>
              <a:r>
                <a:rPr kumimoji="0" lang="zh-CN" altLang="en-US" sz="2000">
                  <a:solidFill>
                    <a:srgbClr val="CC0000"/>
                  </a:solidFill>
                  <a:ea typeface="黑体" panose="02010609060101010101" pitchFamily="49" charset="-122"/>
                  <a:cs typeface="Times New Roman" panose="02020603050405020304" pitchFamily="18" charset="0"/>
                </a:rPr>
                <a:t>富营养化</a:t>
              </a:r>
              <a:r>
                <a:rPr kumimoji="0" lang="en-US" altLang="zh-CN" sz="2000">
                  <a:solidFill>
                    <a:srgbClr val="CC0000"/>
                  </a:solidFill>
                  <a:ea typeface="黑体" panose="02010609060101010101" pitchFamily="49" charset="-122"/>
                  <a:cs typeface="Times New Roman" panose="02020603050405020304" pitchFamily="18" charset="0"/>
                </a:rPr>
                <a:t>NH</a:t>
              </a:r>
              <a:r>
                <a:rPr kumimoji="0" lang="en-US" altLang="zh-CN" sz="2000" baseline="-25000">
                  <a:solidFill>
                    <a:srgbClr val="CC0000"/>
                  </a:solidFill>
                  <a:ea typeface="黑体" panose="02010609060101010101" pitchFamily="49" charset="-122"/>
                  <a:cs typeface="Times New Roman" panose="02020603050405020304" pitchFamily="18" charset="0"/>
                </a:rPr>
                <a:t>4</a:t>
              </a:r>
              <a:r>
                <a:rPr kumimoji="0" lang="en-US" altLang="zh-CN" sz="2000" baseline="30000">
                  <a:solidFill>
                    <a:srgbClr val="CC0000"/>
                  </a:solidFill>
                  <a:ea typeface="黑体" panose="02010609060101010101" pitchFamily="49" charset="-122"/>
                  <a:cs typeface="Times New Roman" panose="02020603050405020304" pitchFamily="18" charset="0"/>
                </a:rPr>
                <a:t>+  </a:t>
              </a:r>
              <a:r>
                <a:rPr kumimoji="0" lang="en-US" altLang="zh-CN" sz="2000">
                  <a:solidFill>
                    <a:srgbClr val="CC0000"/>
                  </a:solidFill>
                  <a:ea typeface="黑体" panose="02010609060101010101" pitchFamily="49" charset="-122"/>
                  <a:cs typeface="Times New Roman" panose="02020603050405020304" pitchFamily="18" charset="0"/>
                </a:rPr>
                <a:t>NO</a:t>
              </a:r>
              <a:r>
                <a:rPr kumimoji="0" lang="en-US" altLang="zh-CN" sz="2000" baseline="-25000">
                  <a:solidFill>
                    <a:srgbClr val="CC0000"/>
                  </a:solidFill>
                  <a:ea typeface="黑体" panose="02010609060101010101" pitchFamily="49" charset="-122"/>
                  <a:cs typeface="Times New Roman" panose="02020603050405020304" pitchFamily="18" charset="0"/>
                </a:rPr>
                <a:t>3</a:t>
              </a:r>
              <a:r>
                <a:rPr kumimoji="0" lang="en-US" altLang="zh-CN" sz="2000" baseline="30000">
                  <a:solidFill>
                    <a:srgbClr val="CC0000"/>
                  </a:solidFill>
                  <a:ea typeface="黑体" panose="02010609060101010101" pitchFamily="49" charset="-122"/>
                  <a:cs typeface="Times New Roman" panose="02020603050405020304" pitchFamily="18" charset="0"/>
                </a:rPr>
                <a:t>-</a:t>
              </a:r>
              <a:endParaRPr kumimoji="0" lang="en-US" altLang="zh-CN" sz="2000" baseline="30000">
                <a:solidFill>
                  <a:srgbClr val="CC0000"/>
                </a:solidFill>
                <a:ea typeface="黑体" panose="02010609060101010101" pitchFamily="49" charset="-122"/>
                <a:cs typeface="Times New Roman" panose="02020603050405020304" pitchFamily="18" charset="0"/>
              </a:endParaRPr>
            </a:p>
            <a:p>
              <a:pPr eaLnBrk="1" hangingPunct="1">
                <a:spcBef>
                  <a:spcPct val="0"/>
                </a:spcBef>
                <a:buFontTx/>
                <a:buNone/>
              </a:pPr>
              <a:r>
                <a:rPr kumimoji="0" lang="en-US" altLang="zh-CN" sz="1400">
                  <a:solidFill>
                    <a:srgbClr val="CC0000"/>
                  </a:solidFill>
                  <a:ea typeface="黑体" panose="02010609060101010101" pitchFamily="49" charset="-122"/>
                  <a:cs typeface="Times New Roman" panose="02020603050405020304" pitchFamily="18" charset="0"/>
                </a:rPr>
                <a:t> </a:t>
              </a:r>
              <a:endParaRPr kumimoji="0" lang="en-US" altLang="zh-CN" sz="1400">
                <a:solidFill>
                  <a:srgbClr val="CC0000"/>
                </a:solidFill>
                <a:ea typeface="黑体" panose="02010609060101010101" pitchFamily="49" charset="-122"/>
                <a:cs typeface="Times New Roman" panose="02020603050405020304" pitchFamily="18" charset="0"/>
              </a:endParaRPr>
            </a:p>
          </p:txBody>
        </p:sp>
        <p:sp>
          <p:nvSpPr>
            <p:cNvPr id="36879" name="Rectangle 250"/>
            <p:cNvSpPr>
              <a:spLocks noChangeArrowheads="1"/>
            </p:cNvSpPr>
            <p:nvPr/>
          </p:nvSpPr>
          <p:spPr bwMode="auto">
            <a:xfrm>
              <a:off x="3708855" y="3789658"/>
              <a:ext cx="1007864" cy="61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spcBef>
                  <a:spcPct val="0"/>
                </a:spcBef>
                <a:buFontTx/>
                <a:buNone/>
              </a:pPr>
              <a:r>
                <a:rPr kumimoji="0" lang="en-US" altLang="zh-CN" sz="2000">
                  <a:solidFill>
                    <a:srgbClr val="CC0000"/>
                  </a:solidFill>
                  <a:ea typeface="黑体" panose="02010609060101010101" pitchFamily="49" charset="-122"/>
                  <a:cs typeface="Times New Roman" panose="02020603050405020304" pitchFamily="18" charset="0"/>
                </a:rPr>
                <a:t>NH</a:t>
              </a:r>
              <a:r>
                <a:rPr kumimoji="0" lang="en-US" altLang="zh-CN" sz="2000" baseline="-25000">
                  <a:solidFill>
                    <a:srgbClr val="CC0000"/>
                  </a:solidFill>
                  <a:ea typeface="黑体" panose="02010609060101010101" pitchFamily="49" charset="-122"/>
                  <a:cs typeface="Times New Roman" panose="02020603050405020304" pitchFamily="18" charset="0"/>
                </a:rPr>
                <a:t>4</a:t>
              </a:r>
              <a:r>
                <a:rPr kumimoji="0" lang="en-US" altLang="zh-CN" sz="2000" baseline="30000">
                  <a:solidFill>
                    <a:srgbClr val="CC0000"/>
                  </a:solidFill>
                  <a:ea typeface="黑体" panose="02010609060101010101" pitchFamily="49" charset="-122"/>
                  <a:cs typeface="Times New Roman" panose="02020603050405020304" pitchFamily="18" charset="0"/>
                </a:rPr>
                <a:t>+</a:t>
              </a:r>
              <a:endParaRPr kumimoji="0" lang="en-US" altLang="zh-CN" sz="2000" baseline="30000">
                <a:solidFill>
                  <a:srgbClr val="CC0000"/>
                </a:solidFill>
                <a:ea typeface="黑体" panose="02010609060101010101" pitchFamily="49" charset="-122"/>
                <a:cs typeface="Times New Roman" panose="02020603050405020304" pitchFamily="18" charset="0"/>
              </a:endParaRPr>
            </a:p>
            <a:p>
              <a:pPr eaLnBrk="1" hangingPunct="1">
                <a:spcBef>
                  <a:spcPct val="0"/>
                </a:spcBef>
                <a:buFontTx/>
                <a:buNone/>
              </a:pPr>
              <a:r>
                <a:rPr kumimoji="0" lang="en-US" altLang="zh-CN" sz="1400">
                  <a:solidFill>
                    <a:srgbClr val="CC0000"/>
                  </a:solidFill>
                  <a:ea typeface="黑体" panose="02010609060101010101" pitchFamily="49" charset="-122"/>
                  <a:cs typeface="Times New Roman" panose="02020603050405020304" pitchFamily="18" charset="0"/>
                </a:rPr>
                <a:t> </a:t>
              </a:r>
              <a:endParaRPr kumimoji="0" lang="en-US" altLang="zh-CN" sz="1400">
                <a:solidFill>
                  <a:srgbClr val="CC0000"/>
                </a:solidFill>
                <a:ea typeface="黑体" panose="02010609060101010101" pitchFamily="49" charset="-122"/>
                <a:cs typeface="Times New Roman" panose="02020603050405020304" pitchFamily="18" charset="0"/>
              </a:endParaRPr>
            </a:p>
          </p:txBody>
        </p:sp>
        <p:pic>
          <p:nvPicPr>
            <p:cNvPr id="36880" name="Picture 179" descr="未标题-9"/>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r="59407" b="5490"/>
            <a:stretch>
              <a:fillRect/>
            </a:stretch>
          </p:blipFill>
          <p:spPr bwMode="auto">
            <a:xfrm rot="5159537">
              <a:off x="4830871" y="5145713"/>
              <a:ext cx="212783" cy="717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74" name="Rectangle 51"/>
          <p:cNvSpPr>
            <a:spLocks noChangeArrowheads="1"/>
          </p:cNvSpPr>
          <p:nvPr/>
        </p:nvSpPr>
        <p:spPr bwMode="auto">
          <a:xfrm>
            <a:off x="395288" y="108086"/>
            <a:ext cx="83169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cs typeface="黑体" panose="02010609060101010101" pitchFamily="49" charset="-122"/>
              </a:defRPr>
            </a:lvl1pPr>
            <a:lvl2pPr marL="742950" indent="-285750">
              <a:spcBef>
                <a:spcPct val="20000"/>
              </a:spcBef>
              <a:buChar char="–"/>
              <a:defRPr sz="2800">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marL="2057400" indent="-228600">
              <a:spcBef>
                <a:spcPct val="20000"/>
              </a:spcBef>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gn="ctr" eaLnBrk="1" hangingPunct="1">
              <a:spcBef>
                <a:spcPct val="0"/>
              </a:spcBef>
              <a:buFontTx/>
              <a:buNone/>
            </a:pPr>
            <a:r>
              <a:rPr lang="zh-CN" altLang="en-US"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跨介质复合污染（迁移转化）</a:t>
            </a:r>
            <a:endParaRPr lang="en-US" altLang="zh-CN"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5238522" y="6060862"/>
            <a:ext cx="3976871" cy="369332"/>
          </a:xfrm>
          <a:prstGeom prst="rect">
            <a:avLst/>
          </a:prstGeom>
          <a:noFill/>
        </p:spPr>
        <p:txBody>
          <a:bodyPr wrap="square" rtlCol="0">
            <a:spAutoFit/>
          </a:bodyPr>
          <a:lstStyle/>
          <a:p>
            <a:r>
              <a:rPr lang="zh-CN" altLang="en-US" dirty="0"/>
              <a:t>图片信息来源：清华大学贺克斌院士 </a:t>
            </a:r>
            <a:endParaRPr lang="zh-CN" altLang="en-US" dirty="0"/>
          </a:p>
        </p:txBody>
      </p:sp>
    </p:spTree>
    <p:custDataLst>
      <p:tags r:id="rId14"/>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38981" y="1274104"/>
            <a:ext cx="8966370" cy="445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14872" y="188640"/>
            <a:ext cx="7879080" cy="707886"/>
          </a:xfrm>
          <a:prstGeom prst="rect">
            <a:avLst/>
          </a:prstGeom>
        </p:spPr>
        <p:txBody>
          <a:bodyPr wrap="none">
            <a:spAutoFit/>
          </a:bodyPr>
          <a:lstStyle/>
          <a:p>
            <a:r>
              <a:rPr lang="zh-CN" altLang="en-US" sz="4000" dirty="0">
                <a:solidFill>
                  <a:srgbClr val="CC0000"/>
                </a:solidFill>
                <a:latin typeface="微软雅黑" panose="020B0503020204020204" pitchFamily="34" charset="-122"/>
                <a:ea typeface="微软雅黑" panose="020B0503020204020204" pitchFamily="34" charset="-122"/>
              </a:rPr>
              <a:t>跨学科融合形成新的环境学科方向</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1307657" y="1606868"/>
            <a:ext cx="8064896" cy="4086225"/>
            <a:chOff x="839" y="1335"/>
            <a:chExt cx="4147" cy="2574"/>
          </a:xfrm>
        </p:grpSpPr>
        <p:sp>
          <p:nvSpPr>
            <p:cNvPr id="3" name="Rectangle 6"/>
            <p:cNvSpPr>
              <a:spLocks noChangeArrowheads="1"/>
            </p:cNvSpPr>
            <p:nvPr/>
          </p:nvSpPr>
          <p:spPr bwMode="invGray">
            <a:xfrm>
              <a:off x="839" y="1335"/>
              <a:ext cx="2780" cy="453"/>
            </a:xfrm>
            <a:prstGeom prst="rect">
              <a:avLst/>
            </a:prstGeom>
            <a:gradFill rotWithShape="1">
              <a:gsLst>
                <a:gs pos="0">
                  <a:schemeClr val="bg1"/>
                </a:gs>
                <a:gs pos="100000">
                  <a:srgbClr val="E9893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spcBef>
                  <a:spcPct val="50000"/>
                </a:spcBef>
              </a:pPr>
              <a:endParaRPr lang="zh-CN" altLang="en-US" sz="2000">
                <a:latin typeface="微软雅黑" panose="020B0503020204020204" pitchFamily="34" charset="-122"/>
                <a:ea typeface="微软雅黑" panose="020B0503020204020204" pitchFamily="34" charset="-122"/>
              </a:endParaRPr>
            </a:p>
          </p:txBody>
        </p:sp>
        <p:sp>
          <p:nvSpPr>
            <p:cNvPr id="4" name="Text Box 7"/>
            <p:cNvSpPr txBox="1">
              <a:spLocks noChangeArrowheads="1"/>
            </p:cNvSpPr>
            <p:nvPr/>
          </p:nvSpPr>
          <p:spPr bwMode="black">
            <a:xfrm>
              <a:off x="884" y="1450"/>
              <a:ext cx="235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r>
                <a:rPr kumimoji="0" lang="zh-CN" altLang="en-US" sz="2800" dirty="0">
                  <a:latin typeface="微软雅黑" panose="020B0503020204020204" pitchFamily="34" charset="-122"/>
                  <a:ea typeface="微软雅黑" panose="020B0503020204020204" pitchFamily="34" charset="-122"/>
                </a:rPr>
                <a:t>常规尺度</a:t>
              </a:r>
              <a:r>
                <a:rPr kumimoji="0" lang="en-US" altLang="zh-CN" sz="2800" dirty="0">
                  <a:latin typeface="微软雅黑" panose="020B0503020204020204" pitchFamily="34" charset="-122"/>
                  <a:ea typeface="微软雅黑" panose="020B0503020204020204" pitchFamily="34" charset="-122"/>
                  <a:sym typeface="Wingdings" panose="05000000000000000000" pitchFamily="2" charset="2"/>
                </a:rPr>
                <a:t></a:t>
              </a:r>
              <a:r>
                <a:rPr kumimoji="0" lang="zh-CN" altLang="en-US" sz="2800" dirty="0">
                  <a:latin typeface="微软雅黑" panose="020B0503020204020204" pitchFamily="34" charset="-122"/>
                  <a:ea typeface="微软雅黑" panose="020B0503020204020204" pitchFamily="34" charset="-122"/>
                </a:rPr>
                <a:t>微观、宏观尺度</a:t>
              </a:r>
              <a:endParaRPr kumimoji="0" lang="zh-CN" altLang="en-US" sz="2800" dirty="0">
                <a:latin typeface="微软雅黑" panose="020B0503020204020204" pitchFamily="34" charset="-122"/>
                <a:ea typeface="微软雅黑" panose="020B0503020204020204" pitchFamily="34" charset="-122"/>
              </a:endParaRPr>
            </a:p>
          </p:txBody>
        </p:sp>
        <p:sp>
          <p:nvSpPr>
            <p:cNvPr id="5" name="Rectangle 8"/>
            <p:cNvSpPr>
              <a:spLocks noChangeArrowheads="1"/>
            </p:cNvSpPr>
            <p:nvPr/>
          </p:nvSpPr>
          <p:spPr bwMode="invGray">
            <a:xfrm>
              <a:off x="839" y="2048"/>
              <a:ext cx="3059" cy="453"/>
            </a:xfrm>
            <a:prstGeom prst="rect">
              <a:avLst/>
            </a:prstGeom>
            <a:gradFill rotWithShape="1">
              <a:gsLst>
                <a:gs pos="0">
                  <a:schemeClr val="bg1"/>
                </a:gs>
                <a:gs pos="100000">
                  <a:srgbClr val="418AE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spcBef>
                  <a:spcPct val="50000"/>
                </a:spcBef>
              </a:pPr>
              <a:endParaRPr lang="zh-CN" altLang="en-US" sz="2000">
                <a:latin typeface="微软雅黑" panose="020B0503020204020204" pitchFamily="34" charset="-122"/>
                <a:ea typeface="微软雅黑" panose="020B0503020204020204" pitchFamily="34" charset="-122"/>
              </a:endParaRPr>
            </a:p>
          </p:txBody>
        </p:sp>
        <p:sp>
          <p:nvSpPr>
            <p:cNvPr id="6" name="Text Box 9"/>
            <p:cNvSpPr txBox="1">
              <a:spLocks noChangeArrowheads="1"/>
            </p:cNvSpPr>
            <p:nvPr/>
          </p:nvSpPr>
          <p:spPr bwMode="black">
            <a:xfrm>
              <a:off x="894" y="2177"/>
              <a:ext cx="2757"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r>
                <a:rPr kumimoji="0" lang="zh-CN" altLang="en-US" sz="2800">
                  <a:latin typeface="微软雅黑" panose="020B0503020204020204" pitchFamily="34" charset="-122"/>
                  <a:ea typeface="微软雅黑" panose="020B0503020204020204" pitchFamily="34" charset="-122"/>
                </a:rPr>
                <a:t>末端治理</a:t>
              </a:r>
              <a:r>
                <a:rPr kumimoji="0" lang="en-US" altLang="zh-CN" sz="2800">
                  <a:latin typeface="微软雅黑" panose="020B0503020204020204" pitchFamily="34" charset="-122"/>
                  <a:ea typeface="微软雅黑" panose="020B0503020204020204" pitchFamily="34" charset="-122"/>
                  <a:sym typeface="Wingdings" panose="05000000000000000000" pitchFamily="2" charset="2"/>
                </a:rPr>
                <a:t></a:t>
              </a:r>
              <a:r>
                <a:rPr kumimoji="0" lang="zh-CN" altLang="en-US" sz="2800">
                  <a:latin typeface="微软雅黑" panose="020B0503020204020204" pitchFamily="34" charset="-122"/>
                  <a:ea typeface="微软雅黑" panose="020B0503020204020204" pitchFamily="34" charset="-122"/>
                </a:rPr>
                <a:t>清洁生产、循环经济</a:t>
              </a:r>
              <a:endParaRPr kumimoji="0" lang="zh-CN" altLang="en-US" sz="2800">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invGray">
            <a:xfrm>
              <a:off x="862" y="2748"/>
              <a:ext cx="3679" cy="454"/>
            </a:xfrm>
            <a:prstGeom prst="rect">
              <a:avLst/>
            </a:prstGeom>
            <a:gradFill rotWithShape="1">
              <a:gsLst>
                <a:gs pos="0">
                  <a:schemeClr val="bg1"/>
                </a:gs>
                <a:gs pos="100000">
                  <a:srgbClr val="9942E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spcBef>
                  <a:spcPct val="50000"/>
                </a:spcBef>
              </a:pPr>
              <a:endParaRPr lang="zh-CN" altLang="en-US" sz="2000">
                <a:latin typeface="微软雅黑" panose="020B0503020204020204" pitchFamily="34" charset="-122"/>
                <a:ea typeface="微软雅黑" panose="020B0503020204020204" pitchFamily="34" charset="-122"/>
              </a:endParaRPr>
            </a:p>
          </p:txBody>
        </p:sp>
        <p:sp>
          <p:nvSpPr>
            <p:cNvPr id="8" name="Text Box 11"/>
            <p:cNvSpPr txBox="1">
              <a:spLocks noChangeArrowheads="1"/>
            </p:cNvSpPr>
            <p:nvPr/>
          </p:nvSpPr>
          <p:spPr bwMode="black">
            <a:xfrm>
              <a:off x="935" y="2860"/>
              <a:ext cx="280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lgn="l"/>
              <a:r>
                <a:rPr kumimoji="0" lang="zh-CN" altLang="en-US" sz="2800" dirty="0">
                  <a:latin typeface="微软雅黑" panose="020B0503020204020204" pitchFamily="34" charset="-122"/>
                  <a:ea typeface="微软雅黑" panose="020B0503020204020204" pitchFamily="34" charset="-122"/>
                </a:rPr>
                <a:t>传统技术</a:t>
              </a:r>
              <a:r>
                <a:rPr kumimoji="0" lang="en-US" altLang="zh-CN" sz="2800" dirty="0">
                  <a:latin typeface="微软雅黑" panose="020B0503020204020204" pitchFamily="34" charset="-122"/>
                  <a:ea typeface="微软雅黑" panose="020B0503020204020204" pitchFamily="34" charset="-122"/>
                  <a:sym typeface="Wingdings" panose="05000000000000000000" pitchFamily="2" charset="2"/>
                </a:rPr>
                <a:t></a:t>
              </a:r>
              <a:r>
                <a:rPr kumimoji="0" lang="zh-CN" altLang="en-US" sz="2800" dirty="0">
                  <a:latin typeface="微软雅黑" panose="020B0503020204020204" pitchFamily="34" charset="-122"/>
                  <a:ea typeface="微软雅黑" panose="020B0503020204020204" pitchFamily="34" charset="-122"/>
                </a:rPr>
                <a:t>高新技术、信息技术</a:t>
              </a:r>
              <a:endParaRPr kumimoji="0" lang="en-US" altLang="zh-CN" sz="2400" dirty="0">
                <a:latin typeface="微软雅黑" panose="020B0503020204020204" pitchFamily="34" charset="-122"/>
                <a:ea typeface="微软雅黑" panose="020B0503020204020204" pitchFamily="34" charset="-122"/>
              </a:endParaRPr>
            </a:p>
          </p:txBody>
        </p:sp>
        <p:sp>
          <p:nvSpPr>
            <p:cNvPr id="9" name="Rectangle 12"/>
            <p:cNvSpPr>
              <a:spLocks noChangeArrowheads="1"/>
            </p:cNvSpPr>
            <p:nvPr/>
          </p:nvSpPr>
          <p:spPr bwMode="invGray">
            <a:xfrm>
              <a:off x="862" y="3456"/>
              <a:ext cx="4124" cy="453"/>
            </a:xfrm>
            <a:prstGeom prst="rect">
              <a:avLst/>
            </a:prstGeom>
            <a:gradFill rotWithShape="1">
              <a:gsLst>
                <a:gs pos="0">
                  <a:schemeClr val="bg1"/>
                </a:gs>
                <a:gs pos="100000">
                  <a:srgbClr val="33AD8A"/>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spcBef>
                  <a:spcPct val="50000"/>
                </a:spcBef>
              </a:pPr>
              <a:endParaRPr lang="zh-CN" altLang="en-US" sz="2000">
                <a:latin typeface="微软雅黑" panose="020B0503020204020204" pitchFamily="34" charset="-122"/>
                <a:ea typeface="微软雅黑" panose="020B0503020204020204" pitchFamily="34" charset="-122"/>
              </a:endParaRPr>
            </a:p>
          </p:txBody>
        </p:sp>
        <p:sp>
          <p:nvSpPr>
            <p:cNvPr id="10" name="Text Box 13"/>
            <p:cNvSpPr txBox="1">
              <a:spLocks noChangeArrowheads="1"/>
            </p:cNvSpPr>
            <p:nvPr/>
          </p:nvSpPr>
          <p:spPr bwMode="black">
            <a:xfrm>
              <a:off x="857" y="3544"/>
              <a:ext cx="368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lgn="l"/>
              <a:r>
                <a:rPr kumimoji="0" lang="zh-CN" altLang="en-US" sz="2800" dirty="0">
                  <a:latin typeface="微软雅黑" panose="020B0503020204020204" pitchFamily="34" charset="-122"/>
                  <a:ea typeface="微软雅黑" panose="020B0503020204020204" pitchFamily="34" charset="-122"/>
                </a:rPr>
                <a:t>点源治理</a:t>
              </a:r>
              <a:r>
                <a:rPr kumimoji="0" lang="en-US" altLang="zh-CN" sz="2800" dirty="0">
                  <a:latin typeface="微软雅黑" panose="020B0503020204020204" pitchFamily="34" charset="-122"/>
                  <a:ea typeface="微软雅黑" panose="020B0503020204020204" pitchFamily="34" charset="-122"/>
                  <a:sym typeface="Wingdings" panose="05000000000000000000" pitchFamily="2" charset="2"/>
                </a:rPr>
                <a:t></a:t>
              </a:r>
              <a:r>
                <a:rPr kumimoji="0" lang="zh-CN" altLang="en-US" sz="2800" dirty="0">
                  <a:latin typeface="微软雅黑" panose="020B0503020204020204" pitchFamily="34" charset="-122"/>
                  <a:ea typeface="微软雅黑" panose="020B0503020204020204" pitchFamily="34" charset="-122"/>
                </a:rPr>
                <a:t>面源治理、环境修复、景观建设</a:t>
              </a:r>
              <a:endParaRPr kumimoji="0" lang="en-US" altLang="zh-CN" sz="2400" dirty="0">
                <a:latin typeface="微软雅黑" panose="020B0503020204020204" pitchFamily="34" charset="-122"/>
                <a:ea typeface="微软雅黑" panose="020B0503020204020204" pitchFamily="34" charset="-122"/>
              </a:endParaRPr>
            </a:p>
          </p:txBody>
        </p:sp>
      </p:grpSp>
      <p:grpSp>
        <p:nvGrpSpPr>
          <p:cNvPr id="11" name="Group 14"/>
          <p:cNvGrpSpPr/>
          <p:nvPr/>
        </p:nvGrpSpPr>
        <p:grpSpPr bwMode="auto">
          <a:xfrm>
            <a:off x="5983184" y="1049587"/>
            <a:ext cx="3300413" cy="4541837"/>
            <a:chOff x="3270" y="1162"/>
            <a:chExt cx="1961" cy="2771"/>
          </a:xfrm>
        </p:grpSpPr>
        <p:grpSp>
          <p:nvGrpSpPr>
            <p:cNvPr id="12" name="Group 15"/>
            <p:cNvGrpSpPr/>
            <p:nvPr/>
          </p:nvGrpSpPr>
          <p:grpSpPr bwMode="auto">
            <a:xfrm>
              <a:off x="3270" y="1162"/>
              <a:ext cx="692" cy="631"/>
              <a:chOff x="2016" y="1920"/>
              <a:chExt cx="1680" cy="1680"/>
            </a:xfrm>
          </p:grpSpPr>
          <p:sp>
            <p:nvSpPr>
              <p:cNvPr id="27" name="Oval 16"/>
              <p:cNvSpPr>
                <a:spLocks noChangeArrowheads="1"/>
              </p:cNvSpPr>
              <p:nvPr/>
            </p:nvSpPr>
            <p:spPr bwMode="gray">
              <a:xfrm>
                <a:off x="2016" y="1920"/>
                <a:ext cx="1680" cy="1680"/>
              </a:xfrm>
              <a:prstGeom prst="ellipse">
                <a:avLst/>
              </a:prstGeom>
              <a:gradFill rotWithShape="1">
                <a:gsLst>
                  <a:gs pos="0">
                    <a:srgbClr val="FF9900"/>
                  </a:gs>
                  <a:gs pos="100000">
                    <a:srgbClr val="643C00"/>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spcBef>
                    <a:spcPct val="50000"/>
                  </a:spcBef>
                </a:pPr>
                <a:endParaRPr lang="zh-CN" altLang="en-US" sz="2400">
                  <a:latin typeface="微软雅黑" panose="020B0503020204020204" pitchFamily="34" charset="-122"/>
                  <a:ea typeface="微软雅黑" panose="020B0503020204020204" pitchFamily="34" charset="-122"/>
                </a:endParaRPr>
              </a:p>
            </p:txBody>
          </p:sp>
          <p:sp>
            <p:nvSpPr>
              <p:cNvPr id="28" name="Freeform 17"/>
              <p:cNvSpPr/>
              <p:nvPr/>
            </p:nvSpPr>
            <p:spPr bwMode="gray">
              <a:xfrm>
                <a:off x="2208" y="1948"/>
                <a:ext cx="1296"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9900"/>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13" name="Text Box 18"/>
            <p:cNvSpPr txBox="1">
              <a:spLocks noChangeArrowheads="1"/>
            </p:cNvSpPr>
            <p:nvPr/>
          </p:nvSpPr>
          <p:spPr bwMode="gray">
            <a:xfrm>
              <a:off x="3349" y="1223"/>
              <a:ext cx="613"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lgn="ctr"/>
              <a:r>
                <a:rPr kumimoji="0" lang="zh-CN" altLang="en-US" sz="3200" dirty="0">
                  <a:latin typeface="微软雅黑" panose="020B0503020204020204" pitchFamily="34" charset="-122"/>
                  <a:ea typeface="微软雅黑" panose="020B0503020204020204" pitchFamily="34" charset="-122"/>
                </a:rPr>
                <a:t>视野</a:t>
              </a:r>
              <a:endParaRPr kumimoji="0" lang="zh-CN" altLang="en-US" sz="3200" dirty="0">
                <a:latin typeface="微软雅黑" panose="020B0503020204020204" pitchFamily="34" charset="-122"/>
                <a:ea typeface="微软雅黑" panose="020B0503020204020204" pitchFamily="34" charset="-122"/>
              </a:endParaRPr>
            </a:p>
          </p:txBody>
        </p:sp>
        <p:grpSp>
          <p:nvGrpSpPr>
            <p:cNvPr id="14" name="Group 19"/>
            <p:cNvGrpSpPr/>
            <p:nvPr/>
          </p:nvGrpSpPr>
          <p:grpSpPr bwMode="auto">
            <a:xfrm>
              <a:off x="3678" y="1889"/>
              <a:ext cx="685" cy="634"/>
              <a:chOff x="3938" y="1968"/>
              <a:chExt cx="430" cy="437"/>
            </a:xfrm>
          </p:grpSpPr>
          <p:grpSp>
            <p:nvGrpSpPr>
              <p:cNvPr id="23" name="Group 20"/>
              <p:cNvGrpSpPr/>
              <p:nvPr/>
            </p:nvGrpSpPr>
            <p:grpSpPr bwMode="auto">
              <a:xfrm>
                <a:off x="3938" y="1968"/>
                <a:ext cx="430" cy="437"/>
                <a:chOff x="2016" y="1920"/>
                <a:chExt cx="1680" cy="1680"/>
              </a:xfrm>
            </p:grpSpPr>
            <p:sp>
              <p:nvSpPr>
                <p:cNvPr id="25" name="Oval 21"/>
                <p:cNvSpPr>
                  <a:spLocks noChangeArrowheads="1"/>
                </p:cNvSpPr>
                <p:nvPr/>
              </p:nvSpPr>
              <p:spPr bwMode="gray">
                <a:xfrm>
                  <a:off x="2016" y="1920"/>
                  <a:ext cx="1680" cy="1680"/>
                </a:xfrm>
                <a:prstGeom prst="ellipse">
                  <a:avLst/>
                </a:prstGeom>
                <a:gradFill rotWithShape="1">
                  <a:gsLst>
                    <a:gs pos="0">
                      <a:srgbClr val="4996E3"/>
                    </a:gs>
                    <a:gs pos="100000">
                      <a:srgbClr val="162D45"/>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spcBef>
                      <a:spcPct val="50000"/>
                    </a:spcBef>
                  </a:pPr>
                  <a:endParaRPr lang="zh-CN" altLang="en-US" sz="2400">
                    <a:latin typeface="微软雅黑" panose="020B0503020204020204" pitchFamily="34" charset="-122"/>
                    <a:ea typeface="微软雅黑" panose="020B0503020204020204" pitchFamily="34" charset="-122"/>
                  </a:endParaRPr>
                </a:p>
              </p:txBody>
            </p:sp>
            <p:sp>
              <p:nvSpPr>
                <p:cNvPr id="26" name="Freeform 22"/>
                <p:cNvSpPr/>
                <p:nvPr/>
              </p:nvSpPr>
              <p:spPr bwMode="gray">
                <a:xfrm>
                  <a:off x="2208" y="1948"/>
                  <a:ext cx="1296"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66A7E8"/>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4" name="Text Box 23"/>
              <p:cNvSpPr txBox="1">
                <a:spLocks noChangeArrowheads="1"/>
              </p:cNvSpPr>
              <p:nvPr/>
            </p:nvSpPr>
            <p:spPr bwMode="gray">
              <a:xfrm>
                <a:off x="3964" y="2023"/>
                <a:ext cx="375"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lgn="ctr"/>
                <a:r>
                  <a:rPr kumimoji="0" lang="zh-CN" altLang="en-US" sz="3200">
                    <a:latin typeface="微软雅黑" panose="020B0503020204020204" pitchFamily="34" charset="-122"/>
                    <a:ea typeface="微软雅黑" panose="020B0503020204020204" pitchFamily="34" charset="-122"/>
                  </a:rPr>
                  <a:t>模式</a:t>
                </a:r>
                <a:endParaRPr kumimoji="0" lang="zh-CN" altLang="en-US" sz="3200">
                  <a:latin typeface="微软雅黑" panose="020B0503020204020204" pitchFamily="34" charset="-122"/>
                  <a:ea typeface="微软雅黑" panose="020B0503020204020204" pitchFamily="34" charset="-122"/>
                </a:endParaRPr>
              </a:p>
            </p:txBody>
          </p:sp>
        </p:grpSp>
        <p:grpSp>
          <p:nvGrpSpPr>
            <p:cNvPr id="15" name="Group 24"/>
            <p:cNvGrpSpPr/>
            <p:nvPr/>
          </p:nvGrpSpPr>
          <p:grpSpPr bwMode="auto">
            <a:xfrm>
              <a:off x="4122" y="2571"/>
              <a:ext cx="692" cy="638"/>
              <a:chOff x="2016" y="1920"/>
              <a:chExt cx="1680" cy="1680"/>
            </a:xfrm>
          </p:grpSpPr>
          <p:sp>
            <p:nvSpPr>
              <p:cNvPr id="21" name="Oval 25"/>
              <p:cNvSpPr>
                <a:spLocks noChangeArrowheads="1"/>
              </p:cNvSpPr>
              <p:nvPr/>
            </p:nvSpPr>
            <p:spPr bwMode="gray">
              <a:xfrm>
                <a:off x="2016" y="1920"/>
                <a:ext cx="1680" cy="1680"/>
              </a:xfrm>
              <a:prstGeom prst="ellipse">
                <a:avLst/>
              </a:prstGeom>
              <a:gradFill rotWithShape="1">
                <a:gsLst>
                  <a:gs pos="0">
                    <a:srgbClr val="9966FF"/>
                  </a:gs>
                  <a:gs pos="100000">
                    <a:srgbClr val="25193E"/>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spcBef>
                    <a:spcPct val="50000"/>
                  </a:spcBef>
                </a:pPr>
                <a:endParaRPr lang="zh-CN" altLang="en-US" sz="2400">
                  <a:latin typeface="微软雅黑" panose="020B0503020204020204" pitchFamily="34" charset="-122"/>
                  <a:ea typeface="微软雅黑" panose="020B0503020204020204" pitchFamily="34" charset="-122"/>
                </a:endParaRPr>
              </a:p>
            </p:txBody>
          </p:sp>
          <p:sp>
            <p:nvSpPr>
              <p:cNvPr id="22" name="Freeform 26"/>
              <p:cNvSpPr/>
              <p:nvPr/>
            </p:nvSpPr>
            <p:spPr bwMode="gray">
              <a:xfrm>
                <a:off x="2208" y="1948"/>
                <a:ext cx="1296"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66FF"/>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16" name="Text Box 27"/>
            <p:cNvSpPr txBox="1">
              <a:spLocks noChangeArrowheads="1"/>
            </p:cNvSpPr>
            <p:nvPr/>
          </p:nvSpPr>
          <p:spPr bwMode="gray">
            <a:xfrm>
              <a:off x="4191" y="2636"/>
              <a:ext cx="597"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lgn="ctr"/>
              <a:r>
                <a:rPr kumimoji="0" lang="zh-CN" altLang="en-US" sz="3200">
                  <a:latin typeface="微软雅黑" panose="020B0503020204020204" pitchFamily="34" charset="-122"/>
                  <a:ea typeface="微软雅黑" panose="020B0503020204020204" pitchFamily="34" charset="-122"/>
                </a:rPr>
                <a:t>技术</a:t>
              </a:r>
              <a:endParaRPr kumimoji="0" lang="zh-CN" altLang="en-US" sz="3200">
                <a:latin typeface="微软雅黑" panose="020B0503020204020204" pitchFamily="34" charset="-122"/>
                <a:ea typeface="微软雅黑" panose="020B0503020204020204" pitchFamily="34" charset="-122"/>
              </a:endParaRPr>
            </a:p>
          </p:txBody>
        </p:sp>
        <p:grpSp>
          <p:nvGrpSpPr>
            <p:cNvPr id="17" name="Group 28"/>
            <p:cNvGrpSpPr/>
            <p:nvPr/>
          </p:nvGrpSpPr>
          <p:grpSpPr bwMode="auto">
            <a:xfrm>
              <a:off x="4536" y="3291"/>
              <a:ext cx="695" cy="642"/>
              <a:chOff x="2016" y="1920"/>
              <a:chExt cx="1680" cy="1680"/>
            </a:xfrm>
          </p:grpSpPr>
          <p:sp>
            <p:nvSpPr>
              <p:cNvPr id="19" name="Oval 29"/>
              <p:cNvSpPr>
                <a:spLocks noChangeArrowheads="1"/>
              </p:cNvSpPr>
              <p:nvPr/>
            </p:nvSpPr>
            <p:spPr bwMode="gray">
              <a:xfrm>
                <a:off x="2016" y="1920"/>
                <a:ext cx="1680" cy="1680"/>
              </a:xfrm>
              <a:prstGeom prst="ellipse">
                <a:avLst/>
              </a:prstGeom>
              <a:gradFill rotWithShape="1">
                <a:gsLst>
                  <a:gs pos="0">
                    <a:srgbClr val="33CCCC"/>
                  </a:gs>
                  <a:gs pos="100000">
                    <a:srgbClr val="0C3232"/>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spcBef>
                    <a:spcPct val="50000"/>
                  </a:spcBef>
                </a:pPr>
                <a:endParaRPr lang="zh-CN" altLang="en-US" sz="2400">
                  <a:latin typeface="微软雅黑" panose="020B0503020204020204" pitchFamily="34" charset="-122"/>
                  <a:ea typeface="微软雅黑" panose="020B0503020204020204" pitchFamily="34" charset="-122"/>
                </a:endParaRPr>
              </a:p>
            </p:txBody>
          </p:sp>
          <p:sp>
            <p:nvSpPr>
              <p:cNvPr id="20" name="Freeform 30"/>
              <p:cNvSpPr/>
              <p:nvPr/>
            </p:nvSpPr>
            <p:spPr bwMode="gray">
              <a:xfrm>
                <a:off x="2208" y="1948"/>
                <a:ext cx="1296" cy="634"/>
              </a:xfrm>
              <a:custGeom>
                <a:avLst/>
                <a:gdLst>
                  <a:gd name="T0" fmla="*/ 1182 w 1321"/>
                  <a:gd name="T1" fmla="*/ 224 h 712"/>
                  <a:gd name="T2" fmla="*/ 1197 w 1321"/>
                  <a:gd name="T3" fmla="*/ 248 h 712"/>
                  <a:gd name="T4" fmla="*/ 1200 w 1321"/>
                  <a:gd name="T5" fmla="*/ 269 h 712"/>
                  <a:gd name="T6" fmla="*/ 1195 w 1321"/>
                  <a:gd name="T7" fmla="*/ 289 h 712"/>
                  <a:gd name="T8" fmla="*/ 1179 w 1321"/>
                  <a:gd name="T9" fmla="*/ 307 h 712"/>
                  <a:gd name="T10" fmla="*/ 1156 w 1321"/>
                  <a:gd name="T11" fmla="*/ 324 h 712"/>
                  <a:gd name="T12" fmla="*/ 1126 w 1321"/>
                  <a:gd name="T13" fmla="*/ 338 h 712"/>
                  <a:gd name="T14" fmla="*/ 1087 w 1321"/>
                  <a:gd name="T15" fmla="*/ 351 h 712"/>
                  <a:gd name="T16" fmla="*/ 1043 w 1321"/>
                  <a:gd name="T17" fmla="*/ 364 h 712"/>
                  <a:gd name="T18" fmla="*/ 992 w 1321"/>
                  <a:gd name="T19" fmla="*/ 373 h 712"/>
                  <a:gd name="T20" fmla="*/ 937 w 1321"/>
                  <a:gd name="T21" fmla="*/ 382 h 712"/>
                  <a:gd name="T22" fmla="*/ 879 w 1321"/>
                  <a:gd name="T23" fmla="*/ 388 h 712"/>
                  <a:gd name="T24" fmla="*/ 814 w 1321"/>
                  <a:gd name="T25" fmla="*/ 394 h 712"/>
                  <a:gd name="T26" fmla="*/ 749 w 1321"/>
                  <a:gd name="T27" fmla="*/ 397 h 712"/>
                  <a:gd name="T28" fmla="*/ 723 w 1321"/>
                  <a:gd name="T29" fmla="*/ 399 h 712"/>
                  <a:gd name="T30" fmla="*/ 433 w 1321"/>
                  <a:gd name="T31" fmla="*/ 399 h 712"/>
                  <a:gd name="T32" fmla="*/ 429 w 1321"/>
                  <a:gd name="T33" fmla="*/ 399 h 712"/>
                  <a:gd name="T34" fmla="*/ 372 w 1321"/>
                  <a:gd name="T35" fmla="*/ 396 h 712"/>
                  <a:gd name="T36" fmla="*/ 317 w 1321"/>
                  <a:gd name="T37" fmla="*/ 394 h 712"/>
                  <a:gd name="T38" fmla="*/ 265 w 1321"/>
                  <a:gd name="T39" fmla="*/ 390 h 712"/>
                  <a:gd name="T40" fmla="*/ 215 w 1321"/>
                  <a:gd name="T41" fmla="*/ 386 h 712"/>
                  <a:gd name="T42" fmla="*/ 170 w 1321"/>
                  <a:gd name="T43" fmla="*/ 379 h 712"/>
                  <a:gd name="T44" fmla="*/ 128 w 1321"/>
                  <a:gd name="T45" fmla="*/ 370 h 712"/>
                  <a:gd name="T46" fmla="*/ 92 w 1321"/>
                  <a:gd name="T47" fmla="*/ 363 h 712"/>
                  <a:gd name="T48" fmla="*/ 62 w 1321"/>
                  <a:gd name="T49" fmla="*/ 353 h 712"/>
                  <a:gd name="T50" fmla="*/ 34 w 1321"/>
                  <a:gd name="T51" fmla="*/ 340 h 712"/>
                  <a:gd name="T52" fmla="*/ 18 w 1321"/>
                  <a:gd name="T53" fmla="*/ 326 h 712"/>
                  <a:gd name="T54" fmla="*/ 6 w 1321"/>
                  <a:gd name="T55" fmla="*/ 310 h 712"/>
                  <a:gd name="T56" fmla="*/ 0 w 1321"/>
                  <a:gd name="T57" fmla="*/ 293 h 712"/>
                  <a:gd name="T58" fmla="*/ 0 w 1321"/>
                  <a:gd name="T59" fmla="*/ 291 h 712"/>
                  <a:gd name="T60" fmla="*/ 4 w 1321"/>
                  <a:gd name="T61" fmla="*/ 272 h 712"/>
                  <a:gd name="T62" fmla="*/ 16 w 1321"/>
                  <a:gd name="T63" fmla="*/ 249 h 712"/>
                  <a:gd name="T64" fmla="*/ 46 w 1321"/>
                  <a:gd name="T65" fmla="*/ 207 h 712"/>
                  <a:gd name="T66" fmla="*/ 84 w 1321"/>
                  <a:gd name="T67" fmla="*/ 167 h 712"/>
                  <a:gd name="T68" fmla="*/ 132 w 1321"/>
                  <a:gd name="T69" fmla="*/ 132 h 712"/>
                  <a:gd name="T70" fmla="*/ 184 w 1321"/>
                  <a:gd name="T71" fmla="*/ 99 h 712"/>
                  <a:gd name="T72" fmla="*/ 245 w 1321"/>
                  <a:gd name="T73" fmla="*/ 69 h 712"/>
                  <a:gd name="T74" fmla="*/ 311 w 1321"/>
                  <a:gd name="T75" fmla="*/ 46 h 712"/>
                  <a:gd name="T76" fmla="*/ 377 w 1321"/>
                  <a:gd name="T77" fmla="*/ 26 h 712"/>
                  <a:gd name="T78" fmla="*/ 452 w 1321"/>
                  <a:gd name="T79" fmla="*/ 12 h 712"/>
                  <a:gd name="T80" fmla="*/ 528 w 1321"/>
                  <a:gd name="T81" fmla="*/ 4 h 712"/>
                  <a:gd name="T82" fmla="*/ 606 w 1321"/>
                  <a:gd name="T83" fmla="*/ 0 h 712"/>
                  <a:gd name="T84" fmla="*/ 606 w 1321"/>
                  <a:gd name="T85" fmla="*/ 0 h 712"/>
                  <a:gd name="T86" fmla="*/ 690 w 1321"/>
                  <a:gd name="T87" fmla="*/ 4 h 712"/>
                  <a:gd name="T88" fmla="*/ 770 w 1321"/>
                  <a:gd name="T89" fmla="*/ 12 h 712"/>
                  <a:gd name="T90" fmla="*/ 847 w 1321"/>
                  <a:gd name="T91" fmla="*/ 29 h 712"/>
                  <a:gd name="T92" fmla="*/ 918 w 1321"/>
                  <a:gd name="T93" fmla="*/ 50 h 712"/>
                  <a:gd name="T94" fmla="*/ 984 w 1321"/>
                  <a:gd name="T95" fmla="*/ 77 h 712"/>
                  <a:gd name="T96" fmla="*/ 1044 w 1321"/>
                  <a:gd name="T97" fmla="*/ 109 h 712"/>
                  <a:gd name="T98" fmla="*/ 1098 w 1321"/>
                  <a:gd name="T99" fmla="*/ 143 h 712"/>
                  <a:gd name="T100" fmla="*/ 1144 w 1321"/>
                  <a:gd name="T101" fmla="*/ 182 h 712"/>
                  <a:gd name="T102" fmla="*/ 1182 w 1321"/>
                  <a:gd name="T103" fmla="*/ 224 h 712"/>
                  <a:gd name="T104" fmla="*/ 1182 w 1321"/>
                  <a:gd name="T105" fmla="*/ 224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18" name="Text Box 31"/>
            <p:cNvSpPr txBox="1">
              <a:spLocks noChangeArrowheads="1"/>
            </p:cNvSpPr>
            <p:nvPr/>
          </p:nvSpPr>
          <p:spPr bwMode="gray">
            <a:xfrm>
              <a:off x="4578" y="3378"/>
              <a:ext cx="597"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b="1">
                  <a:solidFill>
                    <a:schemeClr val="tx1"/>
                  </a:solidFill>
                  <a:latin typeface="华文新魏" panose="02010800040101010101" pitchFamily="2" charset="-122"/>
                  <a:ea typeface="宋体" panose="02010600030101010101" pitchFamily="2" charset="-122"/>
                </a:defRPr>
              </a:lvl1pPr>
              <a:lvl2pPr marL="742950" indent="-285750">
                <a:defRPr kumimoji="1" b="1">
                  <a:solidFill>
                    <a:schemeClr val="tx1"/>
                  </a:solidFill>
                  <a:latin typeface="华文新魏" panose="02010800040101010101" pitchFamily="2" charset="-122"/>
                  <a:ea typeface="宋体" panose="02010600030101010101" pitchFamily="2" charset="-122"/>
                </a:defRPr>
              </a:lvl2pPr>
              <a:lvl3pPr marL="1143000" indent="-228600">
                <a:defRPr kumimoji="1" b="1">
                  <a:solidFill>
                    <a:schemeClr val="tx1"/>
                  </a:solidFill>
                  <a:latin typeface="华文新魏" panose="02010800040101010101" pitchFamily="2" charset="-122"/>
                  <a:ea typeface="宋体" panose="02010600030101010101" pitchFamily="2" charset="-122"/>
                </a:defRPr>
              </a:lvl3pPr>
              <a:lvl4pPr marL="1600200" indent="-228600">
                <a:defRPr kumimoji="1" b="1">
                  <a:solidFill>
                    <a:schemeClr val="tx1"/>
                  </a:solidFill>
                  <a:latin typeface="华文新魏" panose="02010800040101010101" pitchFamily="2" charset="-122"/>
                  <a:ea typeface="宋体" panose="02010600030101010101" pitchFamily="2" charset="-122"/>
                </a:defRPr>
              </a:lvl4pPr>
              <a:lvl5pPr marL="2057400" indent="-228600">
                <a:defRPr kumimoji="1" b="1">
                  <a:solidFill>
                    <a:schemeClr val="tx1"/>
                  </a:solidFill>
                  <a:latin typeface="华文新魏" panose="02010800040101010101" pitchFamily="2" charset="-122"/>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华文新魏" panose="02010800040101010101" pitchFamily="2" charset="-122"/>
                  <a:ea typeface="宋体" panose="02010600030101010101" pitchFamily="2" charset="-122"/>
                </a:defRPr>
              </a:lvl9pPr>
            </a:lstStyle>
            <a:p>
              <a:pPr algn="ctr"/>
              <a:r>
                <a:rPr kumimoji="0" lang="zh-CN" altLang="en-US" sz="3200">
                  <a:latin typeface="微软雅黑" panose="020B0503020204020204" pitchFamily="34" charset="-122"/>
                  <a:ea typeface="微软雅黑" panose="020B0503020204020204" pitchFamily="34" charset="-122"/>
                </a:rPr>
                <a:t>工程</a:t>
              </a:r>
              <a:endParaRPr kumimoji="0" lang="zh-CN" altLang="en-US" sz="3200">
                <a:latin typeface="微软雅黑" panose="020B0503020204020204" pitchFamily="34" charset="-122"/>
                <a:ea typeface="微软雅黑" panose="020B0503020204020204" pitchFamily="34" charset="-122"/>
              </a:endParaRPr>
            </a:p>
          </p:txBody>
        </p:sp>
      </p:grpSp>
      <p:sp>
        <p:nvSpPr>
          <p:cNvPr id="29" name="AutoShape 32"/>
          <p:cNvSpPr>
            <a:spLocks noChangeArrowheads="1"/>
          </p:cNvSpPr>
          <p:nvPr/>
        </p:nvSpPr>
        <p:spPr bwMode="gray">
          <a:xfrm rot="5400000">
            <a:off x="-1610168" y="3030050"/>
            <a:ext cx="4876977" cy="1087437"/>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rot="10800000" vert="eaVert" wrap="none" anchor="ctr"/>
          <a:lstStyle/>
          <a:p>
            <a:pPr algn="ctr">
              <a:defRPr/>
            </a:pPr>
            <a:r>
              <a:rPr kumimoji="0" lang="zh-CN" altLang="en-US" sz="3600" dirty="0">
                <a:latin typeface="微软雅黑" panose="020B0503020204020204" pitchFamily="34" charset="-122"/>
                <a:ea typeface="微软雅黑" panose="020B0503020204020204" pitchFamily="34" charset="-122"/>
              </a:rPr>
              <a:t>环</a:t>
            </a:r>
            <a:endParaRPr kumimoji="0" lang="zh-CN" altLang="en-US" sz="3600" dirty="0">
              <a:latin typeface="微软雅黑" panose="020B0503020204020204" pitchFamily="34" charset="-122"/>
              <a:ea typeface="微软雅黑" panose="020B0503020204020204" pitchFamily="34" charset="-122"/>
            </a:endParaRPr>
          </a:p>
          <a:p>
            <a:pPr algn="ctr">
              <a:defRPr/>
            </a:pPr>
            <a:r>
              <a:rPr kumimoji="0" lang="zh-CN" altLang="en-US" sz="3600" dirty="0">
                <a:latin typeface="微软雅黑" panose="020B0503020204020204" pitchFamily="34" charset="-122"/>
                <a:ea typeface="微软雅黑" panose="020B0503020204020204" pitchFamily="34" charset="-122"/>
              </a:rPr>
              <a:t>境</a:t>
            </a:r>
            <a:endParaRPr kumimoji="0" lang="en-US" altLang="zh-CN" sz="3600" dirty="0">
              <a:latin typeface="微软雅黑" panose="020B0503020204020204" pitchFamily="34" charset="-122"/>
              <a:ea typeface="微软雅黑" panose="020B0503020204020204" pitchFamily="34" charset="-122"/>
            </a:endParaRPr>
          </a:p>
          <a:p>
            <a:pPr algn="ctr">
              <a:defRPr/>
            </a:pPr>
            <a:r>
              <a:rPr kumimoji="0" lang="zh-CN" altLang="en-US" sz="3600" dirty="0">
                <a:latin typeface="微软雅黑" panose="020B0503020204020204" pitchFamily="34" charset="-122"/>
                <a:ea typeface="微软雅黑" panose="020B0503020204020204" pitchFamily="34" charset="-122"/>
              </a:rPr>
              <a:t>工</a:t>
            </a:r>
            <a:endParaRPr kumimoji="0" lang="en-US" altLang="zh-CN" sz="3600" dirty="0">
              <a:latin typeface="微软雅黑" panose="020B0503020204020204" pitchFamily="34" charset="-122"/>
              <a:ea typeface="微软雅黑" panose="020B0503020204020204" pitchFamily="34" charset="-122"/>
            </a:endParaRPr>
          </a:p>
          <a:p>
            <a:pPr algn="ctr">
              <a:defRPr/>
            </a:pPr>
            <a:r>
              <a:rPr lang="zh-CN" altLang="en-US" sz="3600" dirty="0">
                <a:latin typeface="微软雅黑" panose="020B0503020204020204" pitchFamily="34" charset="-122"/>
                <a:ea typeface="微软雅黑" panose="020B0503020204020204" pitchFamily="34" charset="-122"/>
              </a:rPr>
              <a:t> </a:t>
            </a:r>
            <a:r>
              <a:rPr kumimoji="0" lang="zh-CN" altLang="en-US" sz="3600" dirty="0">
                <a:latin typeface="微软雅黑" panose="020B0503020204020204" pitchFamily="34" charset="-122"/>
                <a:ea typeface="微软雅黑" panose="020B0503020204020204" pitchFamily="34" charset="-122"/>
              </a:rPr>
              <a:t>程 </a:t>
            </a:r>
            <a:endParaRPr kumimoji="0" lang="zh-CN" altLang="en-US" sz="3600" dirty="0">
              <a:latin typeface="微软雅黑" panose="020B0503020204020204" pitchFamily="34" charset="-122"/>
              <a:ea typeface="微软雅黑" panose="020B0503020204020204" pitchFamily="34" charset="-122"/>
            </a:endParaRPr>
          </a:p>
          <a:p>
            <a:pPr algn="ctr">
              <a:defRPr/>
            </a:pPr>
            <a:r>
              <a:rPr kumimoji="0" lang="zh-CN" altLang="en-US" sz="3600" dirty="0">
                <a:latin typeface="微软雅黑" panose="020B0503020204020204" pitchFamily="34" charset="-122"/>
                <a:ea typeface="微软雅黑" panose="020B0503020204020204" pitchFamily="34" charset="-122"/>
              </a:rPr>
              <a:t>学</a:t>
            </a:r>
            <a:endParaRPr kumimoji="0" lang="zh-CN" altLang="en-US" sz="3600" dirty="0">
              <a:latin typeface="微软雅黑" panose="020B0503020204020204" pitchFamily="34" charset="-122"/>
              <a:ea typeface="微软雅黑" panose="020B0503020204020204" pitchFamily="34" charset="-122"/>
            </a:endParaRPr>
          </a:p>
          <a:p>
            <a:pPr algn="ctr">
              <a:defRPr/>
            </a:pPr>
            <a:r>
              <a:rPr kumimoji="0" lang="zh-CN" altLang="en-US" sz="3600" dirty="0">
                <a:latin typeface="微软雅黑" panose="020B0503020204020204" pitchFamily="34" charset="-122"/>
                <a:ea typeface="微软雅黑" panose="020B0503020204020204" pitchFamily="34" charset="-122"/>
              </a:rPr>
              <a:t>科</a:t>
            </a:r>
            <a:endParaRPr kumimoji="0" lang="zh-CN" altLang="en-US" sz="3600" dirty="0">
              <a:latin typeface="微软雅黑" panose="020B0503020204020204" pitchFamily="34" charset="-122"/>
              <a:ea typeface="微软雅黑" panose="020B0503020204020204" pitchFamily="34" charset="-122"/>
            </a:endParaRPr>
          </a:p>
          <a:p>
            <a:pPr algn="ctr">
              <a:defRPr/>
            </a:pPr>
            <a:r>
              <a:rPr kumimoji="0" lang="zh-CN" altLang="en-US" sz="3600" dirty="0">
                <a:latin typeface="微软雅黑" panose="020B0503020204020204" pitchFamily="34" charset="-122"/>
                <a:ea typeface="微软雅黑" panose="020B0503020204020204" pitchFamily="34" charset="-122"/>
              </a:rPr>
              <a:t>发</a:t>
            </a:r>
            <a:endParaRPr kumimoji="0" lang="zh-CN" altLang="en-US" sz="3600" dirty="0">
              <a:latin typeface="微软雅黑" panose="020B0503020204020204" pitchFamily="34" charset="-122"/>
              <a:ea typeface="微软雅黑" panose="020B0503020204020204" pitchFamily="34" charset="-122"/>
            </a:endParaRPr>
          </a:p>
          <a:p>
            <a:pPr algn="ctr">
              <a:defRPr/>
            </a:pPr>
            <a:r>
              <a:rPr kumimoji="0" lang="zh-CN" altLang="en-US" sz="3600" dirty="0">
                <a:latin typeface="微软雅黑" panose="020B0503020204020204" pitchFamily="34" charset="-122"/>
                <a:ea typeface="微软雅黑" panose="020B0503020204020204" pitchFamily="34" charset="-122"/>
              </a:rPr>
              <a:t>展</a:t>
            </a:r>
            <a:endParaRPr kumimoji="0" lang="zh-CN" altLang="en-US" sz="3600" dirty="0">
              <a:latin typeface="微软雅黑" panose="020B0503020204020204" pitchFamily="34" charset="-122"/>
              <a:ea typeface="微软雅黑" panose="020B0503020204020204" pitchFamily="34" charset="-122"/>
            </a:endParaRPr>
          </a:p>
        </p:txBody>
      </p:sp>
      <p:sp>
        <p:nvSpPr>
          <p:cNvPr id="30" name="矩形 29"/>
          <p:cNvSpPr/>
          <p:nvPr/>
        </p:nvSpPr>
        <p:spPr>
          <a:xfrm>
            <a:off x="324324" y="132306"/>
            <a:ext cx="8392041" cy="707886"/>
          </a:xfrm>
          <a:prstGeom prst="rect">
            <a:avLst/>
          </a:prstGeom>
        </p:spPr>
        <p:txBody>
          <a:bodyPr wrap="none">
            <a:spAutoFit/>
          </a:bodyPr>
          <a:lstStyle/>
          <a:p>
            <a:r>
              <a:rPr lang="zh-CN" altLang="en-US"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环境工程的发展趋势需要多学科融入</a:t>
            </a:r>
            <a:endParaRPr lang="zh-CN" altLang="en-US" sz="4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Grp="1" noChangeArrowheads="1"/>
          </p:cNvSpPr>
          <p:nvPr>
            <p:ph type="body" idx="1"/>
          </p:nvPr>
        </p:nvSpPr>
        <p:spPr>
          <a:xfrm>
            <a:off x="827584" y="1052736"/>
            <a:ext cx="7740352" cy="4997425"/>
          </a:xfrm>
        </p:spPr>
        <p:txBody>
          <a:bodyPr/>
          <a:lstStyle/>
          <a:p>
            <a:pPr>
              <a:lnSpc>
                <a:spcPct val="200000"/>
              </a:lnSpc>
              <a:spcAft>
                <a:spcPct val="15000"/>
              </a:spcAft>
            </a:pPr>
            <a:r>
              <a:rPr lang="zh-CN" altLang="en-US" sz="3600" b="1" dirty="0">
                <a:solidFill>
                  <a:srgbClr val="FF0000"/>
                </a:solidFill>
                <a:latin typeface="微软雅黑" panose="020B0503020204020204" pitchFamily="34" charset="-122"/>
                <a:ea typeface="微软雅黑" panose="020B0503020204020204" pitchFamily="34" charset="-122"/>
              </a:rPr>
              <a:t>一、环境与人</a:t>
            </a:r>
            <a:r>
              <a:rPr lang="zh-CN" altLang="en-US" sz="3600" b="1">
                <a:solidFill>
                  <a:srgbClr val="FF0000"/>
                </a:solidFill>
                <a:latin typeface="微软雅黑" panose="020B0503020204020204" pitchFamily="34" charset="-122"/>
                <a:ea typeface="微软雅黑" panose="020B0503020204020204" pitchFamily="34" charset="-122"/>
              </a:rPr>
              <a:t>类的关</a:t>
            </a:r>
            <a:r>
              <a:rPr lang="zh-CN" altLang="en-US" sz="3600" b="1" dirty="0">
                <a:solidFill>
                  <a:srgbClr val="FF0000"/>
                </a:solidFill>
                <a:latin typeface="微软雅黑" panose="020B0503020204020204" pitchFamily="34" charset="-122"/>
                <a:ea typeface="微软雅黑" panose="020B0503020204020204" pitchFamily="34" charset="-122"/>
              </a:rPr>
              <a:t>系</a:t>
            </a:r>
            <a:endParaRPr lang="zh-CN" altLang="en-US" sz="3600" b="1" dirty="0">
              <a:solidFill>
                <a:srgbClr val="FF0000"/>
              </a:solidFill>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a:latin typeface="微软雅黑" panose="020B0503020204020204" pitchFamily="34" charset="-122"/>
                <a:ea typeface="微软雅黑" panose="020B0503020204020204" pitchFamily="34" charset="-122"/>
              </a:rPr>
              <a:t>二、生态环</a:t>
            </a:r>
            <a:r>
              <a:rPr lang="zh-CN" altLang="en-US" sz="3600" b="1" dirty="0">
                <a:latin typeface="微软雅黑" panose="020B0503020204020204" pitchFamily="34" charset="-122"/>
                <a:ea typeface="微软雅黑" panose="020B0503020204020204" pitchFamily="34" charset="-122"/>
              </a:rPr>
              <a:t>境问题与可持续发展</a:t>
            </a:r>
            <a:endParaRPr lang="zh-CN" altLang="en-US" sz="3600" b="1" dirty="0">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三、新时代社会主义生态文明理论</a:t>
            </a:r>
            <a:endParaRPr lang="en-US" altLang="zh-CN" sz="3600" b="1" dirty="0">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四、生态文明建设</a:t>
            </a:r>
            <a:r>
              <a:rPr lang="zh-CN" altLang="en-US" sz="3600" b="1">
                <a:latin typeface="微软雅黑" panose="020B0503020204020204" pitchFamily="34" charset="-122"/>
                <a:ea typeface="微软雅黑" panose="020B0503020204020204" pitchFamily="34" charset="-122"/>
              </a:rPr>
              <a:t>事业的政</a:t>
            </a:r>
            <a:r>
              <a:rPr lang="zh-CN" altLang="en-US" sz="3600" b="1" dirty="0">
                <a:latin typeface="微软雅黑" panose="020B0503020204020204" pitchFamily="34" charset="-122"/>
                <a:ea typeface="微软雅黑" panose="020B0503020204020204" pitchFamily="34" charset="-122"/>
              </a:rPr>
              <a:t>策解读</a:t>
            </a:r>
            <a:endParaRPr lang="zh-CN" altLang="en-US" sz="3600" b="1" dirty="0">
              <a:latin typeface="微软雅黑" panose="020B0503020204020204" pitchFamily="34" charset="-122"/>
              <a:ea typeface="微软雅黑" panose="020B0503020204020204" pitchFamily="34" charset="-122"/>
            </a:endParaRPr>
          </a:p>
          <a:p>
            <a:pPr marL="0" indent="0">
              <a:lnSpc>
                <a:spcPct val="200000"/>
              </a:lnSpc>
              <a:spcAft>
                <a:spcPct val="15000"/>
              </a:spcAft>
              <a:buNone/>
            </a:pPr>
            <a:endParaRPr lang="zh-CN" altLang="en-US" sz="3600" b="1" dirty="0">
              <a:latin typeface="微软雅黑" panose="020B0503020204020204" pitchFamily="34" charset="-122"/>
              <a:ea typeface="微软雅黑" panose="020B0503020204020204" pitchFamily="34" charset="-122"/>
            </a:endParaRPr>
          </a:p>
        </p:txBody>
      </p:sp>
      <p:sp>
        <p:nvSpPr>
          <p:cNvPr id="187394" name="Rectangle 2"/>
          <p:cNvSpPr>
            <a:spLocks noGrp="1" noChangeArrowheads="1"/>
          </p:cNvSpPr>
          <p:nvPr>
            <p:ph type="title"/>
          </p:nvPr>
        </p:nvSpPr>
        <p:spPr>
          <a:xfrm>
            <a:off x="251520" y="44624"/>
            <a:ext cx="8892480" cy="830997"/>
          </a:xfrm>
          <a:noFill/>
        </p:spPr>
        <p:txBody>
          <a:bodyPr wrap="square">
            <a:spAutoFit/>
          </a:bodyPr>
          <a:lstStyle/>
          <a:p>
            <a:pPr algn="ctr"/>
            <a:r>
              <a:rPr lang="zh-CN" altLang="en-US" sz="4800" b="1" dirty="0">
                <a:latin typeface="微软雅黑" panose="020B0503020204020204" pitchFamily="34" charset="-122"/>
                <a:ea typeface="微软雅黑" panose="020B0503020204020204" pitchFamily="34" charset="-122"/>
              </a:rPr>
              <a:t>第一讲 社会主义生态文明理论</a:t>
            </a:r>
            <a:endParaRPr lang="zh-CN" altLang="en-US" sz="4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457200" y="116632"/>
            <a:ext cx="6772270" cy="764704"/>
          </a:xfrm>
        </p:spPr>
        <p:txBody>
          <a:bodyPr/>
          <a:lstStyle/>
          <a:p>
            <a:pPr algn="ctr"/>
            <a:r>
              <a:rPr lang="zh-CN" altLang="en-US" sz="4800" b="1" dirty="0">
                <a:latin typeface="微软雅黑" panose="020B0503020204020204" pitchFamily="34" charset="-122"/>
                <a:ea typeface="微软雅黑" panose="020B0503020204020204" pitchFamily="34" charset="-122"/>
              </a:rPr>
              <a:t>一、环境与人类的关系</a:t>
            </a:r>
            <a:endParaRPr lang="zh-CN" altLang="en-US" sz="4800" b="1" dirty="0">
              <a:latin typeface="微软雅黑" panose="020B0503020204020204" pitchFamily="34" charset="-122"/>
              <a:ea typeface="微软雅黑" panose="020B0503020204020204" pitchFamily="34" charset="-122"/>
            </a:endParaRPr>
          </a:p>
        </p:txBody>
      </p:sp>
      <p:sp>
        <p:nvSpPr>
          <p:cNvPr id="188419" name="Rectangle 3"/>
          <p:cNvSpPr>
            <a:spLocks noGrp="1" noChangeArrowheads="1"/>
          </p:cNvSpPr>
          <p:nvPr>
            <p:ph type="body" idx="1"/>
          </p:nvPr>
        </p:nvSpPr>
        <p:spPr>
          <a:xfrm>
            <a:off x="251520" y="980728"/>
            <a:ext cx="8892480" cy="5717505"/>
          </a:xfrm>
        </p:spPr>
        <p:txBody>
          <a:bodyPr/>
          <a:lstStyle/>
          <a:p>
            <a:pPr>
              <a:lnSpc>
                <a:spcPct val="105000"/>
              </a:lnSpc>
              <a:spcBef>
                <a:spcPct val="15000"/>
              </a:spcBef>
              <a:spcAft>
                <a:spcPct val="15000"/>
              </a:spcAft>
            </a:pPr>
            <a:r>
              <a:rPr lang="zh-CN" altLang="en-US" sz="3600" b="1" dirty="0">
                <a:latin typeface="黑体" panose="02010609060101010101" pitchFamily="49" charset="-122"/>
                <a:ea typeface="黑体" panose="02010609060101010101" pitchFamily="49" charset="-122"/>
              </a:rPr>
              <a:t>什么是环境？</a:t>
            </a:r>
            <a:endParaRPr lang="en-US" altLang="zh-CN" sz="3600" b="1" dirty="0">
              <a:latin typeface="黑体" panose="02010609060101010101" pitchFamily="49" charset="-122"/>
              <a:ea typeface="黑体" panose="02010609060101010101" pitchFamily="49" charset="-122"/>
            </a:endParaRPr>
          </a:p>
          <a:p>
            <a:pPr>
              <a:lnSpc>
                <a:spcPct val="105000"/>
              </a:lnSpc>
              <a:spcBef>
                <a:spcPct val="15000"/>
              </a:spcBef>
              <a:spcAft>
                <a:spcPct val="15000"/>
              </a:spcAft>
            </a:pPr>
            <a:endParaRPr lang="en-US" altLang="zh-CN" sz="3600" b="1" dirty="0">
              <a:latin typeface="黑体" panose="02010609060101010101" pitchFamily="49" charset="-122"/>
              <a:ea typeface="黑体" panose="02010609060101010101" pitchFamily="49" charset="-122"/>
            </a:endParaRPr>
          </a:p>
          <a:p>
            <a:pPr marL="0" indent="0">
              <a:lnSpc>
                <a:spcPct val="105000"/>
              </a:lnSpc>
              <a:spcBef>
                <a:spcPct val="15000"/>
              </a:spcBef>
              <a:spcAft>
                <a:spcPct val="15000"/>
              </a:spcAft>
              <a:buNone/>
            </a:pPr>
            <a:r>
              <a:rPr lang="zh-CN" altLang="en-US" sz="3600" b="1" dirty="0">
                <a:latin typeface="微软雅黑" panose="020B0503020204020204" pitchFamily="34" charset="-122"/>
                <a:ea typeface="微软雅黑" panose="020B0503020204020204" pitchFamily="34" charset="-122"/>
              </a:rPr>
              <a:t>教育环境、成长环</a:t>
            </a:r>
            <a:r>
              <a:rPr lang="zh-CN" altLang="en-US" sz="3600" b="1">
                <a:latin typeface="微软雅黑" panose="020B0503020204020204" pitchFamily="34" charset="-122"/>
                <a:ea typeface="微软雅黑" panose="020B0503020204020204" pitchFamily="34" charset="-122"/>
              </a:rPr>
              <a:t>境、工作环</a:t>
            </a:r>
            <a:r>
              <a:rPr lang="zh-CN" altLang="en-US" sz="3600" b="1" dirty="0">
                <a:latin typeface="微软雅黑" panose="020B0503020204020204" pitchFamily="34" charset="-122"/>
                <a:ea typeface="微软雅黑" panose="020B0503020204020204" pitchFamily="34" charset="-122"/>
              </a:rPr>
              <a:t>境、</a:t>
            </a:r>
            <a:endParaRPr lang="en-US" altLang="zh-CN" sz="3600" b="1" dirty="0">
              <a:latin typeface="微软雅黑" panose="020B0503020204020204" pitchFamily="34" charset="-122"/>
              <a:ea typeface="微软雅黑" panose="020B0503020204020204" pitchFamily="34" charset="-122"/>
            </a:endParaRPr>
          </a:p>
          <a:p>
            <a:pPr marL="0" indent="0">
              <a:lnSpc>
                <a:spcPct val="105000"/>
              </a:lnSpc>
              <a:spcBef>
                <a:spcPct val="15000"/>
              </a:spcBef>
              <a:spcAft>
                <a:spcPct val="15000"/>
              </a:spcAft>
              <a:buNone/>
            </a:pPr>
            <a:r>
              <a:rPr lang="zh-CN" altLang="en-US" sz="3600" b="1" dirty="0">
                <a:latin typeface="微软雅黑" panose="020B0503020204020204" pitchFamily="34" charset="-122"/>
                <a:ea typeface="微软雅黑" panose="020B0503020204020204" pitchFamily="34" charset="-122"/>
              </a:rPr>
              <a:t>建筑物环境、小区环境、办公环境、</a:t>
            </a:r>
            <a:endParaRPr lang="en-US" altLang="zh-CN" sz="3600" b="1" dirty="0">
              <a:latin typeface="微软雅黑" panose="020B0503020204020204" pitchFamily="34" charset="-122"/>
              <a:ea typeface="微软雅黑" panose="020B0503020204020204" pitchFamily="34" charset="-122"/>
            </a:endParaRPr>
          </a:p>
          <a:p>
            <a:pPr marL="0" indent="0">
              <a:lnSpc>
                <a:spcPct val="105000"/>
              </a:lnSpc>
              <a:spcBef>
                <a:spcPct val="15000"/>
              </a:spcBef>
              <a:spcAft>
                <a:spcPct val="15000"/>
              </a:spcAft>
              <a:buNone/>
            </a:pPr>
            <a:r>
              <a:rPr lang="zh-CN" altLang="en-US" sz="3600" b="1" dirty="0">
                <a:latin typeface="微软雅黑" panose="020B0503020204020204" pitchFamily="34" charset="-122"/>
                <a:ea typeface="微软雅黑" panose="020B0503020204020204" pitchFamily="34" charset="-122"/>
              </a:rPr>
              <a:t>投资环境、创业环境、生产环境，商业环境</a:t>
            </a:r>
            <a:endParaRPr lang="en-US" altLang="zh-CN" sz="3600" b="1" dirty="0">
              <a:latin typeface="微软雅黑" panose="020B0503020204020204" pitchFamily="34" charset="-122"/>
              <a:ea typeface="微软雅黑" panose="020B0503020204020204" pitchFamily="34" charset="-122"/>
            </a:endParaRPr>
          </a:p>
          <a:p>
            <a:pPr marL="0" indent="0">
              <a:lnSpc>
                <a:spcPct val="105000"/>
              </a:lnSpc>
              <a:spcBef>
                <a:spcPct val="15000"/>
              </a:spcBef>
              <a:spcAft>
                <a:spcPct val="15000"/>
              </a:spcAft>
              <a:buNone/>
            </a:pPr>
            <a:r>
              <a:rPr lang="zh-CN" altLang="en-US" sz="3600" b="1" dirty="0">
                <a:latin typeface="微软雅黑" panose="020B0503020204020204" pitchFamily="34" charset="-122"/>
                <a:ea typeface="微软雅黑" panose="020B0503020204020204" pitchFamily="34" charset="-122"/>
              </a:rPr>
              <a:t>动植物环境、生态环境、地球的时空环境、</a:t>
            </a:r>
            <a:endParaRPr lang="en-US" altLang="zh-CN" sz="3600" b="1" dirty="0">
              <a:latin typeface="微软雅黑" panose="020B0503020204020204" pitchFamily="34" charset="-122"/>
              <a:ea typeface="微软雅黑" panose="020B0503020204020204" pitchFamily="34" charset="-122"/>
            </a:endParaRPr>
          </a:p>
          <a:p>
            <a:pPr marL="0" indent="0">
              <a:lnSpc>
                <a:spcPct val="105000"/>
              </a:lnSpc>
              <a:spcBef>
                <a:spcPct val="15000"/>
              </a:spcBef>
              <a:spcAft>
                <a:spcPct val="15000"/>
              </a:spcAft>
              <a:buNone/>
            </a:pPr>
            <a:r>
              <a:rPr lang="en-US" altLang="zh-CN" sz="3600" b="1" dirty="0">
                <a:latin typeface="微软雅黑" panose="020B0503020204020204" pitchFamily="34" charset="-122"/>
                <a:ea typeface="微软雅黑" panose="020B0503020204020204" pitchFamily="34" charset="-122"/>
              </a:rPr>
              <a:t>……</a:t>
            </a:r>
            <a:endParaRPr lang="en-US" altLang="zh-CN" sz="3600" b="1" dirty="0">
              <a:latin typeface="微软雅黑" panose="020B0503020204020204" pitchFamily="34" charset="-122"/>
              <a:ea typeface="微软雅黑" panose="020B0503020204020204" pitchFamily="34" charset="-122"/>
            </a:endParaRPr>
          </a:p>
        </p:txBody>
      </p:sp>
      <p:pic>
        <p:nvPicPr>
          <p:cNvPr id="4"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419">
                                            <p:txEl>
                                              <p:pRg st="2" end="2"/>
                                            </p:txEl>
                                          </p:spTgt>
                                        </p:tgtEl>
                                        <p:attrNameLst>
                                          <p:attrName>style.visibility</p:attrName>
                                        </p:attrNameLst>
                                      </p:cBhvr>
                                      <p:to>
                                        <p:strVal val="visible"/>
                                      </p:to>
                                    </p:set>
                                    <p:animEffect transition="in" filter="fade">
                                      <p:cBhvr>
                                        <p:cTn id="7" dur="500"/>
                                        <p:tgtEl>
                                          <p:spTgt spid="18841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419">
                                            <p:txEl>
                                              <p:pRg st="3" end="3"/>
                                            </p:txEl>
                                          </p:spTgt>
                                        </p:tgtEl>
                                        <p:attrNameLst>
                                          <p:attrName>style.visibility</p:attrName>
                                        </p:attrNameLst>
                                      </p:cBhvr>
                                      <p:to>
                                        <p:strVal val="visible"/>
                                      </p:to>
                                    </p:set>
                                    <p:animEffect transition="in" filter="fade">
                                      <p:cBhvr>
                                        <p:cTn id="12" dur="500"/>
                                        <p:tgtEl>
                                          <p:spTgt spid="18841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419">
                                            <p:txEl>
                                              <p:pRg st="4" end="4"/>
                                            </p:txEl>
                                          </p:spTgt>
                                        </p:tgtEl>
                                        <p:attrNameLst>
                                          <p:attrName>style.visibility</p:attrName>
                                        </p:attrNameLst>
                                      </p:cBhvr>
                                      <p:to>
                                        <p:strVal val="visible"/>
                                      </p:to>
                                    </p:set>
                                    <p:animEffect transition="in" filter="fade">
                                      <p:cBhvr>
                                        <p:cTn id="17" dur="500"/>
                                        <p:tgtEl>
                                          <p:spTgt spid="18841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8419">
                                            <p:txEl>
                                              <p:pRg st="5" end="5"/>
                                            </p:txEl>
                                          </p:spTgt>
                                        </p:tgtEl>
                                        <p:attrNameLst>
                                          <p:attrName>style.visibility</p:attrName>
                                        </p:attrNameLst>
                                      </p:cBhvr>
                                      <p:to>
                                        <p:strVal val="visible"/>
                                      </p:to>
                                    </p:set>
                                    <p:animEffect transition="in" filter="fade">
                                      <p:cBhvr>
                                        <p:cTn id="22" dur="500"/>
                                        <p:tgtEl>
                                          <p:spTgt spid="18841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8419">
                                            <p:txEl>
                                              <p:pRg st="6" end="6"/>
                                            </p:txEl>
                                          </p:spTgt>
                                        </p:tgtEl>
                                        <p:attrNameLst>
                                          <p:attrName>style.visibility</p:attrName>
                                        </p:attrNameLst>
                                      </p:cBhvr>
                                      <p:to>
                                        <p:strVal val="visible"/>
                                      </p:to>
                                    </p:set>
                                    <p:animEffect transition="in" filter="fade">
                                      <p:cBhvr>
                                        <p:cTn id="25" dur="500"/>
                                        <p:tgtEl>
                                          <p:spTgt spid="1884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4257"/>
            <a:ext cx="8892480" cy="802455"/>
          </a:xfrm>
        </p:spPr>
        <p:txBody>
          <a:bodyPr/>
          <a:lstStyle/>
          <a:p>
            <a:pPr algn="ct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课程目的一、工程教育对知识和能力要求</a:t>
            </a: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6" name="Rectangle 2"/>
          <p:cNvSpPr>
            <a:spLocks noChangeArrowheads="1"/>
          </p:cNvSpPr>
          <p:nvPr/>
        </p:nvSpPr>
        <p:spPr bwMode="auto">
          <a:xfrm>
            <a:off x="575469" y="1183990"/>
            <a:ext cx="79200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Black" panose="020B0A04020102020204" pitchFamily="34" charset="0"/>
                <a:ea typeface="宋体" panose="02010600030101010101" pitchFamily="2" charset="-122"/>
              </a:defRPr>
            </a:lvl1pPr>
            <a:lvl2pPr marL="742950" indent="-285750" eaLnBrk="0" hangingPunct="0">
              <a:defRPr sz="2000" b="1">
                <a:solidFill>
                  <a:schemeClr val="tx1"/>
                </a:solidFill>
                <a:latin typeface="Arial Black" panose="020B0A04020102020204" pitchFamily="34" charset="0"/>
                <a:ea typeface="宋体" panose="02010600030101010101" pitchFamily="2" charset="-122"/>
              </a:defRPr>
            </a:lvl2pPr>
            <a:lvl3pPr marL="1143000" indent="-228600" eaLnBrk="0" hangingPunct="0">
              <a:defRPr sz="2000" b="1">
                <a:solidFill>
                  <a:schemeClr val="tx1"/>
                </a:solidFill>
                <a:latin typeface="Arial Black" panose="020B0A04020102020204" pitchFamily="34" charset="0"/>
                <a:ea typeface="宋体" panose="02010600030101010101" pitchFamily="2" charset="-122"/>
              </a:defRPr>
            </a:lvl3pPr>
            <a:lvl4pPr marL="1600200" indent="-228600" eaLnBrk="0" hangingPunct="0">
              <a:defRPr sz="2000" b="1">
                <a:solidFill>
                  <a:schemeClr val="tx1"/>
                </a:solidFill>
                <a:latin typeface="Arial Black" panose="020B0A04020102020204" pitchFamily="34" charset="0"/>
                <a:ea typeface="宋体" panose="02010600030101010101" pitchFamily="2" charset="-122"/>
              </a:defRPr>
            </a:lvl4pPr>
            <a:lvl5pPr marL="2057400" indent="-228600" eaLnBrk="0" hangingPunct="0">
              <a:defRPr sz="2000" b="1">
                <a:solidFill>
                  <a:schemeClr val="tx1"/>
                </a:solidFill>
                <a:latin typeface="Arial Black" panose="020B0A040201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Arial Black" panose="020B0A040201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Arial Black" panose="020B0A040201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Arial Black" panose="020B0A040201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Arial Black" panose="020B0A04020102020204" pitchFamily="34" charset="0"/>
                <a:ea typeface="宋体" panose="02010600030101010101" pitchFamily="2" charset="-122"/>
              </a:defRPr>
            </a:lvl9pPr>
          </a:lstStyle>
          <a:p>
            <a:pPr eaLnBrk="1" hangingPunct="1"/>
            <a:r>
              <a:rPr lang="zh-CN" altLang="en-US" sz="4000" dirty="0">
                <a:solidFill>
                  <a:srgbClr val="FF0000"/>
                </a:solidFill>
                <a:latin typeface="Arial" panose="020B0604020202020204" pitchFamily="34" charset="0"/>
                <a:ea typeface="隶书" panose="02010509060101010101" pitchFamily="49" charset="-122"/>
                <a:sym typeface="Arial" panose="020B0604020202020204" pitchFamily="34" charset="0"/>
              </a:rPr>
              <a:t>国际工程教育的发展趋势：</a:t>
            </a:r>
            <a:endParaRPr lang="en-US" altLang="zh-CN" sz="4000" dirty="0">
              <a:solidFill>
                <a:srgbClr val="FF0000"/>
              </a:solidFill>
              <a:latin typeface="Arial" panose="020B0604020202020204" pitchFamily="34" charset="0"/>
              <a:ea typeface="隶书" panose="02010509060101010101" pitchFamily="49" charset="-122"/>
              <a:sym typeface="Arial" panose="020B0604020202020204" pitchFamily="34" charset="0"/>
            </a:endParaRPr>
          </a:p>
          <a:p>
            <a:pPr eaLnBrk="1" hangingPunct="1"/>
            <a:endParaRPr lang="en-US" altLang="zh-CN" sz="4000" dirty="0">
              <a:solidFill>
                <a:srgbClr val="FF0000"/>
              </a:solidFill>
              <a:latin typeface="Arial" panose="020B0604020202020204" pitchFamily="34" charset="0"/>
              <a:ea typeface="隶书" panose="02010509060101010101" pitchFamily="49" charset="-122"/>
              <a:sym typeface="Arial" panose="020B0604020202020204" pitchFamily="34" charset="0"/>
            </a:endParaRPr>
          </a:p>
        </p:txBody>
      </p:sp>
      <p:graphicFrame>
        <p:nvGraphicFramePr>
          <p:cNvPr id="7" name="图示 6"/>
          <p:cNvGraphicFramePr/>
          <p:nvPr/>
        </p:nvGraphicFramePr>
        <p:xfrm>
          <a:off x="964381" y="1988840"/>
          <a:ext cx="7215238"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3"/>
          <p:cNvSpPr>
            <a:spLocks noGrp="1" noChangeArrowheads="1"/>
          </p:cNvSpPr>
          <p:nvPr>
            <p:ph type="body" idx="1"/>
          </p:nvPr>
        </p:nvSpPr>
        <p:spPr>
          <a:xfrm>
            <a:off x="251520" y="980728"/>
            <a:ext cx="8892480" cy="5717505"/>
          </a:xfrm>
        </p:spPr>
        <p:txBody>
          <a:bodyPr/>
          <a:lstStyle/>
          <a:p>
            <a:pPr>
              <a:lnSpc>
                <a:spcPct val="105000"/>
              </a:lnSpc>
              <a:spcBef>
                <a:spcPct val="15000"/>
              </a:spcBef>
              <a:spcAft>
                <a:spcPct val="15000"/>
              </a:spcAft>
            </a:pPr>
            <a:r>
              <a:rPr lang="zh-CN" altLang="en-US" sz="3600" b="1" dirty="0">
                <a:latin typeface="黑体" panose="02010609060101010101" pitchFamily="49" charset="-122"/>
                <a:ea typeface="黑体" panose="02010609060101010101" pitchFamily="49" charset="-122"/>
              </a:rPr>
              <a:t>什么是环境？</a:t>
            </a:r>
            <a:endParaRPr lang="en-US" altLang="zh-CN" sz="3600" b="1" dirty="0">
              <a:latin typeface="黑体" panose="02010609060101010101" pitchFamily="49" charset="-122"/>
              <a:ea typeface="黑体" panose="02010609060101010101" pitchFamily="49" charset="-122"/>
            </a:endParaRPr>
          </a:p>
          <a:p>
            <a:pPr>
              <a:lnSpc>
                <a:spcPct val="105000"/>
              </a:lnSpc>
              <a:spcBef>
                <a:spcPct val="15000"/>
              </a:spcBef>
              <a:spcAft>
                <a:spcPct val="15000"/>
              </a:spcAft>
            </a:pPr>
            <a:endParaRPr lang="en-US" altLang="zh-CN" sz="3600" b="1" dirty="0">
              <a:latin typeface="黑体" panose="02010609060101010101" pitchFamily="49" charset="-122"/>
              <a:ea typeface="黑体" panose="02010609060101010101" pitchFamily="49" charset="-122"/>
            </a:endParaRPr>
          </a:p>
          <a:p>
            <a:pPr marL="0" indent="0" algn="just">
              <a:lnSpc>
                <a:spcPct val="150000"/>
              </a:lnSpc>
              <a:spcBef>
                <a:spcPct val="15000"/>
              </a:spcBef>
              <a:spcAft>
                <a:spcPct val="15000"/>
              </a:spcAft>
              <a:buNone/>
            </a:pPr>
            <a:r>
              <a:rPr lang="zh-CN" altLang="en-US" sz="3600" b="1" dirty="0">
                <a:latin typeface="微软雅黑" panose="020B0503020204020204" pitchFamily="34" charset="-122"/>
                <a:ea typeface="微软雅黑" panose="020B0503020204020204" pitchFamily="34" charset="-122"/>
              </a:rPr>
              <a:t>       环境是相对于一定中心事物（主体）而言的，与某一中心事物相关的周围事物的集合（客体）就称为这一中心事物的环境。</a:t>
            </a:r>
            <a:endParaRPr lang="en-US" altLang="zh-CN" sz="3600" b="1" dirty="0">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ph type="title"/>
          </p:nvPr>
        </p:nvSpPr>
        <p:spPr>
          <a:xfrm>
            <a:off x="457200" y="116632"/>
            <a:ext cx="6772270" cy="764704"/>
          </a:xfrm>
        </p:spPr>
        <p:txBody>
          <a:bodyPr/>
          <a:lstStyle/>
          <a:p>
            <a:pPr algn="ctr"/>
            <a:r>
              <a:rPr lang="zh-CN" altLang="en-US" sz="4800" b="1" dirty="0">
                <a:latin typeface="微软雅黑" panose="020B0503020204020204" pitchFamily="34" charset="-122"/>
                <a:ea typeface="微软雅黑" panose="020B0503020204020204" pitchFamily="34" charset="-122"/>
              </a:rPr>
              <a:t>一、环境与人类的关系</a:t>
            </a:r>
            <a:endParaRPr lang="zh-CN" altLang="en-US" sz="4800" b="1" dirty="0">
              <a:latin typeface="微软雅黑" panose="020B0503020204020204" pitchFamily="34" charset="-122"/>
              <a:ea typeface="微软雅黑" panose="020B0503020204020204" pitchFamily="34" charset="-122"/>
            </a:endParaRPr>
          </a:p>
        </p:txBody>
      </p:sp>
      <p:pic>
        <p:nvPicPr>
          <p:cNvPr id="4"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3"/>
          <p:cNvSpPr>
            <a:spLocks noGrp="1" noChangeArrowheads="1"/>
          </p:cNvSpPr>
          <p:nvPr>
            <p:ph type="body" idx="1"/>
          </p:nvPr>
        </p:nvSpPr>
        <p:spPr>
          <a:xfrm>
            <a:off x="457200" y="908720"/>
            <a:ext cx="8507287" cy="5717505"/>
          </a:xfrm>
        </p:spPr>
        <p:txBody>
          <a:bodyPr/>
          <a:lstStyle/>
          <a:p>
            <a:pPr>
              <a:lnSpc>
                <a:spcPct val="105000"/>
              </a:lnSpc>
              <a:spcBef>
                <a:spcPct val="15000"/>
              </a:spcBef>
              <a:spcAft>
                <a:spcPct val="15000"/>
              </a:spcAft>
            </a:pPr>
            <a:r>
              <a:rPr lang="zh-CN" altLang="en-US" sz="3600" b="1" dirty="0">
                <a:latin typeface="微软雅黑" panose="020B0503020204020204" pitchFamily="34" charset="-122"/>
                <a:ea typeface="微软雅黑" panose="020B0503020204020204" pitchFamily="34" charset="-122"/>
              </a:rPr>
              <a:t>环境的学术定义</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法律定义：</a:t>
            </a:r>
            <a:endParaRPr lang="zh-CN" altLang="en-US" sz="3600" b="1" dirty="0">
              <a:latin typeface="微软雅黑" panose="020B0503020204020204" pitchFamily="34" charset="-122"/>
              <a:ea typeface="微软雅黑" panose="020B0503020204020204" pitchFamily="34" charset="-122"/>
            </a:endParaRPr>
          </a:p>
          <a:p>
            <a:pPr>
              <a:lnSpc>
                <a:spcPct val="105000"/>
              </a:lnSpc>
              <a:spcBef>
                <a:spcPct val="15000"/>
              </a:spcBef>
              <a:spcAft>
                <a:spcPct val="15000"/>
              </a:spcAft>
              <a:buFont typeface="Wingdings" panose="05000000000000000000" pitchFamily="2" charset="2"/>
              <a:buNone/>
            </a:pPr>
            <a:r>
              <a:rPr lang="zh-CN" altLang="en-US" sz="3600" b="1" dirty="0">
                <a:latin typeface="微软雅黑" panose="020B0503020204020204" pitchFamily="34" charset="-122"/>
                <a:ea typeface="微软雅黑" panose="020B0503020204020204" pitchFamily="34" charset="-122"/>
              </a:rPr>
              <a:t>         指影响</a:t>
            </a:r>
            <a:r>
              <a:rPr lang="zh-CN" altLang="en-US" sz="3600" b="1" dirty="0">
                <a:solidFill>
                  <a:srgbClr val="FF0000"/>
                </a:solidFill>
                <a:latin typeface="微软雅黑" panose="020B0503020204020204" pitchFamily="34" charset="-122"/>
                <a:ea typeface="微软雅黑" panose="020B0503020204020204" pitchFamily="34" charset="-122"/>
              </a:rPr>
              <a:t>人类生存和发展（主体）</a:t>
            </a:r>
            <a:r>
              <a:rPr lang="zh-CN" altLang="en-US" sz="3600" b="1" dirty="0">
                <a:latin typeface="微软雅黑" panose="020B0503020204020204" pitchFamily="34" charset="-122"/>
                <a:ea typeface="微软雅黑" panose="020B0503020204020204" pitchFamily="34" charset="-122"/>
              </a:rPr>
              <a:t>的各种天然的和经过人工改造的</a:t>
            </a:r>
            <a:r>
              <a:rPr lang="zh-CN" altLang="en-US" sz="3600" b="1" dirty="0">
                <a:solidFill>
                  <a:srgbClr val="FF0000"/>
                </a:solidFill>
                <a:latin typeface="微软雅黑" panose="020B0503020204020204" pitchFamily="34" charset="-122"/>
                <a:ea typeface="微软雅黑" panose="020B0503020204020204" pitchFamily="34" charset="-122"/>
              </a:rPr>
              <a:t>自然因素的总体（客体）</a:t>
            </a:r>
            <a:r>
              <a:rPr lang="zh-CN" altLang="en-US" sz="3600" b="1" dirty="0">
                <a:latin typeface="微软雅黑" panose="020B0503020204020204" pitchFamily="34" charset="-122"/>
                <a:ea typeface="微软雅黑" panose="020B0503020204020204" pitchFamily="34" charset="-122"/>
              </a:rPr>
              <a:t>，包括大气、水、海洋、土地、矿藏、森林、草原、野生生物、自然遗迹、人文遗迹、自然保护区、风景名胜区、城市和乡村等。</a:t>
            </a:r>
            <a:endParaRPr lang="en-US" altLang="zh-CN" sz="3600" b="1" dirty="0">
              <a:latin typeface="微软雅黑" panose="020B0503020204020204" pitchFamily="34" charset="-122"/>
              <a:ea typeface="微软雅黑" panose="020B0503020204020204" pitchFamily="34" charset="-122"/>
            </a:endParaRPr>
          </a:p>
          <a:p>
            <a:pPr>
              <a:lnSpc>
                <a:spcPct val="105000"/>
              </a:lnSpc>
              <a:spcBef>
                <a:spcPct val="15000"/>
              </a:spcBef>
              <a:spcAft>
                <a:spcPct val="15000"/>
              </a:spcAft>
              <a:buFont typeface="Wingdings" panose="05000000000000000000" pitchFamily="2" charset="2"/>
              <a:buNone/>
            </a:pPr>
            <a:r>
              <a:rPr lang="en-US" altLang="zh-CN" sz="3600" b="1" dirty="0">
                <a:latin typeface="微软雅黑" panose="020B0503020204020204" pitchFamily="34" charset="-122"/>
                <a:ea typeface="微软雅黑" panose="020B0503020204020204" pitchFamily="34" charset="-122"/>
              </a:rPr>
              <a:t>			—《</a:t>
            </a:r>
            <a:r>
              <a:rPr lang="zh-CN" altLang="en-US" sz="3600" b="1" dirty="0">
                <a:latin typeface="微软雅黑" panose="020B0503020204020204" pitchFamily="34" charset="-122"/>
                <a:ea typeface="微软雅黑" panose="020B0503020204020204" pitchFamily="34" charset="-122"/>
              </a:rPr>
              <a:t>中华人民共和国环境保护法</a:t>
            </a:r>
            <a:r>
              <a:rPr lang="en-US" altLang="zh-CN" sz="3600" b="1" dirty="0">
                <a:latin typeface="微软雅黑" panose="020B0503020204020204" pitchFamily="34" charset="-122"/>
                <a:ea typeface="微软雅黑" panose="020B0503020204020204" pitchFamily="34" charset="-122"/>
              </a:rPr>
              <a:t>》</a:t>
            </a:r>
            <a:endParaRPr lang="en-US" altLang="zh-CN" sz="3600" b="1" dirty="0">
              <a:latin typeface="微软雅黑" panose="020B0503020204020204" pitchFamily="34" charset="-122"/>
              <a:ea typeface="微软雅黑" panose="020B0503020204020204" pitchFamily="34" charset="-122"/>
            </a:endParaRPr>
          </a:p>
        </p:txBody>
      </p:sp>
      <p:sp>
        <p:nvSpPr>
          <p:cNvPr id="5" name="Rectangle 2"/>
          <p:cNvSpPr>
            <a:spLocks noGrp="1" noChangeArrowheads="1"/>
          </p:cNvSpPr>
          <p:nvPr>
            <p:ph type="title"/>
          </p:nvPr>
        </p:nvSpPr>
        <p:spPr>
          <a:xfrm>
            <a:off x="457200" y="116632"/>
            <a:ext cx="6772270" cy="764704"/>
          </a:xfrm>
        </p:spPr>
        <p:txBody>
          <a:bodyPr/>
          <a:lstStyle/>
          <a:p>
            <a:pPr algn="ctr"/>
            <a:r>
              <a:rPr lang="zh-CN" altLang="en-US" sz="4800" b="1" dirty="0">
                <a:latin typeface="微软雅黑" panose="020B0503020204020204" pitchFamily="34" charset="-122"/>
                <a:ea typeface="微软雅黑" panose="020B0503020204020204" pitchFamily="34" charset="-122"/>
              </a:rPr>
              <a:t>一、环境与人类的关系</a:t>
            </a:r>
            <a:endParaRPr lang="zh-CN" altLang="en-US" sz="4800" b="1" dirty="0">
              <a:latin typeface="微软雅黑" panose="020B0503020204020204" pitchFamily="34" charset="-122"/>
              <a:ea typeface="微软雅黑" panose="020B0503020204020204" pitchFamily="34" charset="-122"/>
            </a:endParaRPr>
          </a:p>
        </p:txBody>
      </p:sp>
      <p:pic>
        <p:nvPicPr>
          <p:cNvPr id="4"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3"/>
          <p:cNvSpPr>
            <a:spLocks noGrp="1" noChangeArrowheads="1"/>
          </p:cNvSpPr>
          <p:nvPr>
            <p:ph type="body" idx="1"/>
          </p:nvPr>
        </p:nvSpPr>
        <p:spPr>
          <a:xfrm>
            <a:off x="457200" y="908721"/>
            <a:ext cx="8507287" cy="3456383"/>
          </a:xfrm>
        </p:spPr>
        <p:txBody>
          <a:bodyPr/>
          <a:lstStyle/>
          <a:p>
            <a:pPr marL="0" indent="0" algn="ctr">
              <a:lnSpc>
                <a:spcPct val="105000"/>
              </a:lnSpc>
              <a:spcBef>
                <a:spcPct val="15000"/>
              </a:spcBef>
              <a:spcAft>
                <a:spcPct val="15000"/>
              </a:spcAft>
              <a:buNone/>
            </a:pPr>
            <a:endParaRPr lang="en-US" altLang="zh-CN" sz="5400" b="1" dirty="0">
              <a:latin typeface="微软雅黑" panose="020B0503020204020204" pitchFamily="34" charset="-122"/>
              <a:ea typeface="微软雅黑" panose="020B0503020204020204" pitchFamily="34" charset="-122"/>
            </a:endParaRPr>
          </a:p>
          <a:p>
            <a:pPr marL="0" indent="0" algn="ctr">
              <a:lnSpc>
                <a:spcPct val="105000"/>
              </a:lnSpc>
              <a:spcBef>
                <a:spcPct val="15000"/>
              </a:spcBef>
              <a:spcAft>
                <a:spcPct val="15000"/>
              </a:spcAft>
              <a:buNone/>
            </a:pPr>
            <a:r>
              <a:rPr lang="zh-CN" altLang="zh-CN" sz="6600" b="1" dirty="0">
                <a:latin typeface="微软雅黑" panose="020B0503020204020204" pitchFamily="34" charset="-122"/>
                <a:ea typeface="微软雅黑" panose="020B0503020204020204" pitchFamily="34" charset="-122"/>
              </a:rPr>
              <a:t>人类环境</a:t>
            </a:r>
            <a:r>
              <a:rPr lang="en-US" altLang="zh-CN" sz="6600" b="1" dirty="0">
                <a:latin typeface="微软雅黑" panose="020B0503020204020204" pitchFamily="34" charset="-122"/>
                <a:ea typeface="微软雅黑" panose="020B0503020204020204" pitchFamily="34" charset="-122"/>
              </a:rPr>
              <a:t> </a:t>
            </a:r>
            <a:r>
              <a:rPr lang="zh-CN" altLang="en-US" sz="6600" b="1" dirty="0">
                <a:latin typeface="微软雅黑" panose="020B0503020204020204" pitchFamily="34" charset="-122"/>
                <a:ea typeface="微软雅黑" panose="020B0503020204020204" pitchFamily="34" charset="-122"/>
              </a:rPr>
              <a:t>≠ </a:t>
            </a:r>
            <a:r>
              <a:rPr lang="zh-CN" altLang="zh-CN" sz="6600" b="1" dirty="0">
                <a:latin typeface="微软雅黑" panose="020B0503020204020204" pitchFamily="34" charset="-122"/>
                <a:ea typeface="微软雅黑" panose="020B0503020204020204" pitchFamily="34" charset="-122"/>
              </a:rPr>
              <a:t>自然环境</a:t>
            </a:r>
            <a:endParaRPr lang="en-US" altLang="zh-CN" sz="8000" b="1" dirty="0">
              <a:latin typeface="微软雅黑" panose="020B0503020204020204" pitchFamily="34" charset="-122"/>
              <a:ea typeface="微软雅黑" panose="020B0503020204020204" pitchFamily="34" charset="-122"/>
            </a:endParaRPr>
          </a:p>
        </p:txBody>
      </p:sp>
      <p:sp>
        <p:nvSpPr>
          <p:cNvPr id="2" name="矩形 1"/>
          <p:cNvSpPr/>
          <p:nvPr/>
        </p:nvSpPr>
        <p:spPr>
          <a:xfrm>
            <a:off x="457199" y="5013176"/>
            <a:ext cx="8507288" cy="954107"/>
          </a:xfrm>
          <a:prstGeom prst="rect">
            <a:avLst/>
          </a:prstGeom>
        </p:spPr>
        <p:txBody>
          <a:bodyPr wrap="square">
            <a:spAutoFit/>
          </a:bodyPr>
          <a:lstStyle/>
          <a:p>
            <a:pPr algn="just"/>
            <a:r>
              <a:rPr lang="zh-CN" altLang="en-US" sz="2800" dirty="0">
                <a:latin typeface="微软雅黑" panose="020B0503020204020204" pitchFamily="34" charset="-122"/>
                <a:ea typeface="微软雅黑" panose="020B0503020204020204" pitchFamily="34" charset="-122"/>
              </a:rPr>
              <a:t>自然环境的主体是自然界的事物（包括人的生物属性在内），不存在复杂的智力活动和精神世界。</a:t>
            </a:r>
            <a:endParaRPr lang="zh-CN" altLang="en-US" sz="2800" dirty="0">
              <a:latin typeface="微软雅黑" panose="020B0503020204020204" pitchFamily="34" charset="-122"/>
              <a:ea typeface="微软雅黑" panose="020B0503020204020204" pitchFamily="34" charset="-122"/>
            </a:endParaRPr>
          </a:p>
        </p:txBody>
      </p:sp>
      <p:sp>
        <p:nvSpPr>
          <p:cNvPr id="4" name="矩形 3"/>
          <p:cNvSpPr/>
          <p:nvPr/>
        </p:nvSpPr>
        <p:spPr>
          <a:xfrm>
            <a:off x="532055" y="3904310"/>
            <a:ext cx="8504441" cy="523220"/>
          </a:xfrm>
          <a:prstGeom prst="rect">
            <a:avLst/>
          </a:prstGeom>
        </p:spPr>
        <p:txBody>
          <a:bodyPr wrap="square">
            <a:spAutoFit/>
          </a:bodyPr>
          <a:lstStyle/>
          <a:p>
            <a:pPr lvl="0"/>
            <a:r>
              <a:rPr lang="zh-CN" altLang="en-US" sz="2800" dirty="0">
                <a:solidFill>
                  <a:srgbClr val="000000"/>
                </a:solidFill>
                <a:latin typeface="微软雅黑" panose="020B0503020204020204" pitchFamily="34" charset="-122"/>
                <a:ea typeface="微软雅黑" panose="020B0503020204020204" pitchFamily="34" charset="-122"/>
              </a:rPr>
              <a:t>人类环境的主体是具有复杂精神世界和智力活动的人；</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8" name="Rectangle 2"/>
          <p:cNvSpPr>
            <a:spLocks noGrp="1" noChangeArrowheads="1"/>
          </p:cNvSpPr>
          <p:nvPr>
            <p:ph type="title"/>
          </p:nvPr>
        </p:nvSpPr>
        <p:spPr>
          <a:xfrm>
            <a:off x="457200" y="116632"/>
            <a:ext cx="6772270" cy="764704"/>
          </a:xfrm>
        </p:spPr>
        <p:txBody>
          <a:bodyPr/>
          <a:lstStyle/>
          <a:p>
            <a:pPr algn="ctr"/>
            <a:r>
              <a:rPr lang="zh-CN" altLang="en-US" sz="4800" b="1" dirty="0">
                <a:latin typeface="微软雅黑" panose="020B0503020204020204" pitchFamily="34" charset="-122"/>
                <a:ea typeface="微软雅黑" panose="020B0503020204020204" pitchFamily="34" charset="-122"/>
              </a:rPr>
              <a:t>一、环境与人类的关系</a:t>
            </a:r>
            <a:endParaRPr lang="zh-CN" altLang="en-US" sz="4800" b="1" dirty="0">
              <a:latin typeface="微软雅黑" panose="020B0503020204020204" pitchFamily="34" charset="-122"/>
              <a:ea typeface="微软雅黑" panose="020B0503020204020204" pitchFamily="34" charset="-122"/>
            </a:endParaRPr>
          </a:p>
        </p:txBody>
      </p:sp>
      <p:pic>
        <p:nvPicPr>
          <p:cNvPr id="6"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1"/>
          <a:srcRect l="21771" t="11670" r="29504"/>
          <a:stretch>
            <a:fillRect/>
          </a:stretch>
        </p:blipFill>
        <p:spPr>
          <a:xfrm>
            <a:off x="-36512" y="1268760"/>
            <a:ext cx="4449031" cy="4423367"/>
          </a:xfrm>
          <a:prstGeom prst="rect">
            <a:avLst/>
          </a:prstGeom>
        </p:spPr>
      </p:pic>
      <p:sp>
        <p:nvSpPr>
          <p:cNvPr id="188432" name="右箭头 188431"/>
          <p:cNvSpPr/>
          <p:nvPr/>
        </p:nvSpPr>
        <p:spPr bwMode="auto">
          <a:xfrm>
            <a:off x="4142289" y="3135509"/>
            <a:ext cx="933767" cy="48409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51" name="Rectangle 2"/>
          <p:cNvSpPr>
            <a:spLocks noGrp="1" noChangeArrowheads="1"/>
          </p:cNvSpPr>
          <p:nvPr>
            <p:ph type="title"/>
          </p:nvPr>
        </p:nvSpPr>
        <p:spPr>
          <a:xfrm>
            <a:off x="457200" y="116632"/>
            <a:ext cx="6772270" cy="764704"/>
          </a:xfrm>
        </p:spPr>
        <p:txBody>
          <a:bodyPr/>
          <a:lstStyle/>
          <a:p>
            <a:pPr algn="ctr"/>
            <a:r>
              <a:rPr lang="zh-CN" altLang="en-US" sz="4800" b="1" dirty="0">
                <a:latin typeface="微软雅黑" panose="020B0503020204020204" pitchFamily="34" charset="-122"/>
                <a:ea typeface="微软雅黑" panose="020B0503020204020204" pitchFamily="34" charset="-122"/>
              </a:rPr>
              <a:t>一、环境与人类的关系</a:t>
            </a:r>
            <a:endParaRPr lang="zh-CN" altLang="en-US" sz="4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91532" y="5743692"/>
            <a:ext cx="843528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随着物质文明的进步，人类逐渐极少直接生活在自然环境中</a:t>
            </a:r>
            <a:endParaRPr lang="zh-CN" altLang="en-US" sz="2400" dirty="0">
              <a:latin typeface="微软雅黑" panose="020B0503020204020204" pitchFamily="34" charset="-122"/>
              <a:ea typeface="微软雅黑" panose="020B0503020204020204" pitchFamily="34" charset="-122"/>
            </a:endParaRPr>
          </a:p>
        </p:txBody>
      </p:sp>
      <p:sp>
        <p:nvSpPr>
          <p:cNvPr id="3" name="椭圆 2"/>
          <p:cNvSpPr/>
          <p:nvPr/>
        </p:nvSpPr>
        <p:spPr bwMode="auto">
          <a:xfrm>
            <a:off x="6623071" y="3023812"/>
            <a:ext cx="936104" cy="894787"/>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2400"/>
              </a:spcBef>
              <a:spcAft>
                <a:spcPct val="0"/>
              </a:spcAft>
              <a:buClrTx/>
              <a:buSzTx/>
              <a:buFontTx/>
              <a:buNone/>
            </a:pPr>
            <a:r>
              <a:rPr kumimoji="0" lang="zh-CN" altLang="en-US" sz="2000" b="1" i="0" u="none" strike="noStrike" cap="none" normalizeH="0" baseline="0" dirty="0">
                <a:ln>
                  <a:noFill/>
                </a:ln>
                <a:solidFill>
                  <a:schemeClr val="tx1"/>
                </a:solidFill>
                <a:effectLst/>
                <a:latin typeface="Verdana" panose="020B0604030504040204" pitchFamily="34" charset="0"/>
                <a:ea typeface="宋体" panose="02010600030101010101" pitchFamily="2" charset="-122"/>
              </a:rPr>
              <a:t>人</a:t>
            </a:r>
            <a:endParaRPr kumimoji="0" lang="zh-CN" altLang="en-US" sz="2000" b="1"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p:txBody>
      </p:sp>
      <p:cxnSp>
        <p:nvCxnSpPr>
          <p:cNvPr id="6" name="直接连接符 5"/>
          <p:cNvCxnSpPr/>
          <p:nvPr/>
        </p:nvCxnSpPr>
        <p:spPr bwMode="auto">
          <a:xfrm flipV="1">
            <a:off x="7375600" y="2653980"/>
            <a:ext cx="424161" cy="474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p:nvPr/>
        </p:nvCxnSpPr>
        <p:spPr bwMode="auto">
          <a:xfrm flipH="1" flipV="1">
            <a:off x="6731140" y="2466401"/>
            <a:ext cx="198991" cy="6040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空心弧 10"/>
          <p:cNvSpPr/>
          <p:nvPr/>
        </p:nvSpPr>
        <p:spPr bwMode="auto">
          <a:xfrm rot="10800000">
            <a:off x="5292080" y="1578292"/>
            <a:ext cx="3668824" cy="3701416"/>
          </a:xfrm>
          <a:prstGeom prst="blockArc">
            <a:avLst>
              <a:gd name="adj1" fmla="val 2068309"/>
              <a:gd name="adj2" fmla="val 88409"/>
              <a:gd name="adj3" fmla="val 2113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p:txBody>
      </p:sp>
      <p:cxnSp>
        <p:nvCxnSpPr>
          <p:cNvPr id="22" name="直接连接符 21"/>
          <p:cNvCxnSpPr/>
          <p:nvPr/>
        </p:nvCxnSpPr>
        <p:spPr bwMode="auto">
          <a:xfrm>
            <a:off x="7247166" y="3887929"/>
            <a:ext cx="189566" cy="5346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3" idx="6"/>
          </p:cNvCxnSpPr>
          <p:nvPr/>
        </p:nvCxnSpPr>
        <p:spPr bwMode="auto">
          <a:xfrm flipV="1">
            <a:off x="7559175" y="3471205"/>
            <a:ext cx="574145"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3" idx="3"/>
          </p:cNvCxnSpPr>
          <p:nvPr/>
        </p:nvCxnSpPr>
        <p:spPr bwMode="auto">
          <a:xfrm flipH="1">
            <a:off x="6405128" y="3787560"/>
            <a:ext cx="355032" cy="40441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8420" name="直接连接符 188419"/>
          <p:cNvCxnSpPr>
            <a:stCxn id="3" idx="2"/>
          </p:cNvCxnSpPr>
          <p:nvPr/>
        </p:nvCxnSpPr>
        <p:spPr bwMode="auto">
          <a:xfrm flipH="1" flipV="1">
            <a:off x="6117096" y="3471205"/>
            <a:ext cx="505975"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421" name="空心弧 188420"/>
          <p:cNvSpPr/>
          <p:nvPr/>
        </p:nvSpPr>
        <p:spPr bwMode="auto">
          <a:xfrm rot="12810069">
            <a:off x="5294508" y="1762385"/>
            <a:ext cx="3148030" cy="3304565"/>
          </a:xfrm>
          <a:prstGeom prst="blockArc">
            <a:avLst>
              <a:gd name="adj1" fmla="val 19969217"/>
              <a:gd name="adj2" fmla="val 0"/>
              <a:gd name="adj3" fmla="val 25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p:txBody>
      </p:sp>
      <p:sp>
        <p:nvSpPr>
          <p:cNvPr id="188422" name="文本框 188421"/>
          <p:cNvSpPr txBox="1"/>
          <p:nvPr/>
        </p:nvSpPr>
        <p:spPr>
          <a:xfrm>
            <a:off x="6912023" y="1818364"/>
            <a:ext cx="442749" cy="400110"/>
          </a:xfrm>
          <a:prstGeom prst="rect">
            <a:avLst/>
          </a:prstGeom>
          <a:noFill/>
        </p:spPr>
        <p:txBody>
          <a:bodyPr wrap="none" rtlCol="0">
            <a:spAutoFit/>
          </a:bodyPr>
          <a:lstStyle/>
          <a:p>
            <a:r>
              <a:rPr lang="zh-CN" altLang="en-US" sz="2000" dirty="0"/>
              <a:t>人</a:t>
            </a:r>
            <a:endParaRPr lang="zh-CN" altLang="en-US" sz="2000" dirty="0"/>
          </a:p>
        </p:txBody>
      </p:sp>
      <p:sp>
        <p:nvSpPr>
          <p:cNvPr id="188423" name="文本框 188422"/>
          <p:cNvSpPr txBox="1"/>
          <p:nvPr/>
        </p:nvSpPr>
        <p:spPr>
          <a:xfrm>
            <a:off x="8334292" y="3284984"/>
            <a:ext cx="442750" cy="400110"/>
          </a:xfrm>
          <a:prstGeom prst="rect">
            <a:avLst/>
          </a:prstGeom>
          <a:noFill/>
        </p:spPr>
        <p:txBody>
          <a:bodyPr wrap="none" rtlCol="0">
            <a:spAutoFit/>
          </a:bodyPr>
          <a:lstStyle/>
          <a:p>
            <a:r>
              <a:rPr lang="zh-CN" altLang="en-US" sz="2000" dirty="0"/>
              <a:t>工</a:t>
            </a:r>
            <a:endParaRPr lang="zh-CN" altLang="en-US" sz="2000" dirty="0"/>
          </a:p>
        </p:txBody>
      </p:sp>
      <p:sp>
        <p:nvSpPr>
          <p:cNvPr id="188424" name="文本框 188423"/>
          <p:cNvSpPr txBox="1"/>
          <p:nvPr/>
        </p:nvSpPr>
        <p:spPr>
          <a:xfrm>
            <a:off x="7380312" y="4613066"/>
            <a:ext cx="442750" cy="400110"/>
          </a:xfrm>
          <a:prstGeom prst="rect">
            <a:avLst/>
          </a:prstGeom>
          <a:noFill/>
        </p:spPr>
        <p:txBody>
          <a:bodyPr wrap="none" rtlCol="0">
            <a:spAutoFit/>
          </a:bodyPr>
          <a:lstStyle/>
          <a:p>
            <a:r>
              <a:rPr lang="zh-CN" altLang="en-US" sz="2000" dirty="0"/>
              <a:t>环</a:t>
            </a:r>
            <a:endParaRPr lang="zh-CN" altLang="en-US" sz="2000" dirty="0"/>
          </a:p>
        </p:txBody>
      </p:sp>
      <p:sp>
        <p:nvSpPr>
          <p:cNvPr id="44" name="文本框 43"/>
          <p:cNvSpPr txBox="1"/>
          <p:nvPr/>
        </p:nvSpPr>
        <p:spPr>
          <a:xfrm>
            <a:off x="5641418" y="4005064"/>
            <a:ext cx="442750" cy="400110"/>
          </a:xfrm>
          <a:prstGeom prst="rect">
            <a:avLst/>
          </a:prstGeom>
          <a:noFill/>
        </p:spPr>
        <p:txBody>
          <a:bodyPr wrap="none" rtlCol="0">
            <a:spAutoFit/>
          </a:bodyPr>
          <a:lstStyle/>
          <a:p>
            <a:r>
              <a:rPr lang="zh-CN" altLang="en-US" sz="2000" dirty="0"/>
              <a:t>境</a:t>
            </a:r>
            <a:endParaRPr lang="zh-CN" altLang="en-US" sz="2000" dirty="0"/>
          </a:p>
        </p:txBody>
      </p:sp>
      <p:sp>
        <p:nvSpPr>
          <p:cNvPr id="188425" name="文本框 188424"/>
          <p:cNvSpPr txBox="1"/>
          <p:nvPr/>
        </p:nvSpPr>
        <p:spPr>
          <a:xfrm>
            <a:off x="5140408" y="2839146"/>
            <a:ext cx="1114409" cy="369332"/>
          </a:xfrm>
          <a:prstGeom prst="rect">
            <a:avLst/>
          </a:prstGeom>
          <a:noFill/>
        </p:spPr>
        <p:txBody>
          <a:bodyPr wrap="none" rtlCol="0">
            <a:spAutoFit/>
          </a:bodyPr>
          <a:lstStyle/>
          <a:p>
            <a:r>
              <a:rPr lang="zh-CN" altLang="en-US" dirty="0"/>
              <a:t>自然环境</a:t>
            </a:r>
            <a:endParaRPr lang="zh-CN" altLang="en-US" dirty="0"/>
          </a:p>
        </p:txBody>
      </p:sp>
      <p:pic>
        <p:nvPicPr>
          <p:cNvPr id="20" name="Picture 11" descr="2010070620162373001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sz="quarter" idx="13"/>
          </p:nvPr>
        </p:nvSpPr>
        <p:spPr>
          <a:xfrm>
            <a:off x="418654" y="1166018"/>
            <a:ext cx="8329810" cy="4525963"/>
          </a:xfrm>
        </p:spPr>
        <p:txBody>
          <a:bodyPr>
            <a:normAutofit/>
          </a:bodyPr>
          <a:lstStyle/>
          <a:p>
            <a:pPr marL="0" indent="0" eaLnBrk="1" fontAlgn="auto" hangingPunct="1">
              <a:lnSpc>
                <a:spcPct val="120000"/>
              </a:lnSpc>
              <a:spcAft>
                <a:spcPts val="0"/>
              </a:spcAft>
              <a:buClr>
                <a:schemeClr val="accent5"/>
              </a:buClr>
              <a:defRPr/>
            </a:pPr>
            <a:r>
              <a:rPr lang="zh-CN" altLang="en-US" sz="2400" b="1" dirty="0">
                <a:latin typeface="微软雅黑" panose="020B0503020204020204" pitchFamily="34" charset="-122"/>
                <a:ea typeface="微软雅黑" panose="020B0503020204020204" pitchFamily="34" charset="-122"/>
              </a:rPr>
              <a:t>生物种群失调（植物，动物，微生物）；</a:t>
            </a:r>
            <a:endParaRPr lang="en-US" altLang="zh-CN" sz="2400" b="1" dirty="0">
              <a:latin typeface="微软雅黑" panose="020B0503020204020204" pitchFamily="34" charset="-122"/>
              <a:ea typeface="微软雅黑" panose="020B0503020204020204" pitchFamily="34" charset="-122"/>
            </a:endParaRPr>
          </a:p>
          <a:p>
            <a:pPr marL="0" indent="0" eaLnBrk="1" fontAlgn="auto" hangingPunct="1">
              <a:lnSpc>
                <a:spcPct val="120000"/>
              </a:lnSpc>
              <a:spcAft>
                <a:spcPts val="0"/>
              </a:spcAft>
              <a:buClr>
                <a:schemeClr val="accent5"/>
              </a:buClr>
              <a:defRPr/>
            </a:pPr>
            <a:r>
              <a:rPr lang="zh-CN" altLang="en-US" sz="2400" b="1" dirty="0">
                <a:latin typeface="微软雅黑" panose="020B0503020204020204" pitchFamily="34" charset="-122"/>
                <a:ea typeface="微软雅黑" panose="020B0503020204020204" pitchFamily="34" charset="-122"/>
              </a:rPr>
              <a:t>氧气（</a:t>
            </a:r>
            <a:r>
              <a:rPr lang="en-US" altLang="zh-CN" sz="2400" b="1" dirty="0">
                <a:latin typeface="微软雅黑" panose="020B0503020204020204" pitchFamily="34" charset="-122"/>
                <a:ea typeface="微软雅黑" panose="020B0503020204020204" pitchFamily="34" charset="-122"/>
              </a:rPr>
              <a:t>O</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）含量下降（从</a:t>
            </a:r>
            <a:r>
              <a:rPr lang="en-US" altLang="zh-CN" sz="2400" b="1" dirty="0">
                <a:latin typeface="微软雅黑" panose="020B0503020204020204" pitchFamily="34" charset="-122"/>
                <a:ea typeface="微软雅黑" panose="020B0503020204020204" pitchFamily="34" charset="-122"/>
              </a:rPr>
              <a:t>21</a:t>
            </a:r>
            <a:r>
              <a:rPr lang="zh-CN" altLang="en-US" sz="2400" b="1" dirty="0">
                <a:latin typeface="微软雅黑" panose="020B0503020204020204" pitchFamily="34" charset="-122"/>
                <a:ea typeface="微软雅黑" panose="020B0503020204020204" pitchFamily="34" charset="-122"/>
              </a:rPr>
              <a:t>％迅速下降到</a:t>
            </a: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％）；二氧化碳（</a:t>
            </a:r>
            <a:r>
              <a:rPr lang="en-US" altLang="zh-CN" sz="2400" b="1" dirty="0">
                <a:latin typeface="微软雅黑" panose="020B0503020204020204" pitchFamily="34" charset="-122"/>
                <a:ea typeface="微软雅黑" panose="020B0503020204020204" pitchFamily="34" charset="-122"/>
              </a:rPr>
              <a:t>CO</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）和二氧化氮（</a:t>
            </a:r>
            <a:r>
              <a:rPr lang="en-US" altLang="zh-CN" sz="2400" b="1" dirty="0">
                <a:latin typeface="微软雅黑" panose="020B0503020204020204" pitchFamily="34" charset="-122"/>
                <a:ea typeface="微软雅黑" panose="020B0503020204020204" pitchFamily="34" charset="-122"/>
              </a:rPr>
              <a:t>NO</a:t>
            </a:r>
            <a:r>
              <a:rPr lang="en-US" altLang="zh-CN" sz="2400" b="1" baseline="-25000"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）的含量上升；</a:t>
            </a:r>
            <a:endParaRPr lang="en-US" altLang="zh-CN" sz="2400" b="1" dirty="0">
              <a:latin typeface="微软雅黑" panose="020B0503020204020204" pitchFamily="34" charset="-122"/>
              <a:ea typeface="微软雅黑" panose="020B0503020204020204" pitchFamily="34" charset="-122"/>
            </a:endParaRPr>
          </a:p>
          <a:p>
            <a:pPr marL="0" indent="0" eaLnBrk="1" fontAlgn="auto" hangingPunct="1">
              <a:lnSpc>
                <a:spcPct val="120000"/>
              </a:lnSpc>
              <a:spcAft>
                <a:spcPts val="0"/>
              </a:spcAft>
              <a:buClr>
                <a:schemeClr val="accent5"/>
              </a:buClr>
              <a:defRPr/>
            </a:pPr>
            <a:r>
              <a:rPr lang="zh-CN" altLang="en-US" sz="2400" b="1" dirty="0">
                <a:latin typeface="微软雅黑" panose="020B0503020204020204" pitchFamily="34" charset="-122"/>
                <a:ea typeface="微软雅黑" panose="020B0503020204020204" pitchFamily="34" charset="-122"/>
              </a:rPr>
              <a:t>大气和海水变酸，很多物种无法生存（</a:t>
            </a:r>
            <a:r>
              <a:rPr lang="en-US" altLang="zh-CN" sz="2400" b="1" dirty="0">
                <a:latin typeface="微软雅黑" panose="020B0503020204020204" pitchFamily="34" charset="-122"/>
                <a:ea typeface="微软雅黑" panose="020B0503020204020204" pitchFamily="34" charset="-122"/>
              </a:rPr>
              <a:t>e.g.</a:t>
            </a:r>
            <a:r>
              <a:rPr lang="zh-CN" altLang="en-US" sz="2400" b="1" dirty="0">
                <a:latin typeface="微软雅黑" panose="020B0503020204020204" pitchFamily="34" charset="-122"/>
                <a:ea typeface="微软雅黑" panose="020B0503020204020204" pitchFamily="34" charset="-122"/>
              </a:rPr>
              <a:t>珊瑚）；</a:t>
            </a:r>
            <a:endParaRPr lang="zh-CN" altLang="en-US" sz="2400" b="1" dirty="0">
              <a:latin typeface="微软雅黑" panose="020B0503020204020204" pitchFamily="34" charset="-122"/>
              <a:ea typeface="微软雅黑" panose="020B0503020204020204" pitchFamily="34" charset="-122"/>
            </a:endParaRPr>
          </a:p>
          <a:p>
            <a:pPr marL="0" indent="0" eaLnBrk="1" fontAlgn="auto" hangingPunct="1">
              <a:lnSpc>
                <a:spcPct val="120000"/>
              </a:lnSpc>
              <a:spcAft>
                <a:spcPts val="0"/>
              </a:spcAft>
              <a:buClr>
                <a:schemeClr val="accent5"/>
              </a:buClr>
              <a:defRPr/>
            </a:pPr>
            <a:r>
              <a:rPr lang="zh-CN" altLang="en-US" sz="2400" b="1" dirty="0">
                <a:latin typeface="微软雅黑" panose="020B0503020204020204" pitchFamily="34" charset="-122"/>
                <a:ea typeface="微软雅黑" panose="020B0503020204020204" pitchFamily="34" charset="-122"/>
              </a:rPr>
              <a:t>大部分脊椎动物死亡，所有的传粉昆虫死亡，靠花粉传播繁殖的植物也无法生存，大量微生物减少，枯枝败叶、动物尸体不能被分解；</a:t>
            </a:r>
            <a:endParaRPr lang="zh-CN" altLang="en-US" sz="2400" b="1" dirty="0">
              <a:latin typeface="微软雅黑" panose="020B0503020204020204" pitchFamily="34" charset="-122"/>
              <a:ea typeface="微软雅黑" panose="020B0503020204020204" pitchFamily="34" charset="-122"/>
            </a:endParaRPr>
          </a:p>
          <a:p>
            <a:pPr marL="0" indent="0" eaLnBrk="1" fontAlgn="auto" hangingPunct="1">
              <a:lnSpc>
                <a:spcPct val="120000"/>
              </a:lnSpc>
              <a:spcAft>
                <a:spcPts val="0"/>
              </a:spcAft>
              <a:buClr>
                <a:schemeClr val="accent5"/>
              </a:buClr>
              <a:defRPr/>
            </a:pPr>
            <a:r>
              <a:rPr lang="zh-CN" altLang="en-US" sz="2400" b="1" dirty="0">
                <a:latin typeface="微软雅黑" panose="020B0503020204020204" pitchFamily="34" charset="-122"/>
                <a:ea typeface="微软雅黑" panose="020B0503020204020204" pitchFamily="34" charset="-122"/>
              </a:rPr>
              <a:t>降雨失控，水循环失调，人造沙漠变成了丛林和草地，沙漠中的原住民（动物、植物、微生物）无法生存。</a:t>
            </a:r>
            <a:endParaRPr lang="zh-CN" altLang="en-US" sz="2400" b="1" dirty="0">
              <a:latin typeface="微软雅黑" panose="020B0503020204020204" pitchFamily="34" charset="-122"/>
              <a:ea typeface="微软雅黑" panose="020B0503020204020204" pitchFamily="34" charset="-122"/>
            </a:endParaRPr>
          </a:p>
          <a:p>
            <a:pPr marL="0" indent="0" eaLnBrk="1" fontAlgn="auto" hangingPunct="1">
              <a:lnSpc>
                <a:spcPct val="120000"/>
              </a:lnSpc>
              <a:spcAft>
                <a:spcPts val="0"/>
              </a:spcAft>
              <a:buClr>
                <a:schemeClr val="accent5"/>
              </a:buClr>
              <a:defRPr/>
            </a:pPr>
            <a:endParaRPr lang="en-US" altLang="zh-CN" sz="2400" b="1" dirty="0">
              <a:latin typeface="微软雅黑" panose="020B0503020204020204" pitchFamily="34" charset="-122"/>
              <a:ea typeface="微软雅黑" panose="020B0503020204020204" pitchFamily="34" charset="-122"/>
            </a:endParaRPr>
          </a:p>
        </p:txBody>
      </p:sp>
      <p:sp>
        <p:nvSpPr>
          <p:cNvPr id="55299" name="Rectangle 3"/>
          <p:cNvSpPr txBox="1">
            <a:spLocks noChangeArrowheads="1"/>
          </p:cNvSpPr>
          <p:nvPr/>
        </p:nvSpPr>
        <p:spPr bwMode="auto">
          <a:xfrm>
            <a:off x="394494" y="188640"/>
            <a:ext cx="698581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ts val="1200"/>
              </a:spcBef>
              <a:buClr>
                <a:srgbClr val="5F5F5F"/>
              </a:buClr>
              <a:buFont typeface="Arial" panose="020B0604020202020204" pitchFamily="34" charset="0"/>
              <a:defRPr>
                <a:solidFill>
                  <a:schemeClr val="tx1"/>
                </a:solidFill>
                <a:latin typeface="Corbel" panose="020B0503020204020204" pitchFamily="34" charset="0"/>
                <a:ea typeface="华文楷体" panose="02010600040101010101" pitchFamily="2" charset="-122"/>
                <a:cs typeface="Tahoma" panose="020B0604030504040204" pitchFamily="34" charset="0"/>
              </a:defRPr>
            </a:lvl1pPr>
            <a:lvl2pPr marL="742950" indent="-285750">
              <a:spcBef>
                <a:spcPts val="600"/>
              </a:spcBef>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2pPr>
            <a:lvl3pPr marL="1143000" indent="-228600">
              <a:spcBef>
                <a:spcPts val="600"/>
              </a:spcBef>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3pPr>
            <a:lvl4pPr marL="1600200" indent="-228600">
              <a:spcBef>
                <a:spcPts val="600"/>
              </a:spcBef>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4pPr>
            <a:lvl5pPr marL="2057400" indent="-228600">
              <a:spcBef>
                <a:spcPts val="600"/>
              </a:spcBef>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5pPr>
            <a:lvl6pPr marL="2514600" indent="-228600" eaLnBrk="0" fontAlgn="base" hangingPunct="0">
              <a:spcBef>
                <a:spcPts val="600"/>
              </a:spcBef>
              <a:spcAft>
                <a:spcPct val="0"/>
              </a:spcAft>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6pPr>
            <a:lvl7pPr marL="2971800" indent="-228600" eaLnBrk="0" fontAlgn="base" hangingPunct="0">
              <a:spcBef>
                <a:spcPts val="600"/>
              </a:spcBef>
              <a:spcAft>
                <a:spcPct val="0"/>
              </a:spcAft>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7pPr>
            <a:lvl8pPr marL="3429000" indent="-228600" eaLnBrk="0" fontAlgn="base" hangingPunct="0">
              <a:spcBef>
                <a:spcPts val="600"/>
              </a:spcBef>
              <a:spcAft>
                <a:spcPct val="0"/>
              </a:spcAft>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8pPr>
            <a:lvl9pPr marL="3886200" indent="-228600" eaLnBrk="0" fontAlgn="base" hangingPunct="0">
              <a:spcBef>
                <a:spcPts val="600"/>
              </a:spcBef>
              <a:spcAft>
                <a:spcPct val="0"/>
              </a:spcAft>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9pPr>
          </a:lstStyle>
          <a:p>
            <a:pPr eaLnBrk="1" hangingPunct="1">
              <a:spcBef>
                <a:spcPct val="20000"/>
              </a:spcBef>
              <a:buClr>
                <a:schemeClr val="accent1"/>
              </a:buClr>
              <a:buFont typeface="Wingdings" panose="05000000000000000000" pitchFamily="2" charset="2"/>
              <a:buChar char="l"/>
            </a:pPr>
            <a:r>
              <a:rPr lang="zh-CN" altLang="en-US" sz="3600" b="1">
                <a:solidFill>
                  <a:srgbClr val="FF0000"/>
                </a:solidFill>
                <a:latin typeface="微软雅黑" panose="020B0503020204020204" pitchFamily="34" charset="-122"/>
                <a:ea typeface="微软雅黑" panose="020B0503020204020204" pitchFamily="34" charset="-122"/>
              </a:rPr>
              <a:t>生物圈二号失</a:t>
            </a:r>
            <a:r>
              <a:rPr lang="zh-CN" altLang="en-US" sz="3600" b="1" dirty="0">
                <a:solidFill>
                  <a:srgbClr val="FF0000"/>
                </a:solidFill>
                <a:latin typeface="微软雅黑" panose="020B0503020204020204" pitchFamily="34" charset="-122"/>
                <a:ea typeface="微软雅黑" panose="020B0503020204020204" pitchFamily="34" charset="-122"/>
              </a:rPr>
              <a:t>败的原因？</a:t>
            </a:r>
            <a:endParaRPr lang="zh-CN" altLang="en-US" sz="3600" b="1" dirty="0">
              <a:solidFill>
                <a:srgbClr val="FF0000"/>
              </a:solidFill>
              <a:latin typeface="微软雅黑" panose="020B0503020204020204" pitchFamily="34" charset="-122"/>
              <a:ea typeface="微软雅黑" panose="020B0503020204020204" pitchFamily="34" charset="-122"/>
            </a:endParaRPr>
          </a:p>
          <a:p>
            <a:pPr eaLnBrk="1" hangingPunct="1">
              <a:spcBef>
                <a:spcPct val="20000"/>
              </a:spcBef>
              <a:buClr>
                <a:schemeClr val="accent1"/>
              </a:buClr>
              <a:buFont typeface="Wingdings" panose="05000000000000000000" pitchFamily="2" charset="2"/>
              <a:buChar char="l"/>
            </a:pPr>
            <a:endParaRPr lang="zh-CN" altLang="en-US" sz="3600" b="1" dirty="0">
              <a:solidFill>
                <a:srgbClr val="FF0000"/>
              </a:solidFill>
              <a:latin typeface="微软雅黑" panose="020B0503020204020204" pitchFamily="34" charset="-122"/>
              <a:ea typeface="微软雅黑" panose="020B0503020204020204" pitchFamily="34" charset="-122"/>
            </a:endParaRPr>
          </a:p>
          <a:p>
            <a:pPr algn="just" eaLnBrk="1" hangingPunct="1">
              <a:spcBef>
                <a:spcPct val="20000"/>
              </a:spcBef>
              <a:buClr>
                <a:schemeClr val="accent1"/>
              </a:buClr>
              <a:buFont typeface="Wingdings" panose="05000000000000000000" pitchFamily="2" charset="2"/>
              <a:buNone/>
            </a:pPr>
            <a:endParaRPr lang="en-US" altLang="zh-CN" sz="3600" b="1" dirty="0">
              <a:solidFill>
                <a:srgbClr val="FF0000"/>
              </a:solidFill>
              <a:latin typeface="微软雅黑" panose="020B0503020204020204" pitchFamily="34" charset="-122"/>
              <a:ea typeface="微软雅黑" panose="020B0503020204020204" pitchFamily="34" charset="-122"/>
            </a:endParaRPr>
          </a:p>
        </p:txBody>
      </p:sp>
      <p:sp>
        <p:nvSpPr>
          <p:cNvPr id="10" name="矩形 9"/>
          <p:cNvSpPr>
            <a:spLocks noChangeArrowheads="1"/>
          </p:cNvSpPr>
          <p:nvPr/>
        </p:nvSpPr>
        <p:spPr bwMode="auto">
          <a:xfrm>
            <a:off x="1295400" y="5698549"/>
            <a:ext cx="6840537" cy="46166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a:spcBef>
                <a:spcPts val="1200"/>
              </a:spcBef>
              <a:buClr>
                <a:srgbClr val="5F5F5F"/>
              </a:buClr>
              <a:buFont typeface="Arial" panose="020B0604020202020204" pitchFamily="34" charset="0"/>
              <a:defRPr>
                <a:solidFill>
                  <a:schemeClr val="tx1"/>
                </a:solidFill>
                <a:latin typeface="Corbel" panose="020B0503020204020204" pitchFamily="34" charset="0"/>
                <a:ea typeface="华文楷体" panose="02010600040101010101" pitchFamily="2" charset="-122"/>
                <a:cs typeface="Tahoma" panose="020B0604030504040204" pitchFamily="34" charset="0"/>
              </a:defRPr>
            </a:lvl1pPr>
            <a:lvl2pPr marL="742950" indent="-285750">
              <a:spcBef>
                <a:spcPts val="600"/>
              </a:spcBef>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2pPr>
            <a:lvl3pPr marL="1143000" indent="-228600">
              <a:spcBef>
                <a:spcPts val="600"/>
              </a:spcBef>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3pPr>
            <a:lvl4pPr marL="1600200" indent="-228600">
              <a:spcBef>
                <a:spcPts val="600"/>
              </a:spcBef>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4pPr>
            <a:lvl5pPr marL="2057400" indent="-228600">
              <a:spcBef>
                <a:spcPts val="600"/>
              </a:spcBef>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5pPr>
            <a:lvl6pPr marL="2514600" indent="-228600" eaLnBrk="0" fontAlgn="base" hangingPunct="0">
              <a:spcBef>
                <a:spcPts val="600"/>
              </a:spcBef>
              <a:spcAft>
                <a:spcPct val="0"/>
              </a:spcAft>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6pPr>
            <a:lvl7pPr marL="2971800" indent="-228600" eaLnBrk="0" fontAlgn="base" hangingPunct="0">
              <a:spcBef>
                <a:spcPts val="600"/>
              </a:spcBef>
              <a:spcAft>
                <a:spcPct val="0"/>
              </a:spcAft>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7pPr>
            <a:lvl8pPr marL="3429000" indent="-228600" eaLnBrk="0" fontAlgn="base" hangingPunct="0">
              <a:spcBef>
                <a:spcPts val="600"/>
              </a:spcBef>
              <a:spcAft>
                <a:spcPct val="0"/>
              </a:spcAft>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8pPr>
            <a:lvl9pPr marL="3886200" indent="-228600" eaLnBrk="0" fontAlgn="base" hangingPunct="0">
              <a:spcBef>
                <a:spcPts val="600"/>
              </a:spcBef>
              <a:spcAft>
                <a:spcPct val="0"/>
              </a:spcAft>
              <a:buClr>
                <a:schemeClr val="accent1"/>
              </a:buClr>
              <a:buFont typeface="Arial" panose="020B0604020202020204" pitchFamily="34" charset="0"/>
              <a:buChar char="•"/>
              <a:defRPr sz="1600">
                <a:solidFill>
                  <a:schemeClr val="tx1"/>
                </a:solidFill>
                <a:latin typeface="Corbel" panose="020B0503020204020204" pitchFamily="34" charset="0"/>
                <a:ea typeface="华文楷体" panose="02010600040101010101" pitchFamily="2" charset="-122"/>
                <a:cs typeface="Tahoma" panose="020B0604030504040204" pitchFamily="34" charset="0"/>
              </a:defRPr>
            </a:lvl9pPr>
          </a:lstStyle>
          <a:p>
            <a:pPr eaLnBrk="1" hangingPunct="1">
              <a:spcBef>
                <a:spcPct val="0"/>
              </a:spcBef>
              <a:buClrTx/>
              <a:buFontTx/>
              <a:buNone/>
            </a:pPr>
            <a:r>
              <a:rPr lang="zh-CN" altLang="en-US" sz="2400" b="1" dirty="0">
                <a:solidFill>
                  <a:srgbClr val="FFFF00"/>
                </a:solidFill>
                <a:latin typeface="微软雅黑" panose="020B0503020204020204" pitchFamily="34" charset="-122"/>
                <a:ea typeface="微软雅黑" panose="020B0503020204020204" pitchFamily="34" charset="-122"/>
              </a:rPr>
              <a:t>任一环节的问题都会导致整个生物圈</a:t>
            </a:r>
            <a:r>
              <a:rPr lang="en-US" altLang="zh-CN" sz="2400" b="1" dirty="0">
                <a:solidFill>
                  <a:srgbClr val="FFFF00"/>
                </a:solidFill>
                <a:latin typeface="微软雅黑" panose="020B0503020204020204" pitchFamily="34" charset="-122"/>
                <a:ea typeface="微软雅黑" panose="020B0503020204020204" pitchFamily="34" charset="-122"/>
              </a:rPr>
              <a:t>2</a:t>
            </a:r>
            <a:r>
              <a:rPr lang="zh-CN" altLang="en-US" sz="2400" b="1" dirty="0">
                <a:solidFill>
                  <a:srgbClr val="FFFF00"/>
                </a:solidFill>
                <a:latin typeface="微软雅黑" panose="020B0503020204020204" pitchFamily="34" charset="-122"/>
                <a:ea typeface="微软雅黑" panose="020B0503020204020204" pitchFamily="34" charset="-122"/>
              </a:rPr>
              <a:t>号的崩溃</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pic>
        <p:nvPicPr>
          <p:cNvPr id="5"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250"/>
                                  </p:stCondLst>
                                  <p:childTnLst>
                                    <p:set>
                                      <p:cBhvr>
                                        <p:cTn id="9" dur="1" fill="hold">
                                          <p:stCondLst>
                                            <p:cond delay="0"/>
                                          </p:stCondLst>
                                        </p:cTn>
                                        <p:tgtEl>
                                          <p:spTgt spid="23555">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250"/>
                                  </p:stCondLst>
                                  <p:childTnLst>
                                    <p:set>
                                      <p:cBhvr>
                                        <p:cTn id="12" dur="1" fill="hold">
                                          <p:stCondLst>
                                            <p:cond delay="0"/>
                                          </p:stCondLst>
                                        </p:cTn>
                                        <p:tgtEl>
                                          <p:spTgt spid="23555">
                                            <p:txEl>
                                              <p:pRg st="2" end="2"/>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23555">
                                            <p:txEl>
                                              <p:pRg st="3" end="3"/>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250"/>
                                  </p:stCondLst>
                                  <p:childTnLst>
                                    <p:set>
                                      <p:cBhvr>
                                        <p:cTn id="18"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heel(1)">
                                      <p:cBhvr>
                                        <p:cTn id="2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0"/>
            <a:ext cx="6923112" cy="836710"/>
          </a:xfrm>
        </p:spPr>
        <p:txBody>
          <a:bodyPr/>
          <a:lstStyle/>
          <a:p>
            <a:r>
              <a:rPr lang="zh-CN" altLang="en-US" sz="4000" dirty="0">
                <a:latin typeface="微软雅黑" panose="020B0503020204020204" pitchFamily="34" charset="-122"/>
                <a:ea typeface="微软雅黑" panose="020B0503020204020204" pitchFamily="34" charset="-122"/>
              </a:rPr>
              <a:t>是什么在支持人类生态系统？</a:t>
            </a:r>
            <a:endParaRPr lang="zh-CN" altLang="en-US" sz="4000" dirty="0">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3704"/>
          <a:stretch>
            <a:fillRect/>
          </a:stretch>
        </p:blipFill>
        <p:spPr bwMode="auto">
          <a:xfrm>
            <a:off x="-13494" y="836710"/>
            <a:ext cx="9170988" cy="602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1" descr="2010070620162373001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是什么在支持人类生态系统？</a:t>
            </a:r>
            <a:endParaRPr lang="zh-CN" altLang="en-US" sz="4000" dirty="0">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3003"/>
          <a:stretch>
            <a:fillRect/>
          </a:stretch>
        </p:blipFill>
        <p:spPr bwMode="auto">
          <a:xfrm>
            <a:off x="0" y="857574"/>
            <a:ext cx="9144000" cy="6019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1" descr="2010070620162373001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txBox="1">
            <a:spLocks noChangeArrowheads="1"/>
          </p:cNvSpPr>
          <p:nvPr/>
        </p:nvSpPr>
        <p:spPr>
          <a:xfrm>
            <a:off x="755650" y="1557338"/>
            <a:ext cx="7772400" cy="4691062"/>
          </a:xfrm>
          <a:prstGeom prst="cube">
            <a:avLst>
              <a:gd name="adj" fmla="val 8347"/>
            </a:avLst>
          </a:prstGeom>
          <a:solidFill>
            <a:srgbClr val="66FFFF">
              <a:alpha val="84000"/>
            </a:srgbClr>
          </a:solidFill>
        </p:spPr>
        <p:txBody>
          <a:bodyPr>
            <a:normAutofit/>
          </a:bodyPr>
          <a:lstStyle>
            <a:lvl1pPr marL="342900" indent="-342900" algn="l" rtl="0" eaLnBrk="0" fontAlgn="base" hangingPunct="0">
              <a:spcBef>
                <a:spcPts val="1200"/>
              </a:spcBef>
              <a:spcAft>
                <a:spcPct val="0"/>
              </a:spcAft>
              <a:buClr>
                <a:srgbClr val="5F5F5F"/>
              </a:buClr>
              <a:buFont typeface="Arial" panose="020B0604020202020204" pitchFamily="34" charset="0"/>
              <a:defRPr kern="1200" spc="30">
                <a:solidFill>
                  <a:schemeClr val="tx1"/>
                </a:solidFill>
                <a:latin typeface="+mn-lt"/>
                <a:ea typeface="+mn-ea"/>
                <a:cs typeface="Tahoma" panose="020B0604030504040204" pitchFamily="34" charset="0"/>
              </a:defRPr>
            </a:lvl1pPr>
            <a:lvl2pPr marL="171450" indent="-171450" algn="l" rtl="0" eaLnBrk="0" fontAlgn="base" hangingPunct="0">
              <a:spcBef>
                <a:spcPts val="600"/>
              </a:spcBef>
              <a:spcAft>
                <a:spcPct val="0"/>
              </a:spcAft>
              <a:buClr>
                <a:schemeClr val="accent1"/>
              </a:buClr>
              <a:buFont typeface="Arial" panose="020B0604020202020204" pitchFamily="34" charset="0"/>
              <a:buChar char="•"/>
              <a:defRPr sz="1600" kern="1200">
                <a:solidFill>
                  <a:schemeClr val="tx1"/>
                </a:solidFill>
                <a:latin typeface="+mn-lt"/>
                <a:ea typeface="+mn-ea"/>
                <a:cs typeface="Tahoma" panose="020B0604030504040204" pitchFamily="34" charset="0"/>
              </a:defRPr>
            </a:lvl2pPr>
            <a:lvl3pPr marL="344805" indent="-165100" algn="l" rtl="0" eaLnBrk="0" fontAlgn="base" hangingPunct="0">
              <a:spcBef>
                <a:spcPts val="600"/>
              </a:spcBef>
              <a:spcAft>
                <a:spcPct val="0"/>
              </a:spcAft>
              <a:buClr>
                <a:schemeClr val="accent1"/>
              </a:buClr>
              <a:buFont typeface="Arial" panose="020B0604020202020204" pitchFamily="34" charset="0"/>
              <a:buChar char="•"/>
              <a:defRPr sz="1600" kern="1200">
                <a:solidFill>
                  <a:schemeClr val="tx1"/>
                </a:solidFill>
                <a:latin typeface="+mn-lt"/>
                <a:ea typeface="+mn-ea"/>
                <a:cs typeface="Tahoma" panose="020B0604030504040204" pitchFamily="34" charset="0"/>
              </a:defRPr>
            </a:lvl3pPr>
            <a:lvl4pPr marL="517525" indent="-170180" algn="l" rtl="0" eaLnBrk="0" fontAlgn="base" hangingPunct="0">
              <a:spcBef>
                <a:spcPts val="600"/>
              </a:spcBef>
              <a:spcAft>
                <a:spcPct val="0"/>
              </a:spcAft>
              <a:buClr>
                <a:schemeClr val="accent1"/>
              </a:buClr>
              <a:buFont typeface="Arial" panose="020B0604020202020204" pitchFamily="34" charset="0"/>
              <a:buChar char="•"/>
              <a:defRPr sz="1600" kern="1200">
                <a:solidFill>
                  <a:schemeClr val="tx1"/>
                </a:solidFill>
                <a:latin typeface="+mn-lt"/>
                <a:ea typeface="+mn-ea"/>
                <a:cs typeface="Tahoma" panose="020B0604030504040204" pitchFamily="34" charset="0"/>
              </a:defRPr>
            </a:lvl4pPr>
            <a:lvl5pPr marL="688975" indent="-173355" algn="l" rtl="0" eaLnBrk="0" fontAlgn="base" hangingPunct="0">
              <a:spcBef>
                <a:spcPts val="600"/>
              </a:spcBef>
              <a:spcAft>
                <a:spcPct val="0"/>
              </a:spcAft>
              <a:buClr>
                <a:schemeClr val="accent1"/>
              </a:buClr>
              <a:buFont typeface="Arial" panose="020B0604020202020204" pitchFamily="34" charset="0"/>
              <a:buChar char="•"/>
              <a:defRPr sz="1600" kern="1200">
                <a:solidFill>
                  <a:schemeClr val="tx1"/>
                </a:solidFill>
                <a:latin typeface="+mn-lt"/>
                <a:ea typeface="+mn-ea"/>
                <a:cs typeface="Tahoma" panose="020B0604030504040204" pitchFamily="34" charset="0"/>
              </a:defRPr>
            </a:lvl5pPr>
            <a:lvl6pPr marL="86868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069975"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24333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1408430" indent="-173990" algn="l" defTabSz="914400" rtl="0" eaLnBrk="1" latinLnBrk="0" hangingPunct="1">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pPr marL="0" indent="0" eaLnBrk="1" fontAlgn="auto" hangingPunct="1">
              <a:lnSpc>
                <a:spcPct val="150000"/>
              </a:lnSpc>
              <a:spcAft>
                <a:spcPts val="0"/>
              </a:spcAft>
              <a:buClr>
                <a:schemeClr val="accent5"/>
              </a:buClr>
              <a:buFont typeface="Wingdings" panose="05000000000000000000" pitchFamily="2" charset="2"/>
              <a:buNone/>
              <a:defRPr/>
            </a:pPr>
            <a:r>
              <a:rPr lang="zh-CN" altLang="en-US" sz="3600" b="1" dirty="0">
                <a:solidFill>
                  <a:schemeClr val="bg1"/>
                </a:solidFill>
                <a:latin typeface="宋体" panose="02010600030101010101" pitchFamily="2" charset="-122"/>
                <a:ea typeface="宋体" panose="02010600030101010101" pitchFamily="2" charset="-122"/>
              </a:rPr>
              <a:t>    </a:t>
            </a:r>
            <a:r>
              <a:rPr lang="zh-CN" altLang="en-US" sz="4400" b="1" dirty="0">
                <a:latin typeface="微软雅黑" panose="020B0503020204020204" pitchFamily="34" charset="-122"/>
                <a:ea typeface="微软雅黑" panose="020B0503020204020204" pitchFamily="34" charset="-122"/>
              </a:rPr>
              <a:t>系统是相互联系相互作用的诸元素的综合体。</a:t>
            </a:r>
            <a:endParaRPr lang="zh-CN" altLang="en-US" sz="4400" b="1" dirty="0">
              <a:latin typeface="微软雅黑" panose="020B0503020204020204" pitchFamily="34" charset="-122"/>
              <a:ea typeface="微软雅黑" panose="020B0503020204020204" pitchFamily="34" charset="-122"/>
            </a:endParaRPr>
          </a:p>
          <a:p>
            <a:pPr marL="0" indent="0" eaLnBrk="1" fontAlgn="auto" hangingPunct="1">
              <a:lnSpc>
                <a:spcPts val="5300"/>
              </a:lnSpc>
              <a:spcAft>
                <a:spcPts val="0"/>
              </a:spcAft>
              <a:buClr>
                <a:schemeClr val="accent5"/>
              </a:buClr>
              <a:buFont typeface="Wingdings" panose="05000000000000000000" pitchFamily="2" charset="2"/>
              <a:buNone/>
              <a:defRPr/>
            </a:pPr>
            <a:r>
              <a:rPr lang="en-US" altLang="zh-CN" sz="2800" b="1" dirty="0">
                <a:latin typeface="微软雅黑" panose="020B0503020204020204" pitchFamily="34" charset="-122"/>
                <a:ea typeface="微软雅黑" panose="020B0503020204020204" pitchFamily="34" charset="-122"/>
              </a:rPr>
              <a:t>	</a:t>
            </a: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“一般系统论”创始人：贝塔朗菲</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0" indent="0" eaLnBrk="1" fontAlgn="auto" hangingPunct="1">
              <a:lnSpc>
                <a:spcPts val="4500"/>
              </a:lnSpc>
              <a:spcAft>
                <a:spcPts val="0"/>
              </a:spcAft>
              <a:buClr>
                <a:schemeClr val="accent5"/>
              </a:buClr>
              <a:buFont typeface="Wingdings" panose="05000000000000000000" pitchFamily="2" charset="2"/>
              <a:buNone/>
              <a:defRPr/>
            </a:pPr>
            <a:endParaRPr lang="en-US" altLang="zh-CN" b="1" dirty="0">
              <a:solidFill>
                <a:schemeClr val="folHlink"/>
              </a:solidFill>
              <a:latin typeface="宋体" panose="02010600030101010101" pitchFamily="2" charset="-122"/>
              <a:ea typeface="宋体" panose="02010600030101010101" pitchFamily="2" charset="-122"/>
            </a:endParaRPr>
          </a:p>
        </p:txBody>
      </p:sp>
      <p:sp>
        <p:nvSpPr>
          <p:cNvPr id="3" name="Rectangle 2"/>
          <p:cNvSpPr>
            <a:spLocks noGrp="1" noChangeArrowheads="1"/>
          </p:cNvSpPr>
          <p:nvPr>
            <p:ph type="title"/>
          </p:nvPr>
        </p:nvSpPr>
        <p:spPr>
          <a:xfrm>
            <a:off x="457200" y="116632"/>
            <a:ext cx="6772270" cy="764704"/>
          </a:xfrm>
        </p:spPr>
        <p:txBody>
          <a:bodyPr/>
          <a:lstStyle/>
          <a:p>
            <a:pPr algn="ctr"/>
            <a:r>
              <a:rPr lang="zh-CN" altLang="en-US" sz="4800" b="1" dirty="0">
                <a:latin typeface="微软雅黑" panose="020B0503020204020204" pitchFamily="34" charset="-122"/>
                <a:ea typeface="微软雅黑" panose="020B0503020204020204" pitchFamily="34" charset="-122"/>
              </a:rPr>
              <a:t>一、环境与人类的关系</a:t>
            </a:r>
            <a:endParaRPr lang="zh-CN" altLang="en-US" sz="4800" b="1" dirty="0">
              <a:latin typeface="微软雅黑" panose="020B0503020204020204" pitchFamily="34" charset="-122"/>
              <a:ea typeface="微软雅黑" panose="020B0503020204020204" pitchFamily="34" charset="-122"/>
            </a:endParaRPr>
          </a:p>
        </p:txBody>
      </p:sp>
      <p:pic>
        <p:nvPicPr>
          <p:cNvPr id="5"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4" name="AutoShape 6"/>
          <p:cNvSpPr>
            <a:spLocks noGrp="1" noChangeArrowheads="1"/>
          </p:cNvSpPr>
          <p:nvPr>
            <p:ph type="body" idx="4294967295"/>
          </p:nvPr>
        </p:nvSpPr>
        <p:spPr>
          <a:xfrm>
            <a:off x="755650" y="1484784"/>
            <a:ext cx="7920806" cy="4763616"/>
          </a:xfrm>
          <a:prstGeom prst="cube">
            <a:avLst>
              <a:gd name="adj" fmla="val 8347"/>
            </a:avLst>
          </a:prstGeom>
          <a:solidFill>
            <a:srgbClr val="66FFFF">
              <a:alpha val="82000"/>
            </a:srgbClr>
          </a:solidFill>
        </p:spPr>
        <p:txBody>
          <a:bodyPr>
            <a:normAutofit fontScale="62500" lnSpcReduction="20000"/>
          </a:bodyPr>
          <a:lstStyle/>
          <a:p>
            <a:pPr marL="0" indent="0" eaLnBrk="1" fontAlgn="auto" hangingPunct="1">
              <a:spcAft>
                <a:spcPts val="0"/>
              </a:spcAft>
              <a:buClr>
                <a:schemeClr val="accent5"/>
              </a:buClr>
              <a:buFont typeface="Wingdings" panose="05000000000000000000" pitchFamily="2" charset="2"/>
              <a:buNone/>
              <a:defRPr/>
            </a:pPr>
            <a:r>
              <a:rPr lang="zh-CN" altLang="en-US" dirty="0"/>
              <a:t>       </a:t>
            </a:r>
            <a:endParaRPr lang="zh-CN" altLang="en-US" dirty="0"/>
          </a:p>
          <a:p>
            <a:pPr marL="0" indent="0" algn="just" eaLnBrk="1" fontAlgn="auto" hangingPunct="1">
              <a:lnSpc>
                <a:spcPts val="5300"/>
              </a:lnSpc>
              <a:spcAft>
                <a:spcPts val="0"/>
              </a:spcAft>
              <a:buClr>
                <a:schemeClr val="accent5"/>
              </a:buClr>
              <a:buFont typeface="Wingdings" panose="05000000000000000000" pitchFamily="2" charset="2"/>
              <a:buNone/>
              <a:defRPr/>
            </a:pPr>
            <a:r>
              <a:rPr lang="zh-CN" altLang="en-US" sz="4600" b="1">
                <a:solidFill>
                  <a:schemeClr val="bg1"/>
                </a:solidFill>
                <a:latin typeface="宋体" panose="02010600030101010101" pitchFamily="2" charset="-122"/>
                <a:ea typeface="宋体" panose="02010600030101010101" pitchFamily="2" charset="-122"/>
              </a:rPr>
              <a:t>     </a:t>
            </a:r>
            <a:r>
              <a:rPr lang="zh-CN" altLang="en-US" sz="5800" b="1">
                <a:latin typeface="微软雅黑" panose="020B0503020204020204" pitchFamily="34" charset="-122"/>
                <a:ea typeface="微软雅黑" panose="020B0503020204020204" pitchFamily="34" charset="-122"/>
              </a:rPr>
              <a:t>系</a:t>
            </a:r>
            <a:r>
              <a:rPr lang="zh-CN" altLang="en-US" sz="5800" b="1" dirty="0">
                <a:latin typeface="微软雅黑" panose="020B0503020204020204" pitchFamily="34" charset="-122"/>
                <a:ea typeface="微软雅黑" panose="020B0503020204020204" pitchFamily="34" charset="-122"/>
              </a:rPr>
              <a:t>统是由相互作用相互依赖的若干组成部分结合而成的，具有特定功能的有机整体，而且这个有机整体又是它从属的更大系统的组成部分。</a:t>
            </a:r>
            <a:endParaRPr lang="zh-CN" altLang="en-US" sz="5800" b="1" dirty="0">
              <a:latin typeface="微软雅黑" panose="020B0503020204020204" pitchFamily="34" charset="-122"/>
              <a:ea typeface="微软雅黑" panose="020B0503020204020204" pitchFamily="34" charset="-122"/>
            </a:endParaRPr>
          </a:p>
          <a:p>
            <a:pPr marL="0" indent="0" eaLnBrk="1" fontAlgn="auto" hangingPunct="1">
              <a:lnSpc>
                <a:spcPts val="5300"/>
              </a:lnSpc>
              <a:spcAft>
                <a:spcPts val="0"/>
              </a:spcAft>
              <a:buClr>
                <a:schemeClr val="accent5"/>
              </a:buClr>
              <a:buFont typeface="Wingdings" panose="05000000000000000000" pitchFamily="2" charset="2"/>
              <a:buNone/>
              <a:defRPr/>
            </a:pPr>
            <a:r>
              <a:rPr lang="zh-CN" altLang="en-US" sz="4600" b="1" dirty="0">
                <a:solidFill>
                  <a:schemeClr val="bg1"/>
                </a:solidFill>
                <a:latin typeface="宋体" panose="02010600030101010101" pitchFamily="2" charset="-122"/>
                <a:ea typeface="宋体" panose="02010600030101010101" pitchFamily="2" charset="-122"/>
              </a:rPr>
              <a:t>                       </a:t>
            </a:r>
            <a:r>
              <a:rPr lang="en-US" altLang="zh-CN" sz="5100" b="1" dirty="0">
                <a:solidFill>
                  <a:srgbClr val="0000DE"/>
                </a:solidFill>
                <a:latin typeface="微软雅黑" panose="020B0503020204020204" pitchFamily="34" charset="-122"/>
                <a:ea typeface="微软雅黑" panose="020B0503020204020204" pitchFamily="34" charset="-122"/>
              </a:rPr>
              <a:t>——</a:t>
            </a:r>
            <a:r>
              <a:rPr lang="zh-CN" altLang="en-US" sz="5100" b="1" dirty="0">
                <a:solidFill>
                  <a:srgbClr val="0000DE"/>
                </a:solidFill>
                <a:latin typeface="微软雅黑" panose="020B0503020204020204" pitchFamily="34" charset="-122"/>
                <a:ea typeface="微软雅黑" panose="020B0503020204020204" pitchFamily="34" charset="-122"/>
              </a:rPr>
              <a:t>钱学森</a:t>
            </a:r>
            <a:endParaRPr lang="en-US" altLang="zh-CN" sz="4600" b="1" dirty="0">
              <a:solidFill>
                <a:srgbClr val="0000DE"/>
              </a:solidFill>
              <a:latin typeface="微软雅黑" panose="020B0503020204020204" pitchFamily="34" charset="-122"/>
              <a:ea typeface="微软雅黑" panose="020B0503020204020204" pitchFamily="34" charset="-122"/>
            </a:endParaRPr>
          </a:p>
          <a:p>
            <a:pPr marL="0" indent="0" eaLnBrk="1" fontAlgn="auto" hangingPunct="1">
              <a:spcAft>
                <a:spcPts val="0"/>
              </a:spcAft>
              <a:buClr>
                <a:schemeClr val="accent5"/>
              </a:buClr>
              <a:buFont typeface="Wingdings" panose="05000000000000000000" pitchFamily="2" charset="2"/>
              <a:buNone/>
              <a:defRPr/>
            </a:pPr>
            <a:endParaRPr lang="en-US" altLang="zh-CN" b="1" dirty="0">
              <a:solidFill>
                <a:srgbClr val="FFFF00"/>
              </a:solidFill>
            </a:endParaRPr>
          </a:p>
        </p:txBody>
      </p:sp>
      <p:sp>
        <p:nvSpPr>
          <p:cNvPr id="3" name="Rectangle 2"/>
          <p:cNvSpPr>
            <a:spLocks noGrp="1" noChangeArrowheads="1"/>
          </p:cNvSpPr>
          <p:nvPr>
            <p:ph type="title"/>
          </p:nvPr>
        </p:nvSpPr>
        <p:spPr>
          <a:xfrm>
            <a:off x="457200" y="116632"/>
            <a:ext cx="6772270" cy="764704"/>
          </a:xfrm>
        </p:spPr>
        <p:txBody>
          <a:bodyPr/>
          <a:lstStyle/>
          <a:p>
            <a:pPr algn="ctr"/>
            <a:r>
              <a:rPr lang="zh-CN" altLang="en-US" sz="4800" b="1" dirty="0">
                <a:latin typeface="微软雅黑" panose="020B0503020204020204" pitchFamily="34" charset="-122"/>
                <a:ea typeface="微软雅黑" panose="020B0503020204020204" pitchFamily="34" charset="-122"/>
              </a:rPr>
              <a:t>一、环境与人类的关系</a:t>
            </a:r>
            <a:endParaRPr lang="zh-CN" altLang="en-US" sz="4800" b="1" dirty="0">
              <a:latin typeface="微软雅黑" panose="020B0503020204020204" pitchFamily="34" charset="-122"/>
              <a:ea typeface="微软雅黑" panose="020B0503020204020204" pitchFamily="34" charset="-122"/>
            </a:endParaRPr>
          </a:p>
        </p:txBody>
      </p:sp>
      <p:pic>
        <p:nvPicPr>
          <p:cNvPr id="4"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32" name="右箭头 188431"/>
          <p:cNvSpPr/>
          <p:nvPr/>
        </p:nvSpPr>
        <p:spPr bwMode="auto">
          <a:xfrm>
            <a:off x="3799445" y="2722925"/>
            <a:ext cx="1649271" cy="77328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4" name="椭圆 3"/>
          <p:cNvSpPr/>
          <p:nvPr/>
        </p:nvSpPr>
        <p:spPr bwMode="auto">
          <a:xfrm>
            <a:off x="212572" y="1463941"/>
            <a:ext cx="3456384" cy="295232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6" name="椭圆 5"/>
          <p:cNvSpPr/>
          <p:nvPr/>
        </p:nvSpPr>
        <p:spPr bwMode="auto">
          <a:xfrm>
            <a:off x="833658" y="2553464"/>
            <a:ext cx="1872208" cy="134819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7" name="椭圆 6"/>
          <p:cNvSpPr/>
          <p:nvPr/>
        </p:nvSpPr>
        <p:spPr bwMode="auto">
          <a:xfrm>
            <a:off x="1409722" y="3109566"/>
            <a:ext cx="648072" cy="576064"/>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grpSp>
        <p:nvGrpSpPr>
          <p:cNvPr id="2" name="组合 1"/>
          <p:cNvGrpSpPr/>
          <p:nvPr/>
        </p:nvGrpSpPr>
        <p:grpSpPr>
          <a:xfrm>
            <a:off x="5483312" y="1319925"/>
            <a:ext cx="3492318" cy="3096344"/>
            <a:chOff x="5483312" y="1319925"/>
            <a:chExt cx="3492318" cy="3096344"/>
          </a:xfrm>
        </p:grpSpPr>
        <p:sp>
          <p:nvSpPr>
            <p:cNvPr id="11" name="椭圆 10"/>
            <p:cNvSpPr/>
            <p:nvPr/>
          </p:nvSpPr>
          <p:spPr bwMode="auto">
            <a:xfrm>
              <a:off x="5483312" y="1319925"/>
              <a:ext cx="3492318" cy="309634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12" name="椭圆 11"/>
            <p:cNvSpPr/>
            <p:nvPr/>
          </p:nvSpPr>
          <p:spPr bwMode="auto">
            <a:xfrm>
              <a:off x="5964159" y="2219447"/>
              <a:ext cx="2530623" cy="2016224"/>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13" name="椭圆 12"/>
            <p:cNvSpPr/>
            <p:nvPr/>
          </p:nvSpPr>
          <p:spPr bwMode="auto">
            <a:xfrm>
              <a:off x="6820254" y="2722925"/>
              <a:ext cx="998179" cy="96270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grpSp>
      <p:sp>
        <p:nvSpPr>
          <p:cNvPr id="8" name="矩形 7"/>
          <p:cNvSpPr/>
          <p:nvPr/>
        </p:nvSpPr>
        <p:spPr bwMode="auto">
          <a:xfrm>
            <a:off x="3482319" y="4822306"/>
            <a:ext cx="1241367" cy="156359"/>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15" name="矩形 14"/>
          <p:cNvSpPr/>
          <p:nvPr/>
        </p:nvSpPr>
        <p:spPr bwMode="auto">
          <a:xfrm>
            <a:off x="3482320" y="5184377"/>
            <a:ext cx="1241367" cy="156359"/>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16" name="矩形 15"/>
          <p:cNvSpPr/>
          <p:nvPr/>
        </p:nvSpPr>
        <p:spPr bwMode="auto">
          <a:xfrm>
            <a:off x="3482320" y="5543321"/>
            <a:ext cx="1241367" cy="156359"/>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9" name="文本框 8"/>
          <p:cNvSpPr txBox="1"/>
          <p:nvPr/>
        </p:nvSpPr>
        <p:spPr>
          <a:xfrm>
            <a:off x="4447391" y="4659064"/>
            <a:ext cx="2735651"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人类社会系统</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人工环境系统</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自然环境系统</a:t>
            </a:r>
            <a:endParaRPr lang="zh-CN" altLang="en-US" sz="2400" dirty="0">
              <a:latin typeface="微软雅黑" panose="020B0503020204020204" pitchFamily="34" charset="-122"/>
              <a:ea typeface="微软雅黑" panose="020B0503020204020204" pitchFamily="34" charset="-122"/>
            </a:endParaRPr>
          </a:p>
        </p:txBody>
      </p:sp>
      <p:sp>
        <p:nvSpPr>
          <p:cNvPr id="19" name="Rectangle 2"/>
          <p:cNvSpPr>
            <a:spLocks noGrp="1" noChangeArrowheads="1"/>
          </p:cNvSpPr>
          <p:nvPr>
            <p:ph type="title"/>
          </p:nvPr>
        </p:nvSpPr>
        <p:spPr>
          <a:xfrm>
            <a:off x="457200" y="116632"/>
            <a:ext cx="6725842" cy="764704"/>
          </a:xfrm>
        </p:spPr>
        <p:txBody>
          <a:bodyPr/>
          <a:lstStyle/>
          <a:p>
            <a:pPr algn="ctr"/>
            <a:r>
              <a:rPr lang="zh-CN" altLang="en-US" sz="4800" b="1" dirty="0">
                <a:latin typeface="微软雅黑" panose="020B0503020204020204" pitchFamily="34" charset="-122"/>
                <a:ea typeface="微软雅黑" panose="020B0503020204020204" pitchFamily="34" charset="-122"/>
              </a:rPr>
              <a:t>一、环境与人类的关系</a:t>
            </a:r>
            <a:endParaRPr lang="zh-CN" altLang="en-US" sz="4800" b="1" dirty="0">
              <a:latin typeface="微软雅黑" panose="020B0503020204020204" pitchFamily="34" charset="-122"/>
              <a:ea typeface="微软雅黑" panose="020B0503020204020204" pitchFamily="34" charset="-122"/>
            </a:endParaRPr>
          </a:p>
        </p:txBody>
      </p:sp>
      <p:sp>
        <p:nvSpPr>
          <p:cNvPr id="3" name="矩形 2"/>
          <p:cNvSpPr/>
          <p:nvPr/>
        </p:nvSpPr>
        <p:spPr>
          <a:xfrm>
            <a:off x="457200" y="6077260"/>
            <a:ext cx="8037582"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人工环境系统本身是复合的、动态的、开放的复杂巨系统</a:t>
            </a:r>
            <a:endParaRPr lang="zh-CN" altLang="en-US" sz="2400" dirty="0">
              <a:latin typeface="微软雅黑" panose="020B0503020204020204" pitchFamily="34" charset="-122"/>
              <a:ea typeface="微软雅黑" panose="020B0503020204020204" pitchFamily="34" charset="-122"/>
            </a:endParaRPr>
          </a:p>
        </p:txBody>
      </p:sp>
      <p:pic>
        <p:nvPicPr>
          <p:cNvPr id="17"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4257"/>
            <a:ext cx="8892480" cy="802455"/>
          </a:xfrm>
        </p:spPr>
        <p:txBody>
          <a:bodyPr/>
          <a:lstStyle/>
          <a:p>
            <a:pPr algn="ct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一、工程教育对知识和能力要求</a:t>
            </a:r>
            <a:endPar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5" name="Rectangle 3"/>
          <p:cNvSpPr txBox="1">
            <a:spLocks noChangeArrowheads="1"/>
          </p:cNvSpPr>
          <p:nvPr/>
        </p:nvSpPr>
        <p:spPr bwMode="auto">
          <a:xfrm>
            <a:off x="457200" y="1023764"/>
            <a:ext cx="8229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2pPr>
            <a:lvl3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3pPr>
            <a:lvl4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4pPr>
            <a:lvl5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lgn="ctr"/>
            <a:r>
              <a:rPr lang="zh-CN" altLang="en-US" sz="2800" b="1" dirty="0">
                <a:solidFill>
                  <a:schemeClr val="tx1"/>
                </a:solidFill>
              </a:rPr>
              <a:t>工程教育</a:t>
            </a:r>
            <a:r>
              <a:rPr lang="zh-CN" altLang="en-US" sz="2800" dirty="0">
                <a:solidFill>
                  <a:schemeClr val="tx1"/>
                </a:solidFill>
              </a:rPr>
              <a:t>国际</a:t>
            </a:r>
            <a:r>
              <a:rPr lang="zh-CN" altLang="en-US" sz="2800" b="1" dirty="0">
                <a:solidFill>
                  <a:schemeClr val="tx1"/>
                </a:solidFill>
              </a:rPr>
              <a:t>核心理念的变革</a:t>
            </a:r>
            <a:endParaRPr lang="zh-CN" altLang="en-US" sz="2800" b="1" dirty="0">
              <a:solidFill>
                <a:schemeClr val="tx1"/>
              </a:solidFill>
            </a:endParaRPr>
          </a:p>
        </p:txBody>
      </p:sp>
      <p:sp>
        <p:nvSpPr>
          <p:cNvPr id="8" name="Rectangle 2"/>
          <p:cNvSpPr>
            <a:spLocks noGrp="1" noChangeArrowheads="1"/>
          </p:cNvSpPr>
          <p:nvPr>
            <p:ph idx="1"/>
          </p:nvPr>
        </p:nvSpPr>
        <p:spPr>
          <a:xfrm>
            <a:off x="444116" y="1720999"/>
            <a:ext cx="8507288" cy="4670425"/>
          </a:xfrm>
        </p:spPr>
        <p:txBody>
          <a:bodyPr/>
          <a:lstStyle/>
          <a:p>
            <a:pPr algn="just" eaLnBrk="1" hangingPunct="1">
              <a:buFont typeface="Wingdings" panose="05000000000000000000" pitchFamily="2" charset="2"/>
              <a:buNone/>
            </a:pPr>
            <a:r>
              <a:rPr lang="zh-CN" altLang="en-US" sz="2400" b="1" i="1" dirty="0">
                <a:latin typeface="华文楷体" panose="02010600040101010101" pitchFamily="2" charset="-122"/>
                <a:ea typeface="华文楷体" panose="02010600040101010101" pitchFamily="2" charset="-122"/>
              </a:rPr>
              <a:t>ABET</a:t>
            </a:r>
            <a:r>
              <a:rPr lang="zh-CN" altLang="en-US" sz="2400" b="1" dirty="0">
                <a:latin typeface="华文楷体" panose="02010600040101010101" pitchFamily="2" charset="-122"/>
                <a:ea typeface="华文楷体" panose="02010600040101010101" pitchFamily="2" charset="-122"/>
              </a:rPr>
              <a:t>（美国工程技术认证委员会）执行主任</a:t>
            </a:r>
            <a:r>
              <a:rPr lang="zh-CN" altLang="en-US" sz="2400" dirty="0">
                <a:latin typeface="华文楷体" panose="02010600040101010101" pitchFamily="2" charset="-122"/>
                <a:ea typeface="华文楷体" panose="02010600040101010101" pitchFamily="2" charset="-122"/>
              </a:rPr>
              <a:t>Michael K.J.Millgan：</a:t>
            </a:r>
            <a:endParaRPr lang="zh-CN" altLang="en-US" sz="2400" dirty="0">
              <a:latin typeface="华文楷体" panose="02010600040101010101" pitchFamily="2" charset="-122"/>
              <a:ea typeface="华文楷体" panose="02010600040101010101" pitchFamily="2" charset="-122"/>
            </a:endParaRPr>
          </a:p>
          <a:p>
            <a:pPr algn="just" eaLnBrk="1" hangingPunct="1"/>
            <a:r>
              <a:rPr lang="zh-CN" altLang="en-US" sz="2400" b="1" dirty="0">
                <a:solidFill>
                  <a:srgbClr val="FF0000"/>
                </a:solidFill>
                <a:latin typeface="华文楷体" panose="02010600040101010101" pitchFamily="2" charset="-122"/>
                <a:ea typeface="华文楷体" panose="02010600040101010101" pitchFamily="2" charset="-122"/>
              </a:rPr>
              <a:t>转变的原因：</a:t>
            </a:r>
            <a:r>
              <a:rPr lang="zh-CN" altLang="en-US" sz="2400" b="1" dirty="0">
                <a:latin typeface="华文楷体" panose="02010600040101010101" pitchFamily="2" charset="-122"/>
                <a:ea typeface="华文楷体" panose="02010600040101010101" pitchFamily="2" charset="-122"/>
              </a:rPr>
              <a:t>从各行业，各领域和雇主那里得到的反馈，学生成绩并不能证明学生的能力，所在的院校也并不清楚这些学生的实际学习效果。所以不能只通过分数来进行评价，更要了解学生们到底学到了什么，要看他们学习的产出或者成果。</a:t>
            </a:r>
            <a:endParaRPr lang="zh-CN" altLang="en-US" sz="2400" b="1" dirty="0">
              <a:latin typeface="华文楷体" panose="02010600040101010101" pitchFamily="2" charset="-122"/>
              <a:ea typeface="华文楷体" panose="02010600040101010101" pitchFamily="2" charset="-122"/>
            </a:endParaRPr>
          </a:p>
          <a:p>
            <a:pPr algn="just" eaLnBrk="1" hangingPunct="1"/>
            <a:r>
              <a:rPr lang="zh-CN" altLang="en-US" sz="2400" b="1" dirty="0">
                <a:solidFill>
                  <a:srgbClr val="FF0000"/>
                </a:solidFill>
                <a:latin typeface="华文楷体" panose="02010600040101010101" pitchFamily="2" charset="-122"/>
                <a:ea typeface="华文楷体" panose="02010600040101010101" pitchFamily="2" charset="-122"/>
              </a:rPr>
              <a:t>学习成果：</a:t>
            </a:r>
            <a:r>
              <a:rPr lang="zh-CN" altLang="en-US" sz="2400" b="1" dirty="0">
                <a:latin typeface="华文楷体" panose="02010600040101010101" pitchFamily="2" charset="-122"/>
                <a:ea typeface="华文楷体" panose="02010600040101010101" pitchFamily="2" charset="-122"/>
              </a:rPr>
              <a:t>不管采取怎样的学习方法，经过几年的教育后，可以达到相关专业的培养标准和目标，有足够的能力申请相关领域的工作</a:t>
            </a:r>
            <a:endParaRPr lang="zh-CN" altLang="en-US" sz="2400" b="1" dirty="0">
              <a:latin typeface="华文楷体" panose="02010600040101010101" pitchFamily="2" charset="-122"/>
              <a:ea typeface="华文楷体" panose="02010600040101010101" pitchFamily="2" charset="-122"/>
            </a:endParaRPr>
          </a:p>
          <a:p>
            <a:pPr algn="just" eaLnBrk="1" hangingPunct="1"/>
            <a:r>
              <a:rPr lang="zh-CN" altLang="en-US" sz="2400" b="1" dirty="0">
                <a:solidFill>
                  <a:srgbClr val="FF0000"/>
                </a:solidFill>
                <a:latin typeface="华文楷体" panose="02010600040101010101" pitchFamily="2" charset="-122"/>
                <a:ea typeface="华文楷体" panose="02010600040101010101" pitchFamily="2" charset="-122"/>
              </a:rPr>
              <a:t>学生能力评价：</a:t>
            </a:r>
            <a:r>
              <a:rPr lang="zh-CN" altLang="en-US" sz="2400" b="1" dirty="0">
                <a:latin typeface="华文楷体" panose="02010600040101010101" pitchFamily="2" charset="-122"/>
                <a:ea typeface="华文楷体" panose="02010600040101010101" pitchFamily="2" charset="-122"/>
              </a:rPr>
              <a:t>体现了从分数评价向成果评价的转变。</a:t>
            </a:r>
            <a:endParaRPr lang="zh-CN" altLang="en-US" sz="24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gss2.bdstatic.com/9fo3dSag_xI4khGkpoWK1HF6hhy/baike/c0%3Dbaike80%2C5%2C5%2C80%2C26/sign=e653b272d688d43fe4a499a01c77b97e/42166d224f4a20a45c7329c090529822720ed04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0"/>
            <a:ext cx="7218548"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2852936"/>
            <a:ext cx="9144000" cy="923330"/>
          </a:xfrm>
          <a:prstGeom prst="rect">
            <a:avLst/>
          </a:prstGeom>
          <a:solidFill>
            <a:schemeClr val="bg1"/>
          </a:solid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我们从</a:t>
            </a:r>
            <a:r>
              <a:rPr lang="zh-CN" altLang="en-US" sz="5400" dirty="0">
                <a:latin typeface="微软雅黑" panose="020B0503020204020204" pitchFamily="34" charset="-122"/>
                <a:ea typeface="微软雅黑" panose="020B0503020204020204" pitchFamily="34" charset="-122"/>
              </a:rPr>
              <a:t>佛系视角</a:t>
            </a:r>
            <a:r>
              <a:rPr lang="zh-CN" altLang="en-US" sz="4000" dirty="0">
                <a:latin typeface="微软雅黑" panose="020B0503020204020204" pitchFamily="34" charset="-122"/>
                <a:ea typeface="微软雅黑" panose="020B0503020204020204" pitchFamily="34" charset="-122"/>
              </a:rPr>
              <a:t>看看更加真实的世界</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stretch>
            <a:fillRect/>
          </a:stretch>
        </p:blipFill>
        <p:spPr>
          <a:xfrm>
            <a:off x="0" y="0"/>
            <a:ext cx="9144000" cy="5980254"/>
          </a:xfrm>
          <a:prstGeom prst="rect">
            <a:avLst/>
          </a:prstGeom>
        </p:spPr>
      </p:pic>
      <p:sp>
        <p:nvSpPr>
          <p:cNvPr id="6" name="矩形 5"/>
          <p:cNvSpPr/>
          <p:nvPr/>
        </p:nvSpPr>
        <p:spPr>
          <a:xfrm>
            <a:off x="74526" y="6027003"/>
            <a:ext cx="9069474" cy="830997"/>
          </a:xfrm>
          <a:prstGeom prst="rect">
            <a:avLst/>
          </a:prstGeom>
        </p:spPr>
        <p:txBody>
          <a:bodyPr wrap="square">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 大约在四百万年前，类人猿从猿中分化出来；大约</a:t>
            </a:r>
            <a:r>
              <a:rPr lang="en-US" altLang="zh-CN" sz="2400" dirty="0">
                <a:solidFill>
                  <a:srgbClr val="000000"/>
                </a:solidFill>
                <a:latin typeface="微软雅黑" panose="020B0503020204020204" pitchFamily="34" charset="-122"/>
                <a:ea typeface="微软雅黑" panose="020B0503020204020204" pitchFamily="34" charset="-122"/>
              </a:rPr>
              <a:t>200,000</a:t>
            </a:r>
            <a:r>
              <a:rPr lang="zh-CN" altLang="en-US" sz="2400" dirty="0">
                <a:solidFill>
                  <a:srgbClr val="000000"/>
                </a:solidFill>
                <a:latin typeface="微软雅黑" panose="020B0503020204020204" pitchFamily="34" charset="-122"/>
                <a:ea typeface="微软雅黑" panose="020B0503020204020204" pitchFamily="34" charset="-122"/>
              </a:rPr>
              <a:t>年前，智慧人可能首先出现于非洲大陆</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人类文明的演进</a:t>
            </a:r>
            <a:endParaRPr lang="zh-CN" altLang="en-US" dirty="0">
              <a:latin typeface="微软雅黑" panose="020B0503020204020204" pitchFamily="34" charset="-122"/>
              <a:ea typeface="微软雅黑" panose="020B0503020204020204" pitchFamily="34" charset="-122"/>
            </a:endParaRPr>
          </a:p>
        </p:txBody>
      </p:sp>
      <p:pic>
        <p:nvPicPr>
          <p:cNvPr id="4" name="Picture 2" descr="f5"/>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0" y="908720"/>
            <a:ext cx="9155158"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79512" y="4570325"/>
            <a:ext cx="8964488" cy="2243050"/>
          </a:xfrm>
          <a:prstGeom prst="rect">
            <a:avLst/>
          </a:prstGeom>
        </p:spPr>
        <p:txBody>
          <a:bodyPr wrap="square">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rPr>
              <a:t>       原始人靠狩猎和采集维持生存，与其他动物相比，显得力量薄弱，“茹毛饮血”，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幕天席地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a:lnSpc>
                <a:spcPct val="150000"/>
              </a:lnSpc>
            </a:pPr>
            <a:r>
              <a:rPr lang="zh-CN" altLang="en-US" sz="2400" dirty="0">
                <a:latin typeface="微软雅黑" panose="020B0503020204020204" pitchFamily="34" charset="-122"/>
                <a:ea typeface="微软雅黑" panose="020B0503020204020204" pitchFamily="34" charset="-122"/>
              </a:rPr>
              <a:t>       人类具有的思维、语言和使用工具的能力，使人类得以生存并发展壮大。</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人类文明的演进</a:t>
            </a:r>
            <a:endParaRPr lang="zh-CN" altLang="en-US" b="1" dirty="0">
              <a:latin typeface="微软雅黑" panose="020B0503020204020204" pitchFamily="34" charset="-122"/>
              <a:ea typeface="微软雅黑" panose="020B0503020204020204" pitchFamily="34" charset="-122"/>
            </a:endParaRPr>
          </a:p>
        </p:txBody>
      </p:sp>
      <p:sp>
        <p:nvSpPr>
          <p:cNvPr id="5" name="矩形 4"/>
          <p:cNvSpPr/>
          <p:nvPr/>
        </p:nvSpPr>
        <p:spPr>
          <a:xfrm>
            <a:off x="287524" y="2132856"/>
            <a:ext cx="8568952" cy="2547685"/>
          </a:xfrm>
          <a:prstGeom prst="rect">
            <a:avLst/>
          </a:prstGeom>
        </p:spPr>
        <p:txBody>
          <a:bodyPr wrap="square">
            <a:spAutoFit/>
          </a:bodyPr>
          <a:lstStyle/>
          <a:p>
            <a:pPr algn="just">
              <a:lnSpc>
                <a:spcPct val="200000"/>
              </a:lnSpc>
            </a:pPr>
            <a:r>
              <a:rPr lang="zh-CN" altLang="en-US" sz="2800">
                <a:latin typeface="微软雅黑" panose="020B0503020204020204" pitchFamily="34" charset="-122"/>
                <a:ea typeface="微软雅黑" panose="020B0503020204020204" pitchFamily="34" charset="-122"/>
              </a:rPr>
              <a:t>      大约在</a:t>
            </a: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万年前，农业革命开始了，生活于现今叙利亚和土耳其区域的人们开始驯养动物，种植庄稼，耕作和牧业生产成为人们获取食物的主要手段。</a:t>
            </a:r>
            <a:endParaRPr lang="zh-CN" altLang="en-US" sz="2800" dirty="0">
              <a:latin typeface="微软雅黑" panose="020B0503020204020204" pitchFamily="34" charset="-122"/>
              <a:ea typeface="微软雅黑" panose="020B0503020204020204" pitchFamily="34" charset="-122"/>
            </a:endParaRPr>
          </a:p>
        </p:txBody>
      </p:sp>
      <p:pic>
        <p:nvPicPr>
          <p:cNvPr id="4"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8215" y="1169369"/>
            <a:ext cx="8698959" cy="5688631"/>
          </a:xfrm>
        </p:spPr>
        <p:txBody>
          <a:bodyPr/>
          <a:lstStyle/>
          <a:p>
            <a:pPr>
              <a:lnSpc>
                <a:spcPct val="150000"/>
              </a:lnSpc>
            </a:pPr>
            <a:r>
              <a:rPr lang="zh-CN" altLang="en-US" b="1" dirty="0">
                <a:latin typeface="微软雅黑" panose="020B0503020204020204" pitchFamily="34" charset="-122"/>
                <a:ea typeface="微软雅黑" panose="020B0503020204020204" pitchFamily="34" charset="-122"/>
              </a:rPr>
              <a:t>居住在西亚的人类发现了一种草，只要照顾好它，每年特定的时候就可以收获果实，这种草就是</a:t>
            </a:r>
            <a:r>
              <a:rPr lang="zh-CN" altLang="en-US" b="1" dirty="0">
                <a:solidFill>
                  <a:srgbClr val="FF0000"/>
                </a:solidFill>
                <a:latin typeface="微软雅黑" panose="020B0503020204020204" pitchFamily="34" charset="-122"/>
                <a:ea typeface="微软雅黑" panose="020B0503020204020204" pitchFamily="34" charset="-122"/>
              </a:rPr>
              <a:t>小麦</a:t>
            </a:r>
            <a:endParaRPr lang="zh-CN" altLang="en-US"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此后西亚人将其他草被定义为野草，拔除野草以便种植更多小麦</a:t>
            </a:r>
            <a:endParaRPr lang="zh-CN" altLang="en-US"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这便是一种人类秩序的开始</a:t>
            </a:r>
            <a:endParaRPr lang="zh-CN" altLang="en-US"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在人类的推动下，如今小麦占据地球表面</a:t>
            </a:r>
            <a:r>
              <a:rPr lang="en-US" altLang="zh-CN" b="1" dirty="0">
                <a:latin typeface="微软雅黑" panose="020B0503020204020204" pitchFamily="34" charset="-122"/>
                <a:ea typeface="微软雅黑" panose="020B0503020204020204" pitchFamily="34" charset="-122"/>
              </a:rPr>
              <a:t>225</a:t>
            </a:r>
            <a:r>
              <a:rPr lang="zh-CN" altLang="en-US" b="1" dirty="0">
                <a:latin typeface="微软雅黑" panose="020B0503020204020204" pitchFamily="34" charset="-122"/>
                <a:ea typeface="微软雅黑" panose="020B0503020204020204" pitchFamily="34" charset="-122"/>
              </a:rPr>
              <a:t>万平方千米，相当于</a:t>
            </a:r>
            <a:r>
              <a:rPr lang="en-US" altLang="zh-CN" b="1" dirty="0">
                <a:latin typeface="微软雅黑" panose="020B0503020204020204" pitchFamily="34" charset="-122"/>
                <a:ea typeface="微软雅黑" panose="020B0503020204020204" pitchFamily="34" charset="-122"/>
              </a:rPr>
              <a:t>10</a:t>
            </a:r>
            <a:r>
              <a:rPr lang="zh-CN" altLang="en-US" b="1" dirty="0">
                <a:latin typeface="微软雅黑" panose="020B0503020204020204" pitchFamily="34" charset="-122"/>
                <a:ea typeface="微软雅黑" panose="020B0503020204020204" pitchFamily="34" charset="-122"/>
              </a:rPr>
              <a:t>个我国湖南省的面积</a:t>
            </a:r>
            <a:endParaRPr lang="zh-CN" altLang="en-US"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小麦堪称地球上繁衍最成功的植物之一</a:t>
            </a:r>
            <a:endParaRPr lang="zh-CN" altLang="en-US" b="1" dirty="0">
              <a:latin typeface="微软雅黑" panose="020B0503020204020204" pitchFamily="34" charset="-122"/>
              <a:ea typeface="微软雅黑" panose="020B0503020204020204" pitchFamily="34" charset="-122"/>
            </a:endParaRPr>
          </a:p>
          <a:p>
            <a:pPr>
              <a:lnSpc>
                <a:spcPct val="150000"/>
              </a:lnSpc>
            </a:pPr>
            <a:endParaRPr lang="zh-CN" altLang="en-US" b="1" dirty="0">
              <a:latin typeface="微软雅黑" panose="020B0503020204020204" pitchFamily="34" charset="-122"/>
              <a:ea typeface="微软雅黑" panose="020B0503020204020204" pitchFamily="34" charset="-122"/>
            </a:endParaRPr>
          </a:p>
        </p:txBody>
      </p:sp>
      <p:sp>
        <p:nvSpPr>
          <p:cNvPr id="4" name="标题 1"/>
          <p:cNvSpPr txBox="1"/>
          <p:nvPr/>
        </p:nvSpPr>
        <p:spPr bwMode="auto">
          <a:xfrm>
            <a:off x="445040" y="35565"/>
            <a:ext cx="822960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2pPr>
            <a:lvl3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3pPr>
            <a:lvl4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4pPr>
            <a:lvl5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lang="zh-CN" altLang="en-US" b="0" dirty="0">
                <a:latin typeface="微软雅黑" panose="020B0503020204020204" pitchFamily="34" charset="-122"/>
                <a:ea typeface="微软雅黑" panose="020B0503020204020204" pitchFamily="34" charset="-122"/>
              </a:rPr>
              <a:t>人类文明的演进</a:t>
            </a:r>
            <a:endParaRPr lang="zh-CN" altLang="en-US" b="0" dirty="0">
              <a:latin typeface="微软雅黑" panose="020B0503020204020204" pitchFamily="34" charset="-122"/>
              <a:ea typeface="微软雅黑" panose="020B0503020204020204" pitchFamily="34" charset="-122"/>
            </a:endParaRPr>
          </a:p>
        </p:txBody>
      </p:sp>
      <p:pic>
        <p:nvPicPr>
          <p:cNvPr id="5"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823640"/>
            <a:ext cx="8964488" cy="5909310"/>
          </a:xfrm>
          <a:prstGeom prst="rect">
            <a:avLst/>
          </a:prstGeom>
        </p:spPr>
        <p:txBody>
          <a:bodyPr wrap="square">
            <a:spAutoFit/>
          </a:bodyPr>
          <a:lstStyle/>
          <a:p>
            <a:pPr>
              <a:lnSpc>
                <a:spcPct val="150000"/>
              </a:lnSpc>
            </a:pPr>
            <a:r>
              <a:rPr lang="en-US" altLang="zh-CN" sz="2800">
                <a:latin typeface="微软雅黑" panose="020B0503020204020204" pitchFamily="34" charset="-122"/>
                <a:ea typeface="微软雅黑" panose="020B0503020204020204" pitchFamily="34" charset="-122"/>
              </a:rPr>
              <a:t>1.1</a:t>
            </a:r>
            <a:r>
              <a:rPr lang="zh-CN" altLang="en-US" sz="2800">
                <a:latin typeface="微软雅黑" panose="020B0503020204020204" pitchFamily="34" charset="-122"/>
                <a:ea typeface="微软雅黑" panose="020B0503020204020204" pitchFamily="34" charset="-122"/>
              </a:rPr>
              <a:t>万年前，人类开始驯养羊，随</a:t>
            </a:r>
            <a:r>
              <a:rPr lang="zh-CN" altLang="en-US" sz="2800" dirty="0">
                <a:latin typeface="微软雅黑" panose="020B0503020204020204" pitchFamily="34" charset="-122"/>
                <a:ea typeface="微软雅黑" panose="020B0503020204020204" pitchFamily="34" charset="-122"/>
              </a:rPr>
              <a:t>后更多动物被驯化</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鸡在</a:t>
            </a:r>
            <a:r>
              <a:rPr lang="en-US" altLang="zh-CN" sz="2800" dirty="0">
                <a:latin typeface="微软雅黑" panose="020B0503020204020204" pitchFamily="34" charset="-122"/>
                <a:ea typeface="微软雅黑" panose="020B0503020204020204" pitchFamily="34" charset="-122"/>
              </a:rPr>
              <a:t>10000</a:t>
            </a:r>
            <a:r>
              <a:rPr lang="zh-CN" altLang="en-US" sz="2800" dirty="0">
                <a:latin typeface="微软雅黑" panose="020B0503020204020204" pitchFamily="34" charset="-122"/>
                <a:ea typeface="微软雅黑" panose="020B0503020204020204" pitchFamily="34" charset="-122"/>
              </a:rPr>
              <a:t>年前、猪在</a:t>
            </a:r>
            <a:r>
              <a:rPr lang="en-US" altLang="zh-CN" sz="2800" dirty="0">
                <a:latin typeface="微软雅黑" panose="020B0503020204020204" pitchFamily="34" charset="-122"/>
                <a:ea typeface="微软雅黑" panose="020B0503020204020204" pitchFamily="34" charset="-122"/>
              </a:rPr>
              <a:t>8000</a:t>
            </a:r>
            <a:r>
              <a:rPr lang="zh-CN" altLang="en-US" sz="2800">
                <a:latin typeface="微软雅黑" panose="020B0503020204020204" pitchFamily="34" charset="-122"/>
                <a:ea typeface="微软雅黑" panose="020B0503020204020204" pitchFamily="34" charset="-122"/>
              </a:rPr>
              <a:t>年前</a:t>
            </a:r>
            <a:endParaRPr lang="en-US" altLang="zh-CN" sz="2800">
              <a:latin typeface="微软雅黑" panose="020B0503020204020204" pitchFamily="34" charset="-122"/>
              <a:ea typeface="微软雅黑" panose="020B0503020204020204" pitchFamily="34" charset="-122"/>
            </a:endParaRPr>
          </a:p>
          <a:p>
            <a:pPr>
              <a:lnSpc>
                <a:spcPct val="150000"/>
              </a:lnSpc>
            </a:pPr>
            <a:r>
              <a:rPr lang="zh-CN" altLang="en-US" sz="2800">
                <a:latin typeface="微软雅黑" panose="020B0503020204020204" pitchFamily="34" charset="-122"/>
                <a:ea typeface="微软雅黑" panose="020B0503020204020204" pitchFamily="34" charset="-122"/>
              </a:rPr>
              <a:t>牛</a:t>
            </a:r>
            <a:r>
              <a:rPr lang="zh-CN" altLang="en-US" sz="2800" dirty="0">
                <a:latin typeface="微软雅黑" panose="020B0503020204020204" pitchFamily="34" charset="-122"/>
                <a:ea typeface="微软雅黑" panose="020B0503020204020204" pitchFamily="34" charset="-122"/>
              </a:rPr>
              <a:t>在</a:t>
            </a:r>
            <a:r>
              <a:rPr lang="en-US" altLang="zh-CN" sz="2800" dirty="0">
                <a:latin typeface="微软雅黑" panose="020B0503020204020204" pitchFamily="34" charset="-122"/>
                <a:ea typeface="微软雅黑" panose="020B0503020204020204" pitchFamily="34" charset="-122"/>
              </a:rPr>
              <a:t>7000</a:t>
            </a:r>
            <a:r>
              <a:rPr lang="zh-CN" altLang="en-US" sz="2800" dirty="0">
                <a:latin typeface="微软雅黑" panose="020B0503020204020204" pitchFamily="34" charset="-122"/>
                <a:ea typeface="微软雅黑" panose="020B0503020204020204" pitchFamily="34" charset="-122"/>
              </a:rPr>
              <a:t>年前、马在</a:t>
            </a:r>
            <a:r>
              <a:rPr lang="en-US" altLang="zh-CN" sz="2800" dirty="0">
                <a:latin typeface="微软雅黑" panose="020B0503020204020204" pitchFamily="34" charset="-122"/>
                <a:ea typeface="微软雅黑" panose="020B0503020204020204" pitchFamily="34" charset="-122"/>
              </a:rPr>
              <a:t>5000</a:t>
            </a:r>
            <a:r>
              <a:rPr lang="zh-CN" altLang="en-US" sz="2800" dirty="0">
                <a:latin typeface="微软雅黑" panose="020B0503020204020204" pitchFamily="34" charset="-122"/>
                <a:ea typeface="微软雅黑" panose="020B0503020204020204" pitchFamily="34" charset="-122"/>
              </a:rPr>
              <a:t>年前</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如今全球地表上生活着</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大约</a:t>
            </a: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亿只绵羊、</a:t>
            </a: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亿只猪、</a:t>
            </a:r>
            <a:r>
              <a:rPr lang="en-US" altLang="zh-CN" sz="2800" dirty="0">
                <a:latin typeface="微软雅黑" panose="020B0503020204020204" pitchFamily="34" charset="-122"/>
                <a:ea typeface="微软雅黑" panose="020B0503020204020204" pitchFamily="34" charset="-122"/>
              </a:rPr>
              <a:t>15</a:t>
            </a:r>
            <a:r>
              <a:rPr lang="zh-CN" altLang="en-US" sz="2800" dirty="0">
                <a:latin typeface="微软雅黑" panose="020B0503020204020204" pitchFamily="34" charset="-122"/>
                <a:ea typeface="微软雅黑" panose="020B0503020204020204" pitchFamily="34" charset="-122"/>
              </a:rPr>
              <a:t>亿头牛、</a:t>
            </a:r>
            <a:r>
              <a:rPr lang="en-US" altLang="zh-CN" sz="2800" dirty="0">
                <a:latin typeface="微软雅黑" panose="020B0503020204020204" pitchFamily="34" charset="-122"/>
                <a:ea typeface="微软雅黑" panose="020B0503020204020204" pitchFamily="34" charset="-122"/>
              </a:rPr>
              <a:t>250</a:t>
            </a:r>
            <a:r>
              <a:rPr lang="zh-CN" altLang="en-US" sz="2800" dirty="0">
                <a:latin typeface="微软雅黑" panose="020B0503020204020204" pitchFamily="34" charset="-122"/>
                <a:ea typeface="微软雅黑" panose="020B0503020204020204" pitchFamily="34" charset="-122"/>
              </a:rPr>
              <a:t>亿只鸡</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相比之下</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长颈鹿只剩下</a:t>
            </a:r>
            <a:r>
              <a:rPr lang="en-US" altLang="zh-CN" sz="2800" dirty="0">
                <a:latin typeface="微软雅黑" panose="020B0503020204020204" pitchFamily="34" charset="-122"/>
                <a:ea typeface="微软雅黑" panose="020B0503020204020204" pitchFamily="34" charset="-122"/>
              </a:rPr>
              <a:t>8</a:t>
            </a:r>
            <a:r>
              <a:rPr lang="zh-CN" altLang="en-US" sz="2800" dirty="0">
                <a:latin typeface="微软雅黑" panose="020B0503020204020204" pitchFamily="34" charset="-122"/>
                <a:ea typeface="微软雅黑" panose="020B0503020204020204" pitchFamily="34" charset="-122"/>
              </a:rPr>
              <a:t>万只、灰狼</a:t>
            </a:r>
            <a:r>
              <a:rPr lang="en-US" altLang="zh-CN" sz="2800" dirty="0">
                <a:latin typeface="微软雅黑" panose="020B0503020204020204" pitchFamily="34" charset="-122"/>
                <a:ea typeface="微软雅黑" panose="020B0503020204020204" pitchFamily="34" charset="-122"/>
              </a:rPr>
              <a:t>20</a:t>
            </a:r>
            <a:r>
              <a:rPr lang="zh-CN" altLang="en-US" sz="2800" dirty="0">
                <a:latin typeface="微软雅黑" panose="020B0503020204020204" pitchFamily="34" charset="-122"/>
                <a:ea typeface="微软雅黑" panose="020B0503020204020204" pitchFamily="34" charset="-122"/>
              </a:rPr>
              <a:t>万只、黑猩猩</a:t>
            </a:r>
            <a:r>
              <a:rPr lang="en-US" altLang="zh-CN" sz="2800" dirty="0">
                <a:latin typeface="微软雅黑" panose="020B0503020204020204" pitchFamily="34" charset="-122"/>
                <a:ea typeface="微软雅黑" panose="020B0503020204020204" pitchFamily="34" charset="-122"/>
              </a:rPr>
              <a:t>25</a:t>
            </a:r>
            <a:r>
              <a:rPr lang="zh-CN" altLang="en-US" sz="2800" dirty="0">
                <a:latin typeface="微软雅黑" panose="020B0503020204020204" pitchFamily="34" charset="-122"/>
                <a:ea typeface="微软雅黑" panose="020B0503020204020204" pitchFamily="34" charset="-122"/>
              </a:rPr>
              <a:t>万只</a:t>
            </a:r>
            <a:endParaRPr lang="zh-CN" altLang="en-US"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家畜群取代野生动</a:t>
            </a:r>
            <a:r>
              <a:rPr lang="zh-CN" altLang="en-US" sz="2800">
                <a:latin typeface="微软雅黑" panose="020B0503020204020204" pitchFamily="34" charset="-122"/>
                <a:ea typeface="微软雅黑" panose="020B0503020204020204" pitchFamily="34" charset="-122"/>
              </a:rPr>
              <a:t>物群景观</a:t>
            </a:r>
            <a:endParaRPr lang="en-US" altLang="zh-CN" sz="2800">
              <a:latin typeface="微软雅黑" panose="020B0503020204020204" pitchFamily="34" charset="-122"/>
              <a:ea typeface="微软雅黑" panose="020B0503020204020204" pitchFamily="34" charset="-122"/>
            </a:endParaRPr>
          </a:p>
          <a:p>
            <a:pPr>
              <a:lnSpc>
                <a:spcPct val="150000"/>
              </a:lnSpc>
            </a:pPr>
            <a:r>
              <a:rPr lang="zh-CN" altLang="en-US" sz="2800">
                <a:latin typeface="微软雅黑" panose="020B0503020204020204" pitchFamily="34" charset="-122"/>
                <a:ea typeface="微软雅黑" panose="020B0503020204020204" pitchFamily="34" charset="-122"/>
              </a:rPr>
              <a:t>人类文明的发展需要替代了生物自然进化</a:t>
            </a:r>
            <a:endParaRPr lang="zh-CN" altLang="en-US" sz="2800" dirty="0">
              <a:latin typeface="微软雅黑" panose="020B0503020204020204" pitchFamily="34" charset="-122"/>
              <a:ea typeface="微软雅黑" panose="020B0503020204020204" pitchFamily="34" charset="-122"/>
            </a:endParaRPr>
          </a:p>
        </p:txBody>
      </p:sp>
      <p:sp>
        <p:nvSpPr>
          <p:cNvPr id="6" name="标题 1"/>
          <p:cNvSpPr txBox="1"/>
          <p:nvPr/>
        </p:nvSpPr>
        <p:spPr bwMode="auto">
          <a:xfrm>
            <a:off x="445040" y="35565"/>
            <a:ext cx="822960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2pPr>
            <a:lvl3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3pPr>
            <a:lvl4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4pPr>
            <a:lvl5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人类文明的演进</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881336"/>
            <a:ext cx="8964488" cy="5909310"/>
          </a:xfrm>
          <a:prstGeom prst="rect">
            <a:avLst/>
          </a:prstGeom>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人类环境演化替代动植物进化</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人工建设地面的零死角覆盖</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蓝天、碧水、净土、再生资源</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全球范围的环境合作</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地球上主要的生态环境演变，早已成为了以人类为主体的人工环境的演变</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似乎早已没有了耐以生存的自然环境，只有我们自己</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我们要保护的，不仅仅是环境，而就是保护我们自己</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zh-CN" altLang="en-US" sz="2800" dirty="0">
                <a:latin typeface="微软雅黑" panose="020B0503020204020204" pitchFamily="34" charset="-122"/>
                <a:ea typeface="微软雅黑" panose="020B0503020204020204" pitchFamily="34" charset="-122"/>
              </a:rPr>
              <a:t>我们的环境工程，不仅仅是改善与维护环境的工程建设，而是我们人类的生态文明的建设工程</a:t>
            </a:r>
            <a:endParaRPr lang="zh-CN" altLang="en-US" sz="2800" dirty="0">
              <a:latin typeface="微软雅黑" panose="020B0503020204020204" pitchFamily="34" charset="-122"/>
              <a:ea typeface="微软雅黑" panose="020B0503020204020204" pitchFamily="34" charset="-122"/>
            </a:endParaRPr>
          </a:p>
        </p:txBody>
      </p:sp>
      <p:sp>
        <p:nvSpPr>
          <p:cNvPr id="5" name="Rectangle 2"/>
          <p:cNvSpPr>
            <a:spLocks noGrp="1" noChangeArrowheads="1"/>
          </p:cNvSpPr>
          <p:nvPr>
            <p:ph type="title"/>
          </p:nvPr>
        </p:nvSpPr>
        <p:spPr>
          <a:xfrm>
            <a:off x="457200" y="116632"/>
            <a:ext cx="6772270" cy="764704"/>
          </a:xfrm>
        </p:spPr>
        <p:txBody>
          <a:bodyPr/>
          <a:lstStyle/>
          <a:p>
            <a:pPr algn="ctr"/>
            <a:r>
              <a:rPr lang="zh-CN" altLang="en-US" sz="4800" b="1" dirty="0">
                <a:latin typeface="微软雅黑" panose="020B0503020204020204" pitchFamily="34" charset="-122"/>
                <a:ea typeface="微软雅黑" panose="020B0503020204020204" pitchFamily="34" charset="-122"/>
              </a:rPr>
              <a:t>一、环境与人类的关系</a:t>
            </a:r>
            <a:endParaRPr lang="zh-CN" altLang="en-US" sz="4800" b="1" dirty="0">
              <a:latin typeface="微软雅黑" panose="020B0503020204020204" pitchFamily="34" charset="-122"/>
              <a:ea typeface="微软雅黑" panose="020B0503020204020204" pitchFamily="34" charset="-122"/>
            </a:endParaRPr>
          </a:p>
        </p:txBody>
      </p:sp>
      <p:pic>
        <p:nvPicPr>
          <p:cNvPr id="6"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9144000" cy="6858000"/>
          </a:xfrm>
          <a:prstGeom prst="rect">
            <a:avLst/>
          </a:prstGeom>
        </p:spPr>
      </p:pic>
      <p:pic>
        <p:nvPicPr>
          <p:cNvPr id="3" name="图片 2"/>
          <p:cNvPicPr>
            <a:picLocks noChangeAspect="1"/>
          </p:cNvPicPr>
          <p:nvPr/>
        </p:nvPicPr>
        <p:blipFill>
          <a:blip r:embed="rId2"/>
          <a:stretch>
            <a:fillRect/>
          </a:stretch>
        </p:blipFill>
        <p:spPr>
          <a:xfrm>
            <a:off x="0" y="0"/>
            <a:ext cx="9144000" cy="3578352"/>
          </a:xfrm>
          <a:prstGeom prst="rect">
            <a:avLst/>
          </a:prstGeom>
        </p:spPr>
      </p:pic>
      <p:sp>
        <p:nvSpPr>
          <p:cNvPr id="7" name="文本框 6"/>
          <p:cNvSpPr txBox="1"/>
          <p:nvPr/>
        </p:nvSpPr>
        <p:spPr>
          <a:xfrm>
            <a:off x="0" y="3578600"/>
            <a:ext cx="9144000" cy="1200329"/>
          </a:xfrm>
          <a:prstGeom prst="rect">
            <a:avLst/>
          </a:prstGeom>
          <a:solidFill>
            <a:schemeClr val="accent6">
              <a:lumMod val="60000"/>
              <a:lumOff val="40000"/>
            </a:schemeClr>
          </a:solidFill>
          <a:ln>
            <a:solidFill>
              <a:schemeClr val="accent1"/>
            </a:solidFill>
          </a:ln>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自人类文明诞生之日起，我们就已经开始了“流浪地球”</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81030" y="4500443"/>
            <a:ext cx="3132278" cy="2211566"/>
            <a:chOff x="5483312" y="1319925"/>
            <a:chExt cx="3492318" cy="3096344"/>
          </a:xfrm>
        </p:grpSpPr>
        <p:sp>
          <p:nvSpPr>
            <p:cNvPr id="4" name="椭圆 3"/>
            <p:cNvSpPr/>
            <p:nvPr/>
          </p:nvSpPr>
          <p:spPr bwMode="auto">
            <a:xfrm>
              <a:off x="5483312" y="1319925"/>
              <a:ext cx="3492318" cy="309634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5" name="椭圆 4"/>
            <p:cNvSpPr/>
            <p:nvPr/>
          </p:nvSpPr>
          <p:spPr bwMode="auto">
            <a:xfrm>
              <a:off x="5964159" y="2219447"/>
              <a:ext cx="2530623" cy="2016224"/>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6" name="椭圆 5"/>
            <p:cNvSpPr/>
            <p:nvPr/>
          </p:nvSpPr>
          <p:spPr bwMode="auto">
            <a:xfrm>
              <a:off x="6820254" y="2722925"/>
              <a:ext cx="998179" cy="96270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grpSp>
      <p:pic>
        <p:nvPicPr>
          <p:cNvPr id="7" name="图片 6"/>
          <p:cNvPicPr>
            <a:picLocks noChangeAspect="1"/>
          </p:cNvPicPr>
          <p:nvPr/>
        </p:nvPicPr>
        <p:blipFill>
          <a:blip r:embed="rId1"/>
          <a:stretch>
            <a:fillRect/>
          </a:stretch>
        </p:blipFill>
        <p:spPr>
          <a:xfrm>
            <a:off x="-23768" y="4385621"/>
            <a:ext cx="4367971" cy="2441211"/>
          </a:xfrm>
          <a:prstGeom prst="rect">
            <a:avLst/>
          </a:prstGeom>
        </p:spPr>
      </p:pic>
      <p:pic>
        <p:nvPicPr>
          <p:cNvPr id="11" name="图片 10"/>
          <p:cNvPicPr>
            <a:picLocks noChangeAspect="1"/>
          </p:cNvPicPr>
          <p:nvPr/>
        </p:nvPicPr>
        <p:blipFill>
          <a:blip r:embed="rId2"/>
          <a:stretch>
            <a:fillRect/>
          </a:stretch>
        </p:blipFill>
        <p:spPr>
          <a:xfrm>
            <a:off x="-8280" y="-22169"/>
            <a:ext cx="9144000" cy="4407790"/>
          </a:xfrm>
          <a:prstGeom prst="rect">
            <a:avLst/>
          </a:prstGeom>
        </p:spPr>
      </p:pic>
      <p:cxnSp>
        <p:nvCxnSpPr>
          <p:cNvPr id="13" name="直接箭头连接符 12"/>
          <p:cNvCxnSpPr/>
          <p:nvPr/>
        </p:nvCxnSpPr>
        <p:spPr bwMode="auto">
          <a:xfrm flipV="1">
            <a:off x="7275412" y="5013176"/>
            <a:ext cx="392932" cy="4893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工程是一种职业，运用数学和自然科学知识，利用物质和能量等事物的性质，创造有用的结构、机械、产品、系统和工艺。</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Scientists discover things. Engineers make them work.</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从事任何职业的人都不仅仅拥有或者从事一门专业。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真正的专业人员是那些以服务公众的精神来追求他们理想的人。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环境工程知识与能力是工程师必须的其中一种专业素质。</a:t>
            </a:r>
            <a:endParaRPr lang="zh-CN" altLang="en-US" dirty="0">
              <a:latin typeface="微软雅黑" panose="020B0503020204020204" pitchFamily="34" charset="-122"/>
              <a:ea typeface="微软雅黑" panose="020B0503020204020204" pitchFamily="34" charset="-122"/>
            </a:endParaRPr>
          </a:p>
        </p:txBody>
      </p:sp>
      <p:sp>
        <p:nvSpPr>
          <p:cNvPr id="4" name="标题 1"/>
          <p:cNvSpPr>
            <a:spLocks noGrp="1"/>
          </p:cNvSpPr>
          <p:nvPr>
            <p:ph type="title"/>
          </p:nvPr>
        </p:nvSpPr>
        <p:spPr>
          <a:xfrm>
            <a:off x="251520" y="34257"/>
            <a:ext cx="8892480" cy="802455"/>
          </a:xfrm>
        </p:spPr>
        <p:txBody>
          <a:bodyPr/>
          <a:lstStyle/>
          <a:p>
            <a:pPr algn="ct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一、工程教育对知识和能力要求</a:t>
            </a:r>
            <a:endPar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Grp="1" noChangeArrowheads="1"/>
          </p:cNvSpPr>
          <p:nvPr>
            <p:ph type="body" idx="1"/>
          </p:nvPr>
        </p:nvSpPr>
        <p:spPr>
          <a:xfrm>
            <a:off x="899592" y="1196752"/>
            <a:ext cx="7740352" cy="4997425"/>
          </a:xfrm>
        </p:spPr>
        <p:txBody>
          <a:bodyPr/>
          <a:lstStyle/>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一、环境与人</a:t>
            </a:r>
            <a:r>
              <a:rPr lang="zh-CN" altLang="en-US" sz="3600" b="1">
                <a:latin typeface="微软雅黑" panose="020B0503020204020204" pitchFamily="34" charset="-122"/>
                <a:ea typeface="微软雅黑" panose="020B0503020204020204" pitchFamily="34" charset="-122"/>
              </a:rPr>
              <a:t>类的关</a:t>
            </a:r>
            <a:r>
              <a:rPr lang="zh-CN" altLang="en-US" sz="3600" b="1" dirty="0">
                <a:latin typeface="微软雅黑" panose="020B0503020204020204" pitchFamily="34" charset="-122"/>
                <a:ea typeface="微软雅黑" panose="020B0503020204020204" pitchFamily="34" charset="-122"/>
              </a:rPr>
              <a:t>系</a:t>
            </a:r>
            <a:endParaRPr lang="zh-CN" altLang="en-US" sz="3600" b="1" dirty="0">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a:solidFill>
                  <a:srgbClr val="FF0000"/>
                </a:solidFill>
                <a:latin typeface="微软雅黑" panose="020B0503020204020204" pitchFamily="34" charset="-122"/>
                <a:ea typeface="微软雅黑" panose="020B0503020204020204" pitchFamily="34" charset="-122"/>
              </a:rPr>
              <a:t>二、生态环</a:t>
            </a:r>
            <a:r>
              <a:rPr lang="zh-CN" altLang="en-US" sz="3600" b="1" dirty="0">
                <a:solidFill>
                  <a:srgbClr val="FF0000"/>
                </a:solidFill>
                <a:latin typeface="微软雅黑" panose="020B0503020204020204" pitchFamily="34" charset="-122"/>
                <a:ea typeface="微软雅黑" panose="020B0503020204020204" pitchFamily="34" charset="-122"/>
              </a:rPr>
              <a:t>境问题与可持续发展</a:t>
            </a:r>
            <a:endParaRPr lang="zh-CN" altLang="en-US" sz="3600" b="1" dirty="0">
              <a:solidFill>
                <a:srgbClr val="FF0000"/>
              </a:solidFill>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三、新时代社会主义生态文明理论</a:t>
            </a:r>
            <a:endParaRPr lang="en-US" altLang="zh-CN" sz="3600" b="1" dirty="0">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四、生态文明建设</a:t>
            </a:r>
            <a:r>
              <a:rPr lang="zh-CN" altLang="en-US" sz="3600" b="1">
                <a:latin typeface="微软雅黑" panose="020B0503020204020204" pitchFamily="34" charset="-122"/>
                <a:ea typeface="微软雅黑" panose="020B0503020204020204" pitchFamily="34" charset="-122"/>
              </a:rPr>
              <a:t>事业的政</a:t>
            </a:r>
            <a:r>
              <a:rPr lang="zh-CN" altLang="en-US" sz="3600" b="1" dirty="0">
                <a:latin typeface="微软雅黑" panose="020B0503020204020204" pitchFamily="34" charset="-122"/>
                <a:ea typeface="微软雅黑" panose="020B0503020204020204" pitchFamily="34" charset="-122"/>
              </a:rPr>
              <a:t>策解读</a:t>
            </a:r>
            <a:endParaRPr lang="zh-CN" altLang="en-US" sz="3600" b="1" dirty="0">
              <a:latin typeface="微软雅黑" panose="020B0503020204020204" pitchFamily="34" charset="-122"/>
              <a:ea typeface="微软雅黑" panose="020B0503020204020204" pitchFamily="34" charset="-122"/>
            </a:endParaRPr>
          </a:p>
          <a:p>
            <a:pPr marL="0" indent="0">
              <a:lnSpc>
                <a:spcPct val="200000"/>
              </a:lnSpc>
              <a:spcAft>
                <a:spcPct val="15000"/>
              </a:spcAft>
              <a:buNone/>
            </a:pPr>
            <a:endParaRPr lang="zh-CN" altLang="en-US" sz="3600" b="1" dirty="0">
              <a:latin typeface="微软雅黑" panose="020B0503020204020204" pitchFamily="34" charset="-122"/>
              <a:ea typeface="微软雅黑" panose="020B0503020204020204" pitchFamily="34" charset="-122"/>
            </a:endParaRPr>
          </a:p>
        </p:txBody>
      </p:sp>
      <p:sp>
        <p:nvSpPr>
          <p:cNvPr id="187394" name="Rectangle 2"/>
          <p:cNvSpPr>
            <a:spLocks noGrp="1" noChangeArrowheads="1"/>
          </p:cNvSpPr>
          <p:nvPr>
            <p:ph type="title"/>
          </p:nvPr>
        </p:nvSpPr>
        <p:spPr>
          <a:xfrm>
            <a:off x="395536" y="117097"/>
            <a:ext cx="8748464" cy="830997"/>
          </a:xfrm>
          <a:noFill/>
        </p:spPr>
        <p:txBody>
          <a:bodyPr wrap="square">
            <a:spAutoFit/>
          </a:bodyPr>
          <a:lstStyle/>
          <a:p>
            <a:pPr algn="ctr"/>
            <a:r>
              <a:rPr lang="zh-CN" altLang="en-US" sz="4800" b="1">
                <a:latin typeface="微软雅黑" panose="020B0503020204020204" pitchFamily="34" charset="-122"/>
                <a:ea typeface="微软雅黑" panose="020B0503020204020204" pitchFamily="34" charset="-122"/>
              </a:rPr>
              <a:t>生态文明理论讲解与政策解读</a:t>
            </a:r>
            <a:endParaRPr lang="zh-CN" altLang="en-US" sz="4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251520" y="116632"/>
            <a:ext cx="8892480" cy="764704"/>
          </a:xfrm>
        </p:spPr>
        <p:txBody>
          <a:bodyPr/>
          <a:lstStyle/>
          <a:p>
            <a:pPr algn="ctr"/>
            <a:r>
              <a:rPr lang="zh-CN" altLang="en-US" sz="4800" b="1">
                <a:latin typeface="微软雅黑" panose="020B0503020204020204" pitchFamily="34" charset="-122"/>
                <a:ea typeface="微软雅黑" panose="020B0503020204020204" pitchFamily="34" charset="-122"/>
              </a:rPr>
              <a:t>二、生态环</a:t>
            </a:r>
            <a:r>
              <a:rPr lang="zh-CN" altLang="en-US" sz="4800" b="1" dirty="0">
                <a:latin typeface="微软雅黑" panose="020B0503020204020204" pitchFamily="34" charset="-122"/>
                <a:ea typeface="微软雅黑" panose="020B0503020204020204" pitchFamily="34" charset="-122"/>
              </a:rPr>
              <a:t>境</a:t>
            </a:r>
            <a:r>
              <a:rPr lang="zh-CN" altLang="en-US" sz="4800" b="1">
                <a:latin typeface="微软雅黑" panose="020B0503020204020204" pitchFamily="34" charset="-122"/>
                <a:ea typeface="微软雅黑" panose="020B0503020204020204" pitchFamily="34" charset="-122"/>
              </a:rPr>
              <a:t>问题与可持续发展</a:t>
            </a:r>
            <a:endParaRPr lang="zh-CN" altLang="en-US" sz="4800" b="1" dirty="0">
              <a:latin typeface="微软雅黑" panose="020B0503020204020204" pitchFamily="34" charset="-122"/>
              <a:ea typeface="微软雅黑" panose="020B0503020204020204" pitchFamily="34" charset="-122"/>
            </a:endParaRPr>
          </a:p>
        </p:txBody>
      </p:sp>
      <p:sp>
        <p:nvSpPr>
          <p:cNvPr id="188419" name="Rectangle 3"/>
          <p:cNvSpPr>
            <a:spLocks noGrp="1" noChangeArrowheads="1"/>
          </p:cNvSpPr>
          <p:nvPr>
            <p:ph type="body" idx="1"/>
          </p:nvPr>
        </p:nvSpPr>
        <p:spPr>
          <a:xfrm>
            <a:off x="251520" y="1107431"/>
            <a:ext cx="8892480" cy="5717505"/>
          </a:xfrm>
        </p:spPr>
        <p:txBody>
          <a:bodyPr/>
          <a:lstStyle/>
          <a:p>
            <a:pPr>
              <a:lnSpc>
                <a:spcPct val="105000"/>
              </a:lnSpc>
              <a:spcBef>
                <a:spcPct val="15000"/>
              </a:spcBef>
              <a:spcAft>
                <a:spcPct val="15000"/>
              </a:spcAft>
            </a:pPr>
            <a:r>
              <a:rPr lang="zh-CN" altLang="en-US" sz="3600" b="1" dirty="0">
                <a:latin typeface="微软雅黑" panose="020B0503020204020204" pitchFamily="34" charset="-122"/>
                <a:ea typeface="微软雅黑" panose="020B0503020204020204" pitchFamily="34" charset="-122"/>
              </a:rPr>
              <a:t>环境问题分为：</a:t>
            </a:r>
            <a:endParaRPr lang="en-US" altLang="zh-CN" sz="3600" b="1" dirty="0">
              <a:latin typeface="微软雅黑" panose="020B0503020204020204" pitchFamily="34" charset="-122"/>
              <a:ea typeface="微软雅黑" panose="020B0503020204020204" pitchFamily="34" charset="-122"/>
            </a:endParaRPr>
          </a:p>
          <a:p>
            <a:pPr>
              <a:lnSpc>
                <a:spcPct val="200000"/>
              </a:lnSpc>
              <a:spcBef>
                <a:spcPct val="15000"/>
              </a:spcBef>
              <a:spcAft>
                <a:spcPct val="15000"/>
              </a:spcAft>
              <a:buFont typeface="Wingdings" panose="05000000000000000000" pitchFamily="2" charset="2"/>
              <a:buNone/>
            </a:pPr>
            <a:r>
              <a:rPr lang="zh-CN" altLang="en-US" sz="1800" b="1" dirty="0">
                <a:latin typeface="华文楷体" panose="02010600040101010101" pitchFamily="2" charset="-122"/>
                <a:ea typeface="华文楷体" panose="02010600040101010101" pitchFamily="2" charset="-122"/>
              </a:rPr>
              <a:t>   </a:t>
            </a:r>
            <a:r>
              <a:rPr lang="zh-CN" altLang="en-US" sz="3200" b="1" dirty="0">
                <a:solidFill>
                  <a:srgbClr val="0000FF"/>
                </a:solidFill>
                <a:latin typeface="华文楷体" panose="02010600040101010101" pitchFamily="2" charset="-122"/>
                <a:ea typeface="华文楷体" panose="02010600040101010101" pitchFamily="2" charset="-122"/>
              </a:rPr>
              <a:t>☆</a:t>
            </a:r>
            <a:r>
              <a:rPr lang="zh-CN" altLang="en-US" sz="3200" b="1" dirty="0">
                <a:latin typeface="微软雅黑" panose="020B0503020204020204" pitchFamily="34" charset="-122"/>
                <a:ea typeface="微软雅黑" panose="020B0503020204020204" pitchFamily="34" charset="-122"/>
              </a:rPr>
              <a:t>第一类环境问题</a:t>
            </a:r>
            <a:r>
              <a:rPr lang="en-US" altLang="zh-CN" sz="3200" b="1" dirty="0">
                <a:latin typeface="微软雅黑" panose="020B0503020204020204" pitchFamily="34" charset="-122"/>
                <a:ea typeface="微软雅黑" panose="020B0503020204020204" pitchFamily="34" charset="-122"/>
              </a:rPr>
              <a:t>:</a:t>
            </a:r>
            <a:endParaRPr lang="en-US" altLang="zh-CN" sz="3200" b="1" dirty="0">
              <a:latin typeface="微软雅黑" panose="020B0503020204020204" pitchFamily="34" charset="-122"/>
              <a:ea typeface="微软雅黑" panose="020B0503020204020204" pitchFamily="34" charset="-122"/>
            </a:endParaRPr>
          </a:p>
          <a:p>
            <a:pPr>
              <a:lnSpc>
                <a:spcPct val="105000"/>
              </a:lnSpc>
              <a:spcBef>
                <a:spcPct val="15000"/>
              </a:spcBef>
              <a:spcAft>
                <a:spcPct val="15000"/>
              </a:spcAft>
              <a:buFont typeface="Wingdings" panose="05000000000000000000" pitchFamily="2" charset="2"/>
              <a:buNone/>
            </a:pPr>
            <a:r>
              <a:rPr lang="zh-CN" altLang="en-US" sz="3200" b="1" dirty="0">
                <a:latin typeface="微软雅黑" panose="020B0503020204020204" pitchFamily="34" charset="-122"/>
                <a:ea typeface="微软雅黑" panose="020B0503020204020204" pitchFamily="34" charset="-122"/>
              </a:rPr>
              <a:t>  由自然原因引起的人类环境问题。</a:t>
            </a:r>
            <a:r>
              <a:rPr lang="en-US" altLang="zh-CN" sz="3200" b="1" dirty="0">
                <a:latin typeface="微软雅黑" panose="020B0503020204020204" pitchFamily="34" charset="-122"/>
                <a:ea typeface="微软雅黑" panose="020B0503020204020204" pitchFamily="34" charset="-122"/>
              </a:rPr>
              <a:t> </a:t>
            </a:r>
            <a:endParaRPr lang="en-US" altLang="zh-CN" sz="3200" b="1" dirty="0">
              <a:latin typeface="微软雅黑" panose="020B0503020204020204" pitchFamily="34" charset="-122"/>
              <a:ea typeface="微软雅黑" panose="020B0503020204020204" pitchFamily="34" charset="-122"/>
            </a:endParaRPr>
          </a:p>
          <a:p>
            <a:pPr>
              <a:lnSpc>
                <a:spcPct val="105000"/>
              </a:lnSpc>
              <a:spcBef>
                <a:spcPct val="15000"/>
              </a:spcBef>
              <a:spcAft>
                <a:spcPct val="15000"/>
              </a:spcAft>
              <a:buFont typeface="Wingdings" panose="05000000000000000000" pitchFamily="2" charset="2"/>
              <a:buNone/>
            </a:pPr>
            <a:endParaRPr lang="en-US" altLang="zh-CN" sz="3200" b="1" dirty="0">
              <a:latin typeface="微软雅黑" panose="020B0503020204020204" pitchFamily="34" charset="-122"/>
              <a:ea typeface="微软雅黑" panose="020B0503020204020204" pitchFamily="34" charset="-122"/>
            </a:endParaRPr>
          </a:p>
          <a:p>
            <a:pPr>
              <a:lnSpc>
                <a:spcPct val="105000"/>
              </a:lnSpc>
              <a:spcBef>
                <a:spcPct val="15000"/>
              </a:spcBef>
              <a:spcAft>
                <a:spcPct val="15000"/>
              </a:spcAft>
              <a:buFont typeface="Wingdings" panose="05000000000000000000" pitchFamily="2" charset="2"/>
              <a:buNone/>
            </a:pPr>
            <a:r>
              <a:rPr lang="zh-CN" altLang="en-US" sz="3200" b="1" dirty="0">
                <a:latin typeface="华文楷体" panose="02010600040101010101" pitchFamily="2" charset="-122"/>
                <a:ea typeface="华文楷体" panose="02010600040101010101" pitchFamily="2" charset="-122"/>
              </a:rPr>
              <a:t>  </a:t>
            </a:r>
            <a:r>
              <a:rPr lang="zh-CN" altLang="en-US" sz="3200" b="1" dirty="0">
                <a:solidFill>
                  <a:srgbClr val="FF3300"/>
                </a:solidFill>
                <a:latin typeface="华文楷体" panose="02010600040101010101" pitchFamily="2" charset="-122"/>
                <a:ea typeface="华文楷体" panose="02010600040101010101" pitchFamily="2" charset="-122"/>
              </a:rPr>
              <a:t>☆</a:t>
            </a:r>
            <a:r>
              <a:rPr lang="zh-CN" altLang="en-US" sz="3200" b="1" dirty="0">
                <a:latin typeface="微软雅黑" panose="020B0503020204020204" pitchFamily="34" charset="-122"/>
                <a:ea typeface="微软雅黑" panose="020B0503020204020204" pitchFamily="34" charset="-122"/>
              </a:rPr>
              <a:t>第二类环境问题：</a:t>
            </a:r>
            <a:endParaRPr lang="zh-CN" altLang="en-US" sz="3200" b="1" dirty="0">
              <a:latin typeface="微软雅黑" panose="020B0503020204020204" pitchFamily="34" charset="-122"/>
              <a:ea typeface="微软雅黑" panose="020B0503020204020204" pitchFamily="34" charset="-122"/>
            </a:endParaRPr>
          </a:p>
          <a:p>
            <a:pPr algn="just">
              <a:lnSpc>
                <a:spcPct val="105000"/>
              </a:lnSpc>
              <a:spcBef>
                <a:spcPct val="15000"/>
              </a:spcBef>
              <a:spcAft>
                <a:spcPct val="15000"/>
              </a:spcAft>
              <a:buFont typeface="Wingdings" panose="05000000000000000000" pitchFamily="2" charset="2"/>
              <a:buNone/>
            </a:pPr>
            <a:r>
              <a:rPr lang="zh-CN" altLang="en-US" sz="3200" b="1" dirty="0">
                <a:latin typeface="华文楷体" panose="02010600040101010101" pitchFamily="2" charset="-122"/>
                <a:ea typeface="华文楷体" panose="02010600040101010101" pitchFamily="2" charset="-122"/>
              </a:rPr>
              <a:t>   </a:t>
            </a:r>
            <a:r>
              <a:rPr lang="zh-CN" altLang="en-US" sz="3200" b="1" dirty="0">
                <a:latin typeface="微软雅黑" panose="020B0503020204020204" pitchFamily="34" charset="-122"/>
                <a:ea typeface="微软雅黑" panose="020B0503020204020204" pitchFamily="34" charset="-122"/>
              </a:rPr>
              <a:t>由于人类的生产和生活活动等人为因素引起的人类环境问题。 </a:t>
            </a:r>
            <a:endParaRPr lang="zh-CN" altLang="en-US" sz="3200" b="1" dirty="0">
              <a:latin typeface="微软雅黑" panose="020B0503020204020204" pitchFamily="34" charset="-122"/>
              <a:ea typeface="微软雅黑" panose="020B0503020204020204" pitchFamily="34" charset="-122"/>
            </a:endParaRPr>
          </a:p>
        </p:txBody>
      </p:sp>
      <p:pic>
        <p:nvPicPr>
          <p:cNvPr id="5"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36296" y="556996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5760202" y="980728"/>
            <a:ext cx="3132278" cy="2211566"/>
            <a:chOff x="5483312" y="1319925"/>
            <a:chExt cx="3492318" cy="3096344"/>
          </a:xfrm>
        </p:grpSpPr>
        <p:sp>
          <p:nvSpPr>
            <p:cNvPr id="3" name="椭圆 2"/>
            <p:cNvSpPr/>
            <p:nvPr/>
          </p:nvSpPr>
          <p:spPr bwMode="auto">
            <a:xfrm>
              <a:off x="5483312" y="1319925"/>
              <a:ext cx="3492318" cy="3096344"/>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4" name="椭圆 3"/>
            <p:cNvSpPr/>
            <p:nvPr/>
          </p:nvSpPr>
          <p:spPr bwMode="auto">
            <a:xfrm>
              <a:off x="5964159" y="2219447"/>
              <a:ext cx="2530623" cy="2016224"/>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sp>
          <p:nvSpPr>
            <p:cNvPr id="6" name="椭圆 5"/>
            <p:cNvSpPr/>
            <p:nvPr/>
          </p:nvSpPr>
          <p:spPr bwMode="auto">
            <a:xfrm>
              <a:off x="6820254" y="2722925"/>
              <a:ext cx="998179" cy="96270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p:txBody>
        </p:sp>
      </p:grpSp>
      <p:cxnSp>
        <p:nvCxnSpPr>
          <p:cNvPr id="9" name="直接箭头连接符 8"/>
          <p:cNvCxnSpPr/>
          <p:nvPr/>
        </p:nvCxnSpPr>
        <p:spPr bwMode="auto">
          <a:xfrm flipH="1">
            <a:off x="6660232" y="2348880"/>
            <a:ext cx="576064" cy="144016"/>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p:nvPr/>
        </p:nvCxnSpPr>
        <p:spPr bwMode="auto">
          <a:xfrm flipV="1">
            <a:off x="7524328" y="1268760"/>
            <a:ext cx="216024" cy="936104"/>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457200" y="112565"/>
            <a:ext cx="6995120" cy="724048"/>
          </a:xfrm>
        </p:spPr>
        <p: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近代历史上的环境公害事件</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215044" name="Text Box 4"/>
          <p:cNvSpPr txBox="1">
            <a:spLocks noGrp="1" noChangeArrowheads="1"/>
          </p:cNvSpPr>
          <p:nvPr>
            <p:ph type="body" idx="1"/>
          </p:nvPr>
        </p:nvSpPr>
        <p:spPr>
          <a:xfrm>
            <a:off x="457200" y="1268559"/>
            <a:ext cx="8229600" cy="5256213"/>
          </a:xfrm>
          <a:noFill/>
        </p:spPr>
        <p:txBody>
          <a:bodyPr/>
          <a:lstStyle/>
          <a:p>
            <a:pPr>
              <a:spcBef>
                <a:spcPct val="50000"/>
              </a:spcBef>
              <a:buClrTx/>
              <a:buSzTx/>
              <a:buFontTx/>
              <a:buNone/>
            </a:pPr>
            <a:r>
              <a:rPr kumimoji="1" lang="zh-CN" altLang="en-US" b="1" dirty="0">
                <a:latin typeface="微软雅黑" panose="020B0503020204020204" pitchFamily="34" charset="-122"/>
                <a:ea typeface="微软雅黑" panose="020B0503020204020204" pitchFamily="34" charset="-122"/>
              </a:rPr>
              <a:t>1、马斯河谷事件：</a:t>
            </a:r>
            <a:endParaRPr kumimoji="1" lang="zh-CN" altLang="en-US" b="1" dirty="0">
              <a:latin typeface="微软雅黑" panose="020B0503020204020204" pitchFamily="34" charset="-122"/>
              <a:ea typeface="微软雅黑" panose="020B0503020204020204" pitchFamily="34" charset="-122"/>
            </a:endParaRPr>
          </a:p>
          <a:p>
            <a:pPr>
              <a:spcBef>
                <a:spcPct val="50000"/>
              </a:spcBef>
              <a:buClrTx/>
              <a:buSzTx/>
              <a:buFontTx/>
              <a:buNone/>
            </a:pPr>
            <a:r>
              <a:rPr kumimoji="1" lang="zh-CN" altLang="en-US" sz="2400" b="1" dirty="0">
                <a:latin typeface="微软雅黑" panose="020B0503020204020204" pitchFamily="34" charset="-122"/>
                <a:ea typeface="微软雅黑" panose="020B0503020204020204" pitchFamily="34" charset="-122"/>
              </a:rPr>
              <a:t>    1930年12月1～5日 比利时马斯河谷工业区，气象条件：逆温，有害气体在近地层积累，三天后有人发病，症状：胸痛、咳嗽、呼吸困难等。一周内60多人死亡。心脏病、肺病患者死亡率最高。</a:t>
            </a:r>
            <a:endParaRPr kumimoji="1" lang="zh-CN" altLang="en-US" sz="2400" b="1" dirty="0">
              <a:latin typeface="微软雅黑" panose="020B0503020204020204" pitchFamily="34" charset="-122"/>
              <a:ea typeface="微软雅黑" panose="020B0503020204020204" pitchFamily="34" charset="-122"/>
            </a:endParaRPr>
          </a:p>
          <a:p>
            <a:pPr>
              <a:spcBef>
                <a:spcPct val="50000"/>
              </a:spcBef>
              <a:buClrTx/>
              <a:buSzTx/>
              <a:buFontTx/>
              <a:buNone/>
            </a:pPr>
            <a:r>
              <a:rPr kumimoji="1" lang="zh-CN" altLang="en-US" b="1" dirty="0">
                <a:latin typeface="微软雅黑" panose="020B0503020204020204" pitchFamily="34" charset="-122"/>
                <a:ea typeface="微软雅黑" panose="020B0503020204020204" pitchFamily="34" charset="-122"/>
              </a:rPr>
              <a:t>2、多诺拉事件</a:t>
            </a:r>
            <a:endParaRPr kumimoji="1" lang="zh-CN" altLang="en-US" b="1" dirty="0">
              <a:latin typeface="微软雅黑" panose="020B0503020204020204" pitchFamily="34" charset="-122"/>
              <a:ea typeface="微软雅黑" panose="020B0503020204020204" pitchFamily="34" charset="-122"/>
            </a:endParaRPr>
          </a:p>
          <a:p>
            <a:pPr>
              <a:spcBef>
                <a:spcPct val="50000"/>
              </a:spcBef>
              <a:buClrTx/>
              <a:buSzTx/>
              <a:buFontTx/>
              <a:buNone/>
            </a:pPr>
            <a:r>
              <a:rPr kumimoji="1" lang="zh-CN" altLang="en-US" sz="2400" b="1" dirty="0">
                <a:latin typeface="微软雅黑" panose="020B0503020204020204" pitchFamily="34" charset="-122"/>
                <a:ea typeface="微软雅黑" panose="020B0503020204020204" pitchFamily="34" charset="-122"/>
              </a:rPr>
              <a:t>      1948年10月26～31日 美国宾夕法尼亚洲多诺拉镇 ，气象条件：反气旋和逆温， 持续有雾，大气污染物在近地层积累。二氧化硫及次生产物和尘粒结合是致害因素，发病者5911人，占全镇人口43％。症状：眼痛、喉痛、流鼻涕、干咳、头痛、肢体酸乏、呕吐、腹泻，死亡17人。</a:t>
            </a:r>
            <a:endParaRPr kumimoji="1" lang="zh-CN" altLang="en-US" sz="2400" b="1" dirty="0">
              <a:latin typeface="微软雅黑" panose="020B0503020204020204" pitchFamily="34" charset="-122"/>
              <a:ea typeface="微软雅黑" panose="020B0503020204020204" pitchFamily="34" charset="-122"/>
            </a:endParaRPr>
          </a:p>
        </p:txBody>
      </p:sp>
      <p:pic>
        <p:nvPicPr>
          <p:cNvPr id="215045" name="Picture 5" descr="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20454" y="3933279"/>
            <a:ext cx="4752975" cy="2901950"/>
          </a:xfrm>
          <a:prstGeom prst="rect">
            <a:avLst/>
          </a:prstGeom>
          <a:noFill/>
          <a:extLst>
            <a:ext uri="{909E8E84-426E-40DD-AFC4-6F175D3DCCD1}">
              <a14:hiddenFill xmlns:a14="http://schemas.microsoft.com/office/drawing/2010/main">
                <a:solidFill>
                  <a:srgbClr val="FFFFFF"/>
                </a:solidFill>
              </a14:hiddenFill>
            </a:ext>
          </a:extLst>
        </p:spPr>
      </p:pic>
      <p:pic>
        <p:nvPicPr>
          <p:cNvPr id="215047" name="Picture 7" descr="F200412271804420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364" y="404994"/>
            <a:ext cx="4679950" cy="3219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15045"/>
                                        </p:tgtEl>
                                        <p:attrNameLst>
                                          <p:attrName>style.visibility</p:attrName>
                                        </p:attrNameLst>
                                      </p:cBhvr>
                                      <p:to>
                                        <p:strVal val="visible"/>
                                      </p:to>
                                    </p:set>
                                    <p:animEffect transition="in" filter="diamond(in)">
                                      <p:cBhvr>
                                        <p:cTn id="7" dur="500"/>
                                        <p:tgtEl>
                                          <p:spTgt spid="2150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044">
                                            <p:txEl>
                                              <p:pRg st="2" end="2"/>
                                            </p:txEl>
                                          </p:spTgt>
                                        </p:tgtEl>
                                        <p:attrNameLst>
                                          <p:attrName>style.visibility</p:attrName>
                                        </p:attrNameLst>
                                      </p:cBhvr>
                                      <p:to>
                                        <p:strVal val="visible"/>
                                      </p:to>
                                    </p:set>
                                    <p:animEffect transition="in" filter="blinds(horizontal)">
                                      <p:cBhvr>
                                        <p:cTn id="12" dur="500"/>
                                        <p:tgtEl>
                                          <p:spTgt spid="215044">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15044">
                                            <p:txEl>
                                              <p:pRg st="3" end="3"/>
                                            </p:txEl>
                                          </p:spTgt>
                                        </p:tgtEl>
                                        <p:attrNameLst>
                                          <p:attrName>style.visibility</p:attrName>
                                        </p:attrNameLst>
                                      </p:cBhvr>
                                      <p:to>
                                        <p:strVal val="visible"/>
                                      </p:to>
                                    </p:set>
                                    <p:animEffect transition="in" filter="blinds(horizontal)">
                                      <p:cBhvr>
                                        <p:cTn id="15" dur="500"/>
                                        <p:tgtEl>
                                          <p:spTgt spid="21504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15047"/>
                                        </p:tgtEl>
                                        <p:attrNameLst>
                                          <p:attrName>style.visibility</p:attrName>
                                        </p:attrNameLst>
                                      </p:cBhvr>
                                      <p:to>
                                        <p:strVal val="visible"/>
                                      </p:to>
                                    </p:set>
                                    <p:animEffect transition="in" filter="checkerboard(across)">
                                      <p:cBhvr>
                                        <p:cTn id="20" dur="500"/>
                                        <p:tgtEl>
                                          <p:spTgt spid="215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468312" y="1412875"/>
            <a:ext cx="8675687"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1" lang="zh-CN" altLang="en-US" sz="2800" dirty="0">
                <a:latin typeface="微软雅黑" panose="020B0503020204020204" pitchFamily="34" charset="-122"/>
                <a:ea typeface="微软雅黑" panose="020B0503020204020204" pitchFamily="34" charset="-122"/>
              </a:rPr>
              <a:t> 3、洛杉矶光化学烟雾事件</a:t>
            </a:r>
            <a:endParaRPr kumimoji="1" lang="zh-CN" altLang="en-US" sz="2800" dirty="0">
              <a:latin typeface="微软雅黑" panose="020B0503020204020204" pitchFamily="34" charset="-122"/>
              <a:ea typeface="微软雅黑" panose="020B0503020204020204" pitchFamily="34" charset="-122"/>
            </a:endParaRPr>
          </a:p>
          <a:p>
            <a:pPr algn="l">
              <a:spcBef>
                <a:spcPct val="50000"/>
              </a:spcBef>
            </a:pPr>
            <a:r>
              <a:rPr lang="en-US" altLang="zh-CN" sz="2400" dirty="0">
                <a:latin typeface="微软雅黑" panose="020B0503020204020204" pitchFamily="34" charset="-122"/>
                <a:ea typeface="微软雅黑" panose="020B0503020204020204" pitchFamily="34" charset="-122"/>
              </a:rPr>
              <a:t>1940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1959</a:t>
            </a:r>
            <a:r>
              <a:rPr lang="zh-CN" altLang="en-US" sz="2400" dirty="0">
                <a:latin typeface="微软雅黑" panose="020B0503020204020204" pitchFamily="34" charset="-122"/>
                <a:ea typeface="微软雅黑" panose="020B0503020204020204" pitchFamily="34" charset="-122"/>
              </a:rPr>
              <a:t>年，</a:t>
            </a:r>
            <a:r>
              <a:rPr kumimoji="1" lang="zh-CN" altLang="en-US" sz="2400" dirty="0">
                <a:latin typeface="微软雅黑" panose="020B0503020204020204" pitchFamily="34" charset="-122"/>
                <a:ea typeface="微软雅黑" panose="020B0503020204020204" pitchFamily="34" charset="-122"/>
              </a:rPr>
              <a:t>洛杉矶市全市250多万辆</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每天向大气排放大量</a:t>
            </a:r>
            <a:r>
              <a:rPr lang="zh-CN" altLang="en-US" sz="2400" dirty="0">
                <a:latin typeface="微软雅黑" panose="020B0503020204020204" pitchFamily="34" charset="-122"/>
                <a:ea typeface="微软雅黑" panose="020B0503020204020204" pitchFamily="34" charset="-122"/>
              </a:rPr>
              <a:t>尾气</a:t>
            </a:r>
            <a:r>
              <a:rPr kumimoji="1" lang="zh-CN" altLang="en-US" sz="2400" dirty="0">
                <a:latin typeface="微软雅黑" panose="020B0503020204020204" pitchFamily="34" charset="-122"/>
                <a:ea typeface="微软雅黑" panose="020B0503020204020204" pitchFamily="34" charset="-122"/>
              </a:rPr>
              <a:t>。该市临海依山，处于50公里长的盆地中。汽车排出的尾气</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CO, NO, </a:t>
            </a:r>
            <a:r>
              <a:rPr lang="en-US" altLang="zh-CN" sz="2400" dirty="0" err="1">
                <a:latin typeface="微软雅黑" panose="020B0503020204020204" pitchFamily="34" charset="-122"/>
                <a:ea typeface="微软雅黑" panose="020B0503020204020204" pitchFamily="34" charset="-122"/>
              </a:rPr>
              <a:t>CH</a:t>
            </a:r>
            <a:r>
              <a:rPr lang="en-US" altLang="zh-CN" sz="2400" baseline="-25000" dirty="0" err="1">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在日光作用下，</a:t>
            </a:r>
            <a:r>
              <a:rPr lang="zh-CN" altLang="en-US" sz="2400" dirty="0">
                <a:latin typeface="微软雅黑" panose="020B0503020204020204" pitchFamily="34" charset="-122"/>
                <a:ea typeface="微软雅黑" panose="020B0503020204020204" pitchFamily="34" charset="-122"/>
              </a:rPr>
              <a:t>天气晴朗的午后，</a:t>
            </a:r>
            <a:r>
              <a:rPr kumimoji="1" lang="zh-CN" altLang="en-US" sz="2400" dirty="0">
                <a:latin typeface="微软雅黑" panose="020B0503020204020204" pitchFamily="34" charset="-122"/>
                <a:ea typeface="微软雅黑" panose="020B0503020204020204" pitchFamily="34" charset="-122"/>
              </a:rPr>
              <a:t>形成以臭氧为主的光化学烟雾。</a:t>
            </a:r>
            <a:endParaRPr kumimoji="1" lang="zh-CN" altLang="en-US" sz="2400" dirty="0">
              <a:latin typeface="微软雅黑" panose="020B0503020204020204" pitchFamily="34" charset="-122"/>
              <a:ea typeface="微软雅黑" panose="020B0503020204020204" pitchFamily="34" charset="-122"/>
            </a:endParaRPr>
          </a:p>
          <a:p>
            <a:pPr algn="l">
              <a:spcBef>
                <a:spcPct val="50000"/>
              </a:spcBef>
            </a:pPr>
            <a:r>
              <a:rPr lang="zh-CN" altLang="en-US" sz="2400" dirty="0">
                <a:latin typeface="微软雅黑" panose="020B0503020204020204" pitchFamily="34" charset="-122"/>
                <a:ea typeface="微软雅黑" panose="020B0503020204020204" pitchFamily="34" charset="-122"/>
              </a:rPr>
              <a:t>     在</a:t>
            </a:r>
            <a:r>
              <a:rPr lang="en-US" altLang="zh-CN" sz="2400" dirty="0">
                <a:latin typeface="微软雅黑" panose="020B0503020204020204" pitchFamily="34" charset="-122"/>
                <a:ea typeface="微软雅黑" panose="020B0503020204020204" pitchFamily="34" charset="-122"/>
              </a:rPr>
              <a:t>1955</a:t>
            </a:r>
            <a:r>
              <a:rPr lang="zh-CN" altLang="en-US" sz="2400" dirty="0">
                <a:latin typeface="微软雅黑" panose="020B0503020204020204" pitchFamily="34" charset="-122"/>
                <a:ea typeface="微软雅黑" panose="020B0503020204020204" pitchFamily="34" charset="-122"/>
              </a:rPr>
              <a:t>年的严重事件中，</a:t>
            </a:r>
            <a:r>
              <a:rPr lang="en-US" altLang="zh-CN" sz="2400" dirty="0">
                <a:latin typeface="微软雅黑" panose="020B0503020204020204" pitchFamily="34" charset="-122"/>
                <a:ea typeface="微软雅黑" panose="020B0503020204020204" pitchFamily="34" charset="-122"/>
              </a:rPr>
              <a:t>65</a:t>
            </a:r>
            <a:r>
              <a:rPr lang="zh-CN" altLang="en-US" sz="2400" dirty="0">
                <a:latin typeface="微软雅黑" panose="020B0503020204020204" pitchFamily="34" charset="-122"/>
                <a:ea typeface="微软雅黑" panose="020B0503020204020204" pitchFamily="34" charset="-122"/>
              </a:rPr>
              <a:t>岁以上的老人死亡约</a:t>
            </a:r>
            <a:r>
              <a:rPr lang="en-US" altLang="zh-CN" sz="2400" dirty="0">
                <a:latin typeface="微软雅黑" panose="020B0503020204020204" pitchFamily="34" charset="-122"/>
                <a:ea typeface="微软雅黑" panose="020B0503020204020204" pitchFamily="34" charset="-122"/>
              </a:rPr>
              <a:t>400</a:t>
            </a:r>
            <a:r>
              <a:rPr lang="zh-CN" altLang="en-US" sz="2400" dirty="0">
                <a:latin typeface="微软雅黑" panose="020B0503020204020204" pitchFamily="34" charset="-122"/>
                <a:ea typeface="微软雅黑" panose="020B0503020204020204" pitchFamily="34" charset="-122"/>
              </a:rPr>
              <a:t>余人。</a:t>
            </a:r>
            <a:endParaRPr lang="zh-CN" altLang="en-US" sz="2400" dirty="0">
              <a:latin typeface="微软雅黑" panose="020B0503020204020204" pitchFamily="34" charset="-122"/>
              <a:ea typeface="微软雅黑" panose="020B0503020204020204" pitchFamily="34" charset="-122"/>
            </a:endParaRPr>
          </a:p>
          <a:p>
            <a:pPr algn="l">
              <a:spcBef>
                <a:spcPct val="50000"/>
              </a:spcBef>
            </a:pPr>
            <a:r>
              <a:rPr kumimoji="1" lang="zh-CN" altLang="en-US" sz="2800" dirty="0">
                <a:latin typeface="微软雅黑" panose="020B0503020204020204" pitchFamily="34" charset="-122"/>
                <a:ea typeface="微软雅黑" panose="020B0503020204020204" pitchFamily="34" charset="-122"/>
              </a:rPr>
              <a:t>4、伦敦烟雾事件</a:t>
            </a:r>
            <a:endParaRPr lang="zh-CN" altLang="en-US" sz="2800" dirty="0">
              <a:latin typeface="微软雅黑" panose="020B0503020204020204" pitchFamily="34" charset="-122"/>
              <a:ea typeface="微软雅黑" panose="020B0503020204020204" pitchFamily="34" charset="-122"/>
            </a:endParaRPr>
          </a:p>
          <a:p>
            <a:pPr algn="l">
              <a:spcBef>
                <a:spcPct val="50000"/>
              </a:spcBef>
            </a:pPr>
            <a:r>
              <a:rPr lang="en-US" altLang="zh-CN" sz="2400" dirty="0">
                <a:latin typeface="微软雅黑" panose="020B0503020204020204" pitchFamily="34" charset="-122"/>
                <a:ea typeface="微软雅黑" panose="020B0503020204020204" pitchFamily="34" charset="-122"/>
              </a:rPr>
              <a:t>1952</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日 英国伦敦市 ，浓雾不散天气，四天中死亡人数较常年同期约多</a:t>
            </a:r>
            <a:r>
              <a:rPr lang="en-US" altLang="zh-CN" sz="2400" dirty="0">
                <a:latin typeface="微软雅黑" panose="020B0503020204020204" pitchFamily="34" charset="-122"/>
                <a:ea typeface="微软雅黑" panose="020B0503020204020204" pitchFamily="34" charset="-122"/>
              </a:rPr>
              <a:t>4000</a:t>
            </a:r>
            <a:r>
              <a:rPr lang="zh-CN" altLang="en-US" sz="2400" dirty="0">
                <a:latin typeface="微软雅黑" panose="020B0503020204020204" pitchFamily="34" charset="-122"/>
                <a:ea typeface="微软雅黑" panose="020B0503020204020204" pitchFamily="34" charset="-122"/>
              </a:rPr>
              <a:t>人，</a:t>
            </a:r>
            <a:r>
              <a:rPr lang="en-US" altLang="zh-CN" sz="2400" dirty="0">
                <a:latin typeface="微软雅黑" panose="020B0503020204020204" pitchFamily="34" charset="-122"/>
                <a:ea typeface="微软雅黑" panose="020B0503020204020204" pitchFamily="34" charset="-122"/>
              </a:rPr>
              <a:t>45</a:t>
            </a:r>
            <a:r>
              <a:rPr lang="zh-CN" altLang="en-US" sz="2400" dirty="0">
                <a:latin typeface="微软雅黑" panose="020B0503020204020204" pitchFamily="34" charset="-122"/>
                <a:ea typeface="微软雅黑" panose="020B0503020204020204" pitchFamily="34" charset="-122"/>
              </a:rPr>
              <a:t>岁以上的死亡最多，约为平时</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倍；</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岁以下死亡的，约为平时</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倍。</a:t>
            </a:r>
            <a:endParaRPr lang="zh-CN" altLang="en-US" sz="2400" dirty="0">
              <a:latin typeface="微软雅黑" panose="020B0503020204020204" pitchFamily="34" charset="-122"/>
              <a:ea typeface="微软雅黑" panose="020B0503020204020204" pitchFamily="34" charset="-122"/>
            </a:endParaRPr>
          </a:p>
          <a:p>
            <a:pPr algn="l">
              <a:spcBef>
                <a:spcPct val="50000"/>
              </a:spcBef>
            </a:pPr>
            <a:endParaRPr lang="zh-CN" altLang="en-US" sz="2400" dirty="0">
              <a:latin typeface="微软雅黑" panose="020B0503020204020204" pitchFamily="34" charset="-122"/>
              <a:ea typeface="微软雅黑" panose="020B0503020204020204" pitchFamily="34" charset="-122"/>
            </a:endParaRPr>
          </a:p>
        </p:txBody>
      </p:sp>
      <p:pic>
        <p:nvPicPr>
          <p:cNvPr id="200710" name="Picture 6" descr="~AUT000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43438" y="188913"/>
            <a:ext cx="4289425"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711" name="Picture 7" descr="~AUT00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376" y="908769"/>
            <a:ext cx="5481638"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457200" y="112565"/>
            <a:ext cx="6923112" cy="724048"/>
          </a:xfrm>
          <a:prstGeom prst="rect">
            <a:avLst/>
          </a:prstGeom>
        </p:spPr>
        <p:txBody>
          <a:bodyPr/>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2pPr>
            <a:lvl3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3pPr>
            <a:lvl4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4pPr>
            <a:lvl5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lgn="ctr"/>
            <a:r>
              <a:rPr lang="zh-CN" altLang="en-US" b="1" dirty="0">
                <a:solidFill>
                  <a:schemeClr val="tx1"/>
                </a:solidFill>
                <a:latin typeface="微软雅黑" panose="020B0503020204020204" pitchFamily="34" charset="-122"/>
                <a:ea typeface="微软雅黑" panose="020B0503020204020204" pitchFamily="34" charset="-122"/>
              </a:rPr>
              <a:t>近代历史上的环境公害事件</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0710"/>
                                        </p:tgtEl>
                                        <p:attrNameLst>
                                          <p:attrName>style.visibility</p:attrName>
                                        </p:attrNameLst>
                                      </p:cBhvr>
                                      <p:to>
                                        <p:strVal val="visible"/>
                                      </p:to>
                                    </p:set>
                                    <p:anim calcmode="lin" valueType="num">
                                      <p:cBhvr additive="base">
                                        <p:cTn id="7" dur="500" fill="hold"/>
                                        <p:tgtEl>
                                          <p:spTgt spid="200710"/>
                                        </p:tgtEl>
                                        <p:attrNameLst>
                                          <p:attrName>ppt_x</p:attrName>
                                        </p:attrNameLst>
                                      </p:cBhvr>
                                      <p:tavLst>
                                        <p:tav tm="0">
                                          <p:val>
                                            <p:strVal val="1+#ppt_w/2"/>
                                          </p:val>
                                        </p:tav>
                                        <p:tav tm="100000">
                                          <p:val>
                                            <p:strVal val="#ppt_x"/>
                                          </p:val>
                                        </p:tav>
                                      </p:tavLst>
                                    </p:anim>
                                    <p:anim calcmode="lin" valueType="num">
                                      <p:cBhvr additive="base">
                                        <p:cTn id="8" dur="500" fill="hold"/>
                                        <p:tgtEl>
                                          <p:spTgt spid="2007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00710"/>
                                        </p:tgtEl>
                                      </p:cBhvr>
                                    </p:animEffect>
                                    <p:set>
                                      <p:cBhvr>
                                        <p:cTn id="13" dur="1" fill="hold">
                                          <p:stCondLst>
                                            <p:cond delay="499"/>
                                          </p:stCondLst>
                                        </p:cTn>
                                        <p:tgtEl>
                                          <p:spTgt spid="2007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00706">
                                            <p:txEl>
                                              <p:pRg st="3" end="3"/>
                                            </p:txEl>
                                          </p:spTgt>
                                        </p:tgtEl>
                                        <p:attrNameLst>
                                          <p:attrName>style.visibility</p:attrName>
                                        </p:attrNameLst>
                                      </p:cBhvr>
                                      <p:to>
                                        <p:strVal val="visible"/>
                                      </p:to>
                                    </p:set>
                                    <p:animEffect transition="in" filter="blinds(horizontal)">
                                      <p:cBhvr>
                                        <p:cTn id="18" dur="500"/>
                                        <p:tgtEl>
                                          <p:spTgt spid="200706">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00706">
                                            <p:txEl>
                                              <p:pRg st="4" end="4"/>
                                            </p:txEl>
                                          </p:spTgt>
                                        </p:tgtEl>
                                        <p:attrNameLst>
                                          <p:attrName>style.visibility</p:attrName>
                                        </p:attrNameLst>
                                      </p:cBhvr>
                                      <p:to>
                                        <p:strVal val="visible"/>
                                      </p:to>
                                    </p:set>
                                    <p:animEffect transition="in" filter="blinds(horizontal)">
                                      <p:cBhvr>
                                        <p:cTn id="21" dur="500"/>
                                        <p:tgtEl>
                                          <p:spTgt spid="20070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nodeType="clickEffect">
                                  <p:stCondLst>
                                    <p:cond delay="0"/>
                                  </p:stCondLst>
                                  <p:childTnLst>
                                    <p:set>
                                      <p:cBhvr>
                                        <p:cTn id="25" dur="1" fill="hold">
                                          <p:stCondLst>
                                            <p:cond delay="0"/>
                                          </p:stCondLst>
                                        </p:cTn>
                                        <p:tgtEl>
                                          <p:spTgt spid="200711"/>
                                        </p:tgtEl>
                                        <p:attrNameLst>
                                          <p:attrName>style.visibility</p:attrName>
                                        </p:attrNameLst>
                                      </p:cBhvr>
                                      <p:to>
                                        <p:strVal val="visible"/>
                                      </p:to>
                                    </p:set>
                                    <p:animEffect transition="in" filter="diamond(in)">
                                      <p:cBhvr>
                                        <p:cTn id="26" dur="500"/>
                                        <p:tgtEl>
                                          <p:spTgt spid="200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395288" y="981075"/>
            <a:ext cx="8439150" cy="5407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spcAft>
                <a:spcPct val="15000"/>
              </a:spcAft>
            </a:pPr>
            <a:r>
              <a:rPr kumimoji="1" lang="zh-CN" altLang="en-US" sz="2800" dirty="0">
                <a:latin typeface="微软雅黑" panose="020B0503020204020204" pitchFamily="34" charset="-122"/>
                <a:ea typeface="微软雅黑" panose="020B0503020204020204" pitchFamily="34" charset="-122"/>
              </a:rPr>
              <a:t>5、四日市哮喘事件</a:t>
            </a:r>
            <a:endParaRPr kumimoji="1" lang="zh-CN" altLang="en-US" sz="2800" dirty="0">
              <a:latin typeface="微软雅黑" panose="020B0503020204020204" pitchFamily="34" charset="-122"/>
              <a:ea typeface="微软雅黑" panose="020B0503020204020204" pitchFamily="34" charset="-122"/>
            </a:endParaRPr>
          </a:p>
          <a:p>
            <a:pPr algn="l">
              <a:spcBef>
                <a:spcPct val="20000"/>
              </a:spcBef>
              <a:spcAft>
                <a:spcPct val="15000"/>
              </a:spcAft>
            </a:pPr>
            <a:r>
              <a:rPr kumimoji="1" lang="zh-CN" altLang="en-US" sz="2400" dirty="0">
                <a:latin typeface="微软雅黑" panose="020B0503020204020204" pitchFamily="34" charset="-122"/>
                <a:ea typeface="微软雅黑" panose="020B0503020204020204" pitchFamily="34" charset="-122"/>
              </a:rPr>
              <a:t>1961－</a:t>
            </a:r>
            <a:r>
              <a:rPr kumimoji="1" lang="en-US" altLang="zh-CN" sz="2400" dirty="0">
                <a:latin typeface="微软雅黑" panose="020B0503020204020204" pitchFamily="34" charset="-122"/>
                <a:ea typeface="微软雅黑" panose="020B0503020204020204" pitchFamily="34" charset="-122"/>
              </a:rPr>
              <a:t>1972</a:t>
            </a:r>
            <a:r>
              <a:rPr kumimoji="1" lang="zh-CN" altLang="en-US" sz="2400" dirty="0">
                <a:latin typeface="微软雅黑" panose="020B0503020204020204" pitchFamily="34" charset="-122"/>
                <a:ea typeface="微软雅黑" panose="020B0503020204020204" pitchFamily="34" charset="-122"/>
              </a:rPr>
              <a:t>年，日本四日市石油冶炼和燃油产生的重金属微粒与</a:t>
            </a:r>
            <a:r>
              <a:rPr kumimoji="1" lang="en-US" altLang="zh-CN" sz="2400" dirty="0">
                <a:latin typeface="微软雅黑" panose="020B0503020204020204" pitchFamily="34" charset="-122"/>
                <a:ea typeface="微软雅黑" panose="020B0503020204020204" pitchFamily="34" charset="-122"/>
              </a:rPr>
              <a:t>SO</a:t>
            </a:r>
            <a:r>
              <a:rPr kumimoji="1" lang="en-US" altLang="zh-CN" sz="2400" baseline="-25000" dirty="0">
                <a:latin typeface="微软雅黑" panose="020B0503020204020204" pitchFamily="34" charset="-122"/>
                <a:ea typeface="微软雅黑" panose="020B0503020204020204" pitchFamily="34" charset="-122"/>
              </a:rPr>
              <a:t>2</a:t>
            </a:r>
            <a:r>
              <a:rPr kumimoji="1" lang="zh-CN" altLang="en-US" sz="2400" dirty="0">
                <a:latin typeface="微软雅黑" panose="020B0503020204020204" pitchFamily="34" charset="-122"/>
                <a:ea typeface="微软雅黑" panose="020B0503020204020204" pitchFamily="34" charset="-122"/>
              </a:rPr>
              <a:t>形成硫酸雾。期间该市共确认哮喘病患者达817人，死亡10多人。</a:t>
            </a:r>
            <a:endParaRPr kumimoji="1" lang="zh-CN" altLang="en-US" sz="2400" dirty="0">
              <a:latin typeface="微软雅黑" panose="020B0503020204020204" pitchFamily="34" charset="-122"/>
              <a:ea typeface="微软雅黑" panose="020B0503020204020204" pitchFamily="34" charset="-122"/>
            </a:endParaRPr>
          </a:p>
          <a:p>
            <a:pPr algn="l">
              <a:spcBef>
                <a:spcPct val="20000"/>
              </a:spcBef>
              <a:spcAft>
                <a:spcPct val="15000"/>
              </a:spcAft>
            </a:pPr>
            <a:r>
              <a:rPr kumimoji="1" lang="zh-CN" altLang="en-US" sz="2800" dirty="0">
                <a:latin typeface="微软雅黑" panose="020B0503020204020204" pitchFamily="34" charset="-122"/>
                <a:ea typeface="微软雅黑" panose="020B0503020204020204" pitchFamily="34" charset="-122"/>
              </a:rPr>
              <a:t>6、米糠油事件</a:t>
            </a:r>
            <a:endParaRPr kumimoji="1" lang="zh-CN" altLang="en-US" sz="2800" dirty="0">
              <a:latin typeface="微软雅黑" panose="020B0503020204020204" pitchFamily="34" charset="-122"/>
              <a:ea typeface="微软雅黑" panose="020B0503020204020204" pitchFamily="34" charset="-122"/>
            </a:endParaRPr>
          </a:p>
          <a:p>
            <a:pPr algn="l">
              <a:spcBef>
                <a:spcPct val="20000"/>
              </a:spcBef>
              <a:spcAft>
                <a:spcPct val="15000"/>
              </a:spcAft>
            </a:pPr>
            <a:r>
              <a:rPr kumimoji="1" lang="en-US" altLang="zh-CN" sz="2400" dirty="0">
                <a:latin typeface="微软雅黑" panose="020B0503020204020204" pitchFamily="34" charset="-122"/>
                <a:ea typeface="微软雅黑" panose="020B0503020204020204" pitchFamily="34" charset="-122"/>
              </a:rPr>
              <a:t>1968</a:t>
            </a:r>
            <a:r>
              <a:rPr kumimoji="1" lang="zh-CN" altLang="en-US" sz="2400" dirty="0">
                <a:latin typeface="微软雅黑" panose="020B0503020204020204" pitchFamily="34" charset="-122"/>
                <a:ea typeface="微软雅黑" panose="020B0503020204020204" pitchFamily="34" charset="-122"/>
              </a:rPr>
              <a:t>年</a:t>
            </a:r>
            <a:r>
              <a:rPr kumimoji="1" lang="en-US" altLang="zh-CN" sz="2400" dirty="0">
                <a:latin typeface="微软雅黑" panose="020B0503020204020204" pitchFamily="34" charset="-122"/>
                <a:ea typeface="微软雅黑" panose="020B0503020204020204" pitchFamily="34" charset="-122"/>
              </a:rPr>
              <a:t>3</a:t>
            </a:r>
            <a:r>
              <a:rPr kumimoji="1" lang="zh-CN" altLang="en-US" sz="2400" dirty="0">
                <a:latin typeface="微软雅黑" panose="020B0503020204020204" pitchFamily="34" charset="-122"/>
                <a:ea typeface="微软雅黑" panose="020B0503020204020204" pitchFamily="34" charset="-122"/>
              </a:rPr>
              <a:t>月爱知县生产米糠油，多氯联苯作脱臭工艺的热载体，因管理不善混入米糠油，食用后中毒，至七八月份患病者超过</a:t>
            </a:r>
            <a:r>
              <a:rPr kumimoji="1" lang="en-US" altLang="zh-CN" sz="2400" dirty="0">
                <a:latin typeface="微软雅黑" panose="020B0503020204020204" pitchFamily="34" charset="-122"/>
                <a:ea typeface="微软雅黑" panose="020B0503020204020204" pitchFamily="34" charset="-122"/>
              </a:rPr>
              <a:t>5000</a:t>
            </a:r>
            <a:r>
              <a:rPr kumimoji="1" lang="zh-CN" altLang="en-US" sz="2400" dirty="0">
                <a:latin typeface="微软雅黑" panose="020B0503020204020204" pitchFamily="34" charset="-122"/>
                <a:ea typeface="微软雅黑" panose="020B0503020204020204" pitchFamily="34" charset="-122"/>
              </a:rPr>
              <a:t>人，其中</a:t>
            </a:r>
            <a:r>
              <a:rPr kumimoji="1" lang="en-US" altLang="zh-CN" sz="2400" dirty="0">
                <a:latin typeface="微软雅黑" panose="020B0503020204020204" pitchFamily="34" charset="-122"/>
                <a:ea typeface="微软雅黑" panose="020B0503020204020204" pitchFamily="34" charset="-122"/>
              </a:rPr>
              <a:t>16</a:t>
            </a:r>
            <a:r>
              <a:rPr kumimoji="1" lang="zh-CN" altLang="en-US" sz="2400" dirty="0">
                <a:latin typeface="微软雅黑" panose="020B0503020204020204" pitchFamily="34" charset="-122"/>
                <a:ea typeface="微软雅黑" panose="020B0503020204020204" pitchFamily="34" charset="-122"/>
              </a:rPr>
              <a:t>人死亡，实际受害者约</a:t>
            </a:r>
            <a:r>
              <a:rPr kumimoji="1" lang="en-US" altLang="zh-CN" sz="2400" dirty="0">
                <a:latin typeface="微软雅黑" panose="020B0503020204020204" pitchFamily="34" charset="-122"/>
                <a:ea typeface="微软雅黑" panose="020B0503020204020204" pitchFamily="34" charset="-122"/>
              </a:rPr>
              <a:t>13000</a:t>
            </a:r>
            <a:r>
              <a:rPr kumimoji="1" lang="zh-CN" altLang="en-US" sz="2400" dirty="0">
                <a:latin typeface="微软雅黑" panose="020B0503020204020204" pitchFamily="34" charset="-122"/>
                <a:ea typeface="微软雅黑" panose="020B0503020204020204" pitchFamily="34" charset="-122"/>
              </a:rPr>
              <a:t>人。</a:t>
            </a:r>
            <a:endParaRPr kumimoji="1" lang="zh-CN" altLang="en-US" sz="2400" dirty="0">
              <a:latin typeface="微软雅黑" panose="020B0503020204020204" pitchFamily="34" charset="-122"/>
              <a:ea typeface="微软雅黑" panose="020B0503020204020204" pitchFamily="34" charset="-122"/>
            </a:endParaRPr>
          </a:p>
          <a:p>
            <a:pPr algn="l">
              <a:spcBef>
                <a:spcPct val="20000"/>
              </a:spcBef>
              <a:spcAft>
                <a:spcPct val="15000"/>
              </a:spcAft>
            </a:pPr>
            <a:r>
              <a:rPr kumimoji="1" lang="en-US" altLang="zh-CN" sz="2800" dirty="0">
                <a:latin typeface="微软雅黑" panose="020B0503020204020204" pitchFamily="34" charset="-122"/>
                <a:ea typeface="微软雅黑" panose="020B0503020204020204" pitchFamily="34" charset="-122"/>
              </a:rPr>
              <a:t>7</a:t>
            </a:r>
            <a:r>
              <a:rPr kumimoji="1" lang="zh-CN" altLang="en-US" sz="2800" dirty="0">
                <a:latin typeface="微软雅黑" panose="020B0503020204020204" pitchFamily="34" charset="-122"/>
                <a:ea typeface="微软雅黑" panose="020B0503020204020204" pitchFamily="34" charset="-122"/>
              </a:rPr>
              <a:t>、痛痛病事件</a:t>
            </a:r>
            <a:endParaRPr kumimoji="1" lang="zh-CN" altLang="en-US" sz="2800" dirty="0">
              <a:latin typeface="微软雅黑" panose="020B0503020204020204" pitchFamily="34" charset="-122"/>
              <a:ea typeface="微软雅黑" panose="020B0503020204020204" pitchFamily="34" charset="-122"/>
            </a:endParaRPr>
          </a:p>
          <a:p>
            <a:pPr algn="l">
              <a:spcBef>
                <a:spcPct val="20000"/>
              </a:spcBef>
              <a:spcAft>
                <a:spcPct val="25000"/>
              </a:spcAft>
            </a:pPr>
            <a:r>
              <a:rPr kumimoji="1" lang="zh-CN" altLang="en-US" sz="2400" dirty="0">
                <a:latin typeface="微软雅黑" panose="020B0503020204020204" pitchFamily="34" charset="-122"/>
                <a:ea typeface="微软雅黑" panose="020B0503020204020204" pitchFamily="34" charset="-122"/>
              </a:rPr>
              <a:t>1955～1972年 日本富山县神通川流域 锌、铅冶炼厂等排放的含废水污染了神通川水体，两岸居民利用河水灌溉农田，使稻米和饮用水含镉而中毒，统计死亡</a:t>
            </a:r>
            <a:r>
              <a:rPr kumimoji="1" lang="en-US" altLang="zh-CN" sz="2400" dirty="0">
                <a:latin typeface="微软雅黑" panose="020B0503020204020204" pitchFamily="34" charset="-122"/>
                <a:ea typeface="微软雅黑" panose="020B0503020204020204" pitchFamily="34" charset="-122"/>
              </a:rPr>
              <a:t>200</a:t>
            </a:r>
            <a:r>
              <a:rPr kumimoji="1" lang="zh-CN" altLang="en-US" sz="2400" dirty="0">
                <a:latin typeface="微软雅黑" panose="020B0503020204020204" pitchFamily="34" charset="-122"/>
                <a:ea typeface="微软雅黑" panose="020B0503020204020204" pitchFamily="34" charset="-122"/>
              </a:rPr>
              <a:t>余人。</a:t>
            </a:r>
            <a:endParaRPr kumimoji="1" lang="zh-CN" altLang="en-US" sz="240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457200" y="112565"/>
            <a:ext cx="6923112" cy="724048"/>
          </a:xfrm>
          <a:prstGeom prst="rect">
            <a:avLst/>
          </a:prstGeom>
        </p:spPr>
        <p:txBody>
          <a:bodyPr/>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2pPr>
            <a:lvl3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3pPr>
            <a:lvl4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4pPr>
            <a:lvl5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lgn="ctr"/>
            <a:r>
              <a:rPr lang="zh-CN" altLang="en-US" b="1" dirty="0">
                <a:solidFill>
                  <a:schemeClr val="tx1"/>
                </a:solidFill>
                <a:latin typeface="微软雅黑" panose="020B0503020204020204" pitchFamily="34" charset="-122"/>
                <a:ea typeface="微软雅黑" panose="020B0503020204020204" pitchFamily="34" charset="-122"/>
              </a:rPr>
              <a:t>近代历史上的环境公害事件</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2754">
                                            <p:txEl>
                                              <p:pRg st="2" end="2"/>
                                            </p:txEl>
                                          </p:spTgt>
                                        </p:tgtEl>
                                        <p:attrNameLst>
                                          <p:attrName>style.visibility</p:attrName>
                                        </p:attrNameLst>
                                      </p:cBhvr>
                                      <p:to>
                                        <p:strVal val="visible"/>
                                      </p:to>
                                    </p:set>
                                    <p:animEffect transition="in" filter="box(in)">
                                      <p:cBhvr>
                                        <p:cTn id="7" dur="500"/>
                                        <p:tgtEl>
                                          <p:spTgt spid="202754">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02754">
                                            <p:txEl>
                                              <p:pRg st="3" end="3"/>
                                            </p:txEl>
                                          </p:spTgt>
                                        </p:tgtEl>
                                        <p:attrNameLst>
                                          <p:attrName>style.visibility</p:attrName>
                                        </p:attrNameLst>
                                      </p:cBhvr>
                                      <p:to>
                                        <p:strVal val="visible"/>
                                      </p:to>
                                    </p:set>
                                    <p:animEffect transition="in" filter="box(in)">
                                      <p:cBhvr>
                                        <p:cTn id="10" dur="500"/>
                                        <p:tgtEl>
                                          <p:spTgt spid="20275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202754">
                                            <p:txEl>
                                              <p:pRg st="4" end="4"/>
                                            </p:txEl>
                                          </p:spTgt>
                                        </p:tgtEl>
                                        <p:attrNameLst>
                                          <p:attrName>style.visibility</p:attrName>
                                        </p:attrNameLst>
                                      </p:cBhvr>
                                      <p:to>
                                        <p:strVal val="visible"/>
                                      </p:to>
                                    </p:set>
                                    <p:animEffect transition="in" filter="diamond(in)">
                                      <p:cBhvr>
                                        <p:cTn id="15" dur="500"/>
                                        <p:tgtEl>
                                          <p:spTgt spid="202754">
                                            <p:txEl>
                                              <p:pRg st="4" end="4"/>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202754">
                                            <p:txEl>
                                              <p:pRg st="5" end="5"/>
                                            </p:txEl>
                                          </p:spTgt>
                                        </p:tgtEl>
                                        <p:attrNameLst>
                                          <p:attrName>style.visibility</p:attrName>
                                        </p:attrNameLst>
                                      </p:cBhvr>
                                      <p:to>
                                        <p:strVal val="visible"/>
                                      </p:to>
                                    </p:set>
                                    <p:animEffect transition="in" filter="diamond(in)">
                                      <p:cBhvr>
                                        <p:cTn id="18" dur="500"/>
                                        <p:tgtEl>
                                          <p:spTgt spid="2027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p:cNvSpPr txBox="1">
            <a:spLocks noChangeArrowheads="1"/>
          </p:cNvSpPr>
          <p:nvPr/>
        </p:nvSpPr>
        <p:spPr bwMode="auto">
          <a:xfrm>
            <a:off x="395536" y="925512"/>
            <a:ext cx="8748464"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1" lang="en-US" altLang="zh-CN" sz="2800" dirty="0">
                <a:latin typeface="微软雅黑" panose="020B0503020204020204" pitchFamily="34" charset="-122"/>
                <a:ea typeface="微软雅黑" panose="020B0503020204020204" pitchFamily="34" charset="-122"/>
              </a:rPr>
              <a:t>8</a:t>
            </a:r>
            <a:r>
              <a:rPr kumimoji="1" lang="zh-CN" altLang="en-US" sz="2800" dirty="0">
                <a:latin typeface="微软雅黑" panose="020B0503020204020204" pitchFamily="34" charset="-122"/>
                <a:ea typeface="微软雅黑" panose="020B0503020204020204" pitchFamily="34" charset="-122"/>
              </a:rPr>
              <a:t>、水俣病事件</a:t>
            </a:r>
            <a:endParaRPr kumimoji="1" lang="zh-CN" altLang="en-US" sz="2800" dirty="0">
              <a:latin typeface="微软雅黑" panose="020B0503020204020204" pitchFamily="34" charset="-122"/>
              <a:ea typeface="微软雅黑" panose="020B0503020204020204" pitchFamily="34" charset="-122"/>
            </a:endParaRPr>
          </a:p>
          <a:p>
            <a:pPr algn="l">
              <a:spcBef>
                <a:spcPct val="50000"/>
              </a:spcBef>
            </a:pPr>
            <a:r>
              <a:rPr kumimoji="1" lang="zh-CN" altLang="en-US" sz="2400" dirty="0">
                <a:latin typeface="微软雅黑" panose="020B0503020204020204" pitchFamily="34" charset="-122"/>
                <a:ea typeface="微软雅黑" panose="020B0503020204020204" pitchFamily="34" charset="-122"/>
              </a:rPr>
              <a:t>1953</a:t>
            </a:r>
            <a:r>
              <a:rPr kumimoji="1" lang="en-US" altLang="zh-CN" sz="2400" dirty="0">
                <a:latin typeface="微软雅黑" panose="020B0503020204020204" pitchFamily="34" charset="-122"/>
                <a:ea typeface="微软雅黑" panose="020B0503020204020204" pitchFamily="34" charset="-122"/>
              </a:rPr>
              <a:t>-1956</a:t>
            </a:r>
            <a:r>
              <a:rPr kumimoji="1" lang="zh-CN" altLang="en-US" sz="2400" dirty="0">
                <a:latin typeface="微软雅黑" panose="020B0503020204020204" pitchFamily="34" charset="-122"/>
                <a:ea typeface="微软雅黑" panose="020B0503020204020204" pitchFamily="34" charset="-122"/>
              </a:rPr>
              <a:t>年日本熊本县水俣市 含甲基汞的工业废水污染水体，使</a:t>
            </a:r>
            <a:r>
              <a:rPr kumimoji="1" lang="zh-CN" altLang="en-US" sz="2400" dirty="0">
                <a:solidFill>
                  <a:srgbClr val="FF3300"/>
                </a:solidFill>
                <a:latin typeface="微软雅黑" panose="020B0503020204020204" pitchFamily="34" charset="-122"/>
                <a:ea typeface="微软雅黑" panose="020B0503020204020204" pitchFamily="34" charset="-122"/>
              </a:rPr>
              <a:t>水俣湾</a:t>
            </a:r>
            <a:r>
              <a:rPr kumimoji="1" lang="zh-CN" altLang="en-US" sz="2400" dirty="0">
                <a:latin typeface="微软雅黑" panose="020B0503020204020204" pitchFamily="34" charset="-122"/>
                <a:ea typeface="微软雅黑" panose="020B0503020204020204" pitchFamily="34" charset="-122"/>
              </a:rPr>
              <a:t>和</a:t>
            </a:r>
            <a:r>
              <a:rPr kumimoji="1" lang="zh-CN" altLang="en-US" sz="2400" dirty="0">
                <a:solidFill>
                  <a:srgbClr val="FF3300"/>
                </a:solidFill>
                <a:latin typeface="微软雅黑" panose="020B0503020204020204" pitchFamily="34" charset="-122"/>
                <a:ea typeface="微软雅黑" panose="020B0503020204020204" pitchFamily="34" charset="-122"/>
              </a:rPr>
              <a:t>不知火海</a:t>
            </a:r>
            <a:r>
              <a:rPr kumimoji="1" lang="zh-CN" altLang="en-US" sz="2400" dirty="0">
                <a:latin typeface="微软雅黑" panose="020B0503020204020204" pitchFamily="34" charset="-122"/>
                <a:ea typeface="微软雅黑" panose="020B0503020204020204" pitchFamily="34" charset="-122"/>
              </a:rPr>
              <a:t>的鱼中毒，从无机汞转化为有机物－甲基汞（</a:t>
            </a:r>
            <a:r>
              <a:rPr kumimoji="1" lang="en-US" altLang="zh-CN" sz="2400" dirty="0">
                <a:latin typeface="微软雅黑" panose="020B0503020204020204" pitchFamily="34" charset="-122"/>
                <a:ea typeface="微软雅黑" panose="020B0503020204020204" pitchFamily="34" charset="-122"/>
              </a:rPr>
              <a:t>CH</a:t>
            </a:r>
            <a:r>
              <a:rPr kumimoji="1" lang="en-US" altLang="zh-CN" sz="2400" baseline="-25000" dirty="0">
                <a:latin typeface="微软雅黑" panose="020B0503020204020204" pitchFamily="34" charset="-122"/>
                <a:ea typeface="微软雅黑" panose="020B0503020204020204" pitchFamily="34" charset="-122"/>
              </a:rPr>
              <a:t>3</a:t>
            </a:r>
            <a:r>
              <a:rPr kumimoji="1" lang="en-US" altLang="zh-CN" sz="2400" dirty="0">
                <a:latin typeface="微软雅黑" panose="020B0503020204020204" pitchFamily="34" charset="-122"/>
                <a:ea typeface="微软雅黑" panose="020B0503020204020204" pitchFamily="34" charset="-122"/>
              </a:rPr>
              <a:t>HgCl</a:t>
            </a:r>
            <a:r>
              <a:rPr kumimoji="1" lang="en-US" altLang="zh-CN" sz="2400" b="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），人食用毒鱼后受害。1972年日本环境厅公布：水俣湾和新 县阿贺野川下游有汞中毒者283，其中60人死亡。</a:t>
            </a:r>
            <a:endParaRPr kumimoji="1" lang="zh-CN" altLang="en-US" sz="2400" dirty="0">
              <a:latin typeface="微软雅黑" panose="020B0503020204020204" pitchFamily="34" charset="-122"/>
              <a:ea typeface="微软雅黑" panose="020B0503020204020204" pitchFamily="34" charset="-122"/>
            </a:endParaRPr>
          </a:p>
          <a:p>
            <a:pPr algn="l">
              <a:spcBef>
                <a:spcPct val="50000"/>
              </a:spcBef>
            </a:pPr>
            <a:endParaRPr kumimoji="1" lang="zh-CN" altLang="en-US" sz="2400" dirty="0">
              <a:latin typeface="微软雅黑" panose="020B0503020204020204" pitchFamily="34" charset="-122"/>
              <a:ea typeface="微软雅黑" panose="020B0503020204020204" pitchFamily="34" charset="-122"/>
            </a:endParaRPr>
          </a:p>
          <a:p>
            <a:pPr algn="l">
              <a:spcBef>
                <a:spcPct val="50000"/>
              </a:spcBef>
            </a:pPr>
            <a:endParaRPr kumimoji="1" lang="zh-CN" altLang="en-US" sz="2400" dirty="0">
              <a:latin typeface="微软雅黑" panose="020B0503020204020204" pitchFamily="34" charset="-122"/>
              <a:ea typeface="微软雅黑" panose="020B0503020204020204" pitchFamily="34" charset="-122"/>
            </a:endParaRPr>
          </a:p>
          <a:p>
            <a:pPr algn="l">
              <a:spcBef>
                <a:spcPct val="50000"/>
              </a:spcBef>
            </a:pPr>
            <a:endParaRPr kumimoji="1" lang="zh-CN" altLang="en-US" sz="2400" dirty="0">
              <a:latin typeface="微软雅黑" panose="020B0503020204020204" pitchFamily="34" charset="-122"/>
              <a:ea typeface="微软雅黑" panose="020B0503020204020204" pitchFamily="34" charset="-122"/>
            </a:endParaRPr>
          </a:p>
          <a:p>
            <a:pPr algn="l">
              <a:spcBef>
                <a:spcPct val="50000"/>
              </a:spcBef>
            </a:pPr>
            <a:endParaRPr kumimoji="1" lang="zh-CN" altLang="en-US" sz="2400" dirty="0">
              <a:latin typeface="微软雅黑" panose="020B0503020204020204" pitchFamily="34" charset="-122"/>
              <a:ea typeface="微软雅黑" panose="020B0503020204020204" pitchFamily="34" charset="-122"/>
            </a:endParaRPr>
          </a:p>
        </p:txBody>
      </p:sp>
      <p:pic>
        <p:nvPicPr>
          <p:cNvPr id="204806" name="Picture 6" descr="untitl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1177" y="3089747"/>
            <a:ext cx="2490788" cy="3716337"/>
          </a:xfrm>
          <a:prstGeom prst="rect">
            <a:avLst/>
          </a:prstGeom>
          <a:noFill/>
          <a:extLst>
            <a:ext uri="{909E8E84-426E-40DD-AFC4-6F175D3DCCD1}">
              <a14:hiddenFill xmlns:a14="http://schemas.microsoft.com/office/drawing/2010/main">
                <a:solidFill>
                  <a:srgbClr val="FFFFFF"/>
                </a:solidFill>
              </a14:hiddenFill>
            </a:ext>
          </a:extLst>
        </p:spPr>
      </p:pic>
      <p:pic>
        <p:nvPicPr>
          <p:cNvPr id="204807" name="Picture 7" descr="2007111472659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560" y="3752851"/>
            <a:ext cx="2011362" cy="2185987"/>
          </a:xfrm>
          <a:prstGeom prst="rect">
            <a:avLst/>
          </a:prstGeom>
          <a:noFill/>
          <a:extLst>
            <a:ext uri="{909E8E84-426E-40DD-AFC4-6F175D3DCCD1}">
              <a14:hiddenFill xmlns:a14="http://schemas.microsoft.com/office/drawing/2010/main">
                <a:solidFill>
                  <a:srgbClr val="FFFFFF"/>
                </a:solidFill>
              </a14:hiddenFill>
            </a:ext>
          </a:extLst>
        </p:spPr>
      </p:pic>
      <p:pic>
        <p:nvPicPr>
          <p:cNvPr id="204808" name="Picture 8" descr="u=160203430,2847446719&amp;fm=0&amp;gp=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090" y="3089746"/>
            <a:ext cx="2168326" cy="3725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457200" y="112565"/>
            <a:ext cx="6923112" cy="724048"/>
          </a:xfrm>
          <a:prstGeom prst="rect">
            <a:avLst/>
          </a:prstGeom>
        </p:spPr>
        <p:txBody>
          <a:bodyPr/>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2pPr>
            <a:lvl3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3pPr>
            <a:lvl4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4pPr>
            <a:lvl5pPr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400">
                <a:solidFill>
                  <a:schemeClr val="tx2"/>
                </a:solidFill>
                <a:latin typeface="Garamond" panose="02020404030301010803" pitchFamily="18" charset="0"/>
                <a:ea typeface="宋体" panose="02010600030101010101" pitchFamily="2" charset="-122"/>
              </a:defRPr>
            </a:lvl9pPr>
          </a:lstStyle>
          <a:p>
            <a:pPr algn="ctr"/>
            <a:r>
              <a:rPr lang="zh-CN" altLang="en-US" b="1" dirty="0">
                <a:solidFill>
                  <a:schemeClr val="tx1"/>
                </a:solidFill>
                <a:latin typeface="微软雅黑" panose="020B0503020204020204" pitchFamily="34" charset="-122"/>
                <a:ea typeface="微软雅黑" panose="020B0503020204020204" pitchFamily="34" charset="-122"/>
              </a:rPr>
              <a:t>近代历史上的环境公害事件</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06"/>
                                        </p:tgtEl>
                                        <p:attrNameLst>
                                          <p:attrName>style.visibility</p:attrName>
                                        </p:attrNameLst>
                                      </p:cBhvr>
                                      <p:to>
                                        <p:strVal val="visible"/>
                                      </p:to>
                                    </p:set>
                                    <p:anim calcmode="lin" valueType="num">
                                      <p:cBhvr additive="base">
                                        <p:cTn id="7" dur="500" fill="hold"/>
                                        <p:tgtEl>
                                          <p:spTgt spid="204806"/>
                                        </p:tgtEl>
                                        <p:attrNameLst>
                                          <p:attrName>ppt_x</p:attrName>
                                        </p:attrNameLst>
                                      </p:cBhvr>
                                      <p:tavLst>
                                        <p:tav tm="0">
                                          <p:val>
                                            <p:strVal val="#ppt_x"/>
                                          </p:val>
                                        </p:tav>
                                        <p:tav tm="100000">
                                          <p:val>
                                            <p:strVal val="#ppt_x"/>
                                          </p:val>
                                        </p:tav>
                                      </p:tavLst>
                                    </p:anim>
                                    <p:anim calcmode="lin" valueType="num">
                                      <p:cBhvr additive="base">
                                        <p:cTn id="8" dur="500" fill="hold"/>
                                        <p:tgtEl>
                                          <p:spTgt spid="20480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4807"/>
                                        </p:tgtEl>
                                        <p:attrNameLst>
                                          <p:attrName>style.visibility</p:attrName>
                                        </p:attrNameLst>
                                      </p:cBhvr>
                                      <p:to>
                                        <p:strVal val="visible"/>
                                      </p:to>
                                    </p:set>
                                    <p:anim calcmode="lin" valueType="num">
                                      <p:cBhvr additive="base">
                                        <p:cTn id="11" dur="500" fill="hold"/>
                                        <p:tgtEl>
                                          <p:spTgt spid="204807"/>
                                        </p:tgtEl>
                                        <p:attrNameLst>
                                          <p:attrName>ppt_x</p:attrName>
                                        </p:attrNameLst>
                                      </p:cBhvr>
                                      <p:tavLst>
                                        <p:tav tm="0">
                                          <p:val>
                                            <p:strVal val="#ppt_x"/>
                                          </p:val>
                                        </p:tav>
                                        <p:tav tm="100000">
                                          <p:val>
                                            <p:strVal val="#ppt_x"/>
                                          </p:val>
                                        </p:tav>
                                      </p:tavLst>
                                    </p:anim>
                                    <p:anim calcmode="lin" valueType="num">
                                      <p:cBhvr additive="base">
                                        <p:cTn id="12" dur="500" fill="hold"/>
                                        <p:tgtEl>
                                          <p:spTgt spid="20480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4808"/>
                                        </p:tgtEl>
                                        <p:attrNameLst>
                                          <p:attrName>style.visibility</p:attrName>
                                        </p:attrNameLst>
                                      </p:cBhvr>
                                      <p:to>
                                        <p:strVal val="visible"/>
                                      </p:to>
                                    </p:set>
                                    <p:anim calcmode="lin" valueType="num">
                                      <p:cBhvr additive="base">
                                        <p:cTn id="15" dur="500" fill="hold"/>
                                        <p:tgtEl>
                                          <p:spTgt spid="204808"/>
                                        </p:tgtEl>
                                        <p:attrNameLst>
                                          <p:attrName>ppt_x</p:attrName>
                                        </p:attrNameLst>
                                      </p:cBhvr>
                                      <p:tavLst>
                                        <p:tav tm="0">
                                          <p:val>
                                            <p:strVal val="#ppt_x"/>
                                          </p:val>
                                        </p:tav>
                                        <p:tav tm="100000">
                                          <p:val>
                                            <p:strVal val="#ppt_x"/>
                                          </p:val>
                                        </p:tav>
                                      </p:tavLst>
                                    </p:anim>
                                    <p:anim calcmode="lin" valueType="num">
                                      <p:cBhvr additive="base">
                                        <p:cTn id="16" dur="500" fill="hold"/>
                                        <p:tgtEl>
                                          <p:spTgt spid="2048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p:cNvSpPr>
            <a:spLocks noGrp="1" noChangeArrowheads="1"/>
          </p:cNvSpPr>
          <p:nvPr>
            <p:ph type="body" idx="1"/>
          </p:nvPr>
        </p:nvSpPr>
        <p:spPr>
          <a:xfrm>
            <a:off x="457200" y="1124744"/>
            <a:ext cx="8507413" cy="5112544"/>
          </a:xfrm>
          <a:noFill/>
        </p:spPr>
        <p:txBody>
          <a:bodyPr/>
          <a:lstStyle/>
          <a:p>
            <a:pPr>
              <a:buFont typeface="Wingdings" panose="05000000000000000000" pitchFamily="2" charset="2"/>
              <a:buNone/>
            </a:pPr>
            <a:r>
              <a:rPr lang="zh-CN" altLang="en-US" b="1" dirty="0">
                <a:solidFill>
                  <a:srgbClr val="FF3300"/>
                </a:solidFill>
                <a:latin typeface="Times New Roman" panose="02020603050405020304" pitchFamily="18" charset="0"/>
                <a:ea typeface="黑体" panose="02010609060101010101" pitchFamily="49" charset="-122"/>
              </a:rPr>
              <a:t>☆</a:t>
            </a:r>
            <a:r>
              <a:rPr lang="zh-CN" altLang="en-US" b="1" dirty="0">
                <a:latin typeface="Times New Roman" panose="02020603050405020304" pitchFamily="18" charset="0"/>
                <a:ea typeface="黑体" panose="02010609060101010101" pitchFamily="49" charset="-122"/>
              </a:rPr>
              <a:t>印度博帕尔事件</a:t>
            </a:r>
            <a:endParaRPr lang="zh-CN" altLang="en-US" b="1" dirty="0">
              <a:latin typeface="Times New Roman" panose="02020603050405020304" pitchFamily="18" charset="0"/>
              <a:ea typeface="黑体" panose="02010609060101010101" pitchFamily="49" charset="-122"/>
            </a:endParaRPr>
          </a:p>
          <a:p>
            <a:pPr algn="just">
              <a:buFont typeface="Wingdings" panose="05000000000000000000" pitchFamily="2" charset="2"/>
              <a:buNone/>
            </a:pPr>
            <a:r>
              <a:rPr lang="zh-CN" altLang="en-US" b="1" dirty="0">
                <a:latin typeface="Times New Roman" panose="02020603050405020304" pitchFamily="18" charset="0"/>
              </a:rPr>
              <a:t> </a:t>
            </a:r>
            <a:r>
              <a:rPr lang="en-US" altLang="zh-CN" b="1" dirty="0">
                <a:latin typeface="Times New Roman" panose="02020603050405020304" pitchFamily="18" charset="0"/>
              </a:rPr>
              <a:t>  </a:t>
            </a:r>
            <a:r>
              <a:rPr lang="zh-CN" altLang="en-US" b="1" dirty="0">
                <a:latin typeface="Times New Roman" panose="02020603050405020304" pitchFamily="18" charset="0"/>
              </a:rPr>
              <a:t> </a:t>
            </a:r>
            <a:r>
              <a:rPr lang="en-US" altLang="zh-CN" sz="2400" b="1" dirty="0">
                <a:latin typeface="微软雅黑" panose="020B0503020204020204" pitchFamily="34" charset="-122"/>
                <a:ea typeface="微软雅黑" panose="020B0503020204020204" pitchFamily="34" charset="-122"/>
              </a:rPr>
              <a:t>1984</a:t>
            </a:r>
            <a:r>
              <a:rPr lang="zh-CN" altLang="en-US" sz="2400" b="1" dirty="0">
                <a:latin typeface="微软雅黑" panose="020B0503020204020204" pitchFamily="34" charset="-122"/>
                <a:ea typeface="微软雅黑" panose="020B0503020204020204" pitchFamily="34" charset="-122"/>
              </a:rPr>
              <a:t>年，建于印度博帕尔的美国联合碳化物公司农药厂的储罐爆裂，大量剧毒物异氰酸甲酯（</a:t>
            </a:r>
            <a:r>
              <a:rPr lang="en-US" altLang="zh-CN" sz="2400" b="1" dirty="0">
                <a:latin typeface="微软雅黑" panose="020B0503020204020204" pitchFamily="34" charset="-122"/>
                <a:ea typeface="微软雅黑" panose="020B0503020204020204" pitchFamily="34" charset="-122"/>
              </a:rPr>
              <a:t>MIC</a:t>
            </a:r>
            <a:r>
              <a:rPr lang="zh-CN" altLang="en-US" sz="2400" b="1" dirty="0">
                <a:latin typeface="微软雅黑" panose="020B0503020204020204" pitchFamily="34" charset="-122"/>
                <a:ea typeface="微软雅黑" panose="020B0503020204020204" pitchFamily="34" charset="-122"/>
              </a:rPr>
              <a:t>）外泄，几天之内有</a:t>
            </a:r>
            <a:r>
              <a:rPr lang="en-US" altLang="zh-CN" sz="2400" b="1" dirty="0">
                <a:latin typeface="微软雅黑" panose="020B0503020204020204" pitchFamily="34" charset="-122"/>
                <a:ea typeface="微软雅黑" panose="020B0503020204020204" pitchFamily="34" charset="-122"/>
              </a:rPr>
              <a:t>2500</a:t>
            </a:r>
            <a:r>
              <a:rPr lang="zh-CN" altLang="en-US" sz="2400" b="1" dirty="0">
                <a:latin typeface="微软雅黑" panose="020B0503020204020204" pitchFamily="34" charset="-122"/>
                <a:ea typeface="微软雅黑" panose="020B0503020204020204" pitchFamily="34" charset="-122"/>
              </a:rPr>
              <a:t>多人毙命。至</a:t>
            </a:r>
            <a:r>
              <a:rPr lang="en-US" altLang="zh-CN" sz="2400" b="1" dirty="0">
                <a:latin typeface="微软雅黑" panose="020B0503020204020204" pitchFamily="34" charset="-122"/>
                <a:ea typeface="微软雅黑" panose="020B0503020204020204" pitchFamily="34" charset="-122"/>
              </a:rPr>
              <a:t>1984</a:t>
            </a:r>
            <a:r>
              <a:rPr lang="zh-CN" altLang="en-US" sz="2400" b="1" dirty="0">
                <a:latin typeface="微软雅黑" panose="020B0503020204020204" pitchFamily="34" charset="-122"/>
                <a:ea typeface="微软雅黑" panose="020B0503020204020204" pitchFamily="34" charset="-122"/>
              </a:rPr>
              <a:t>年底，该地区有</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万多人死亡，</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万人受到波及，有</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万人可能永久失明或终生残疾。</a:t>
            </a:r>
            <a:endParaRPr lang="en-US" altLang="zh-CN" sz="24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zh-CN" altLang="en-US" b="1" dirty="0">
                <a:solidFill>
                  <a:srgbClr val="FF3300"/>
                </a:solidFill>
                <a:latin typeface="Times New Roman" panose="02020603050405020304" pitchFamily="18" charset="0"/>
                <a:ea typeface="黑体" panose="02010609060101010101" pitchFamily="49" charset="-122"/>
              </a:rPr>
              <a:t>☆</a:t>
            </a:r>
            <a:r>
              <a:rPr lang="zh-CN" altLang="en-US" b="1" dirty="0">
                <a:latin typeface="Times New Roman" panose="02020603050405020304" pitchFamily="18" charset="0"/>
                <a:ea typeface="黑体" panose="02010609060101010101" pitchFamily="49" charset="-122"/>
              </a:rPr>
              <a:t>切尔诺贝利核泄漏事件</a:t>
            </a:r>
            <a:endParaRPr lang="zh-CN" altLang="en-US" dirty="0">
              <a:latin typeface="Times New Roman" panose="02020603050405020304" pitchFamily="18" charset="0"/>
              <a:ea typeface="黑体" panose="02010609060101010101" pitchFamily="49" charset="-122"/>
            </a:endParaRPr>
          </a:p>
          <a:p>
            <a:pPr algn="just">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1986</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月</a:t>
            </a:r>
            <a:r>
              <a:rPr lang="en-US" altLang="zh-CN" sz="2400" b="1" dirty="0">
                <a:latin typeface="微软雅黑" panose="020B0503020204020204" pitchFamily="34" charset="-122"/>
                <a:ea typeface="微软雅黑" panose="020B0503020204020204" pitchFamily="34" charset="-122"/>
              </a:rPr>
              <a:t>26</a:t>
            </a:r>
            <a:r>
              <a:rPr lang="zh-CN" altLang="en-US" sz="2400" b="1" dirty="0">
                <a:latin typeface="微软雅黑" panose="020B0503020204020204" pitchFamily="34" charset="-122"/>
                <a:ea typeface="微软雅黑" panose="020B0503020204020204" pitchFamily="34" charset="-122"/>
              </a:rPr>
              <a:t>日，乌克兰共和国切尔诺贝利核电厂发生严重泄漏及爆炸事故。事故导致</a:t>
            </a:r>
            <a:r>
              <a:rPr lang="en-US" altLang="zh-CN" sz="2400" b="1" dirty="0">
                <a:latin typeface="微软雅黑" panose="020B0503020204020204" pitchFamily="34" charset="-122"/>
                <a:ea typeface="微软雅黑" panose="020B0503020204020204" pitchFamily="34" charset="-122"/>
              </a:rPr>
              <a:t>31</a:t>
            </a:r>
            <a:r>
              <a:rPr lang="zh-CN" altLang="en-US" sz="2400" b="1" dirty="0">
                <a:latin typeface="微软雅黑" panose="020B0503020204020204" pitchFamily="34" charset="-122"/>
                <a:ea typeface="微软雅黑" panose="020B0503020204020204" pitchFamily="34" charset="-122"/>
              </a:rPr>
              <a:t>人当场死亡，上万人由于放射性物质远期影响而致命或重病，至今仍有被放射线影响而导致畸形胎儿的出生。</a:t>
            </a:r>
            <a:endParaRPr lang="zh-CN" altLang="en-US" sz="2400" b="1" dirty="0">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ph type="title"/>
          </p:nvPr>
        </p:nvSpPr>
        <p:spPr>
          <a:xfrm>
            <a:off x="457200" y="112565"/>
            <a:ext cx="5915000" cy="724048"/>
          </a:xfrm>
        </p:spPr>
        <p: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当代著名环境公害事件</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4"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1492">
                                            <p:txEl>
                                              <p:pRg st="3" end="3"/>
                                            </p:txEl>
                                          </p:spTgt>
                                        </p:tgtEl>
                                        <p:attrNameLst>
                                          <p:attrName>style.visibility</p:attrName>
                                        </p:attrNameLst>
                                      </p:cBhvr>
                                      <p:to>
                                        <p:strVal val="visible"/>
                                      </p:to>
                                    </p:set>
                                    <p:animEffect transition="in" filter="blinds(horizontal)">
                                      <p:cBhvr>
                                        <p:cTn id="7" dur="500"/>
                                        <p:tgtEl>
                                          <p:spTgt spid="1914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1492">
                                            <p:txEl>
                                              <p:pRg st="4" end="4"/>
                                            </p:txEl>
                                          </p:spTgt>
                                        </p:tgtEl>
                                        <p:attrNameLst>
                                          <p:attrName>style.visibility</p:attrName>
                                        </p:attrNameLst>
                                      </p:cBhvr>
                                      <p:to>
                                        <p:strVal val="visible"/>
                                      </p:to>
                                    </p:set>
                                    <p:animEffect transition="in" filter="blinds(horizontal)">
                                      <p:cBhvr>
                                        <p:cTn id="10" dur="500"/>
                                        <p:tgtEl>
                                          <p:spTgt spid="1914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3"/>
          <p:cNvSpPr>
            <a:spLocks noGrp="1" noChangeArrowheads="1"/>
          </p:cNvSpPr>
          <p:nvPr>
            <p:ph type="body" idx="1"/>
          </p:nvPr>
        </p:nvSpPr>
        <p:spPr>
          <a:xfrm>
            <a:off x="457200" y="1052736"/>
            <a:ext cx="8507288" cy="5328592"/>
          </a:xfrm>
        </p:spPr>
        <p:txBody>
          <a:bodyPr/>
          <a:lstStyle/>
          <a:p>
            <a:pPr>
              <a:lnSpc>
                <a:spcPct val="105000"/>
              </a:lnSpc>
              <a:spcBef>
                <a:spcPct val="10000"/>
              </a:spcBef>
              <a:spcAft>
                <a:spcPct val="10000"/>
              </a:spcAft>
              <a:buFont typeface="Wingdings" panose="05000000000000000000" pitchFamily="2" charset="2"/>
              <a:buNone/>
            </a:pPr>
            <a:r>
              <a:rPr lang="zh-CN" altLang="en-US" b="1" dirty="0">
                <a:solidFill>
                  <a:srgbClr val="FF33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重庆氯气罐泄漏和爆炸事件</a:t>
            </a:r>
            <a:endParaRPr lang="zh-CN" altLang="en-US" b="1" dirty="0">
              <a:latin typeface="微软雅黑" panose="020B0503020204020204" pitchFamily="34" charset="-122"/>
              <a:ea typeface="微软雅黑" panose="020B0503020204020204" pitchFamily="34" charset="-122"/>
            </a:endParaRPr>
          </a:p>
          <a:p>
            <a:pPr>
              <a:lnSpc>
                <a:spcPct val="105000"/>
              </a:lnSpc>
              <a:spcBef>
                <a:spcPct val="10000"/>
              </a:spcBef>
              <a:spcAft>
                <a:spcPct val="10000"/>
              </a:spcAft>
              <a:buFont typeface="Wingdings" panose="05000000000000000000" pitchFamily="2" charset="2"/>
              <a:buNone/>
            </a:pPr>
            <a:r>
              <a:rPr lang="en-US" altLang="zh-CN"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2004</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月重庆天原化工厂一个冷凝管破裂，导致剧毒氯气外泄及爆炸。共造成</a:t>
            </a:r>
            <a:r>
              <a:rPr lang="en-US" altLang="zh-CN" sz="2000" b="1" dirty="0">
                <a:latin typeface="微软雅黑" panose="020B0503020204020204" pitchFamily="34" charset="-122"/>
                <a:ea typeface="微软雅黑" panose="020B0503020204020204" pitchFamily="34" charset="-122"/>
              </a:rPr>
              <a:t>9</a:t>
            </a:r>
            <a:r>
              <a:rPr lang="zh-CN" altLang="en-US" sz="2000" b="1" dirty="0">
                <a:latin typeface="微软雅黑" panose="020B0503020204020204" pitchFamily="34" charset="-122"/>
                <a:ea typeface="微软雅黑" panose="020B0503020204020204" pitchFamily="34" charset="-122"/>
              </a:rPr>
              <a:t>人失踪死亡，</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人受伤。疏散化工厂周围的十多万居民 。</a:t>
            </a:r>
            <a:endParaRPr lang="zh-CN" altLang="en-US" sz="2000" b="1" dirty="0">
              <a:latin typeface="微软雅黑" panose="020B0503020204020204" pitchFamily="34" charset="-122"/>
              <a:ea typeface="微软雅黑" panose="020B0503020204020204" pitchFamily="34" charset="-122"/>
            </a:endParaRPr>
          </a:p>
          <a:p>
            <a:pPr>
              <a:lnSpc>
                <a:spcPct val="105000"/>
              </a:lnSpc>
              <a:spcBef>
                <a:spcPct val="10000"/>
              </a:spcBef>
              <a:spcAft>
                <a:spcPct val="10000"/>
              </a:spcAft>
              <a:buFont typeface="Wingdings" panose="05000000000000000000" pitchFamily="2" charset="2"/>
              <a:buNone/>
            </a:pPr>
            <a:r>
              <a:rPr lang="zh-CN" altLang="en-US" b="1" dirty="0">
                <a:solidFill>
                  <a:srgbClr val="FF33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松花江重大水污染事件</a:t>
            </a:r>
            <a:endParaRPr lang="zh-CN" altLang="en-US" b="1" dirty="0">
              <a:latin typeface="微软雅黑" panose="020B0503020204020204" pitchFamily="34" charset="-122"/>
              <a:ea typeface="微软雅黑" panose="020B0503020204020204" pitchFamily="34" charset="-122"/>
            </a:endParaRPr>
          </a:p>
          <a:p>
            <a:pPr>
              <a:lnSpc>
                <a:spcPct val="105000"/>
              </a:lnSpc>
              <a:spcBef>
                <a:spcPct val="10000"/>
              </a:spcBef>
              <a:spcAft>
                <a:spcPct val="10000"/>
              </a:spcAft>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2005</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11</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13</a:t>
            </a:r>
            <a:r>
              <a:rPr lang="zh-CN" altLang="en-US" sz="2000" b="1" dirty="0">
                <a:latin typeface="微软雅黑" panose="020B0503020204020204" pitchFamily="34" charset="-122"/>
                <a:ea typeface="微软雅黑" panose="020B0503020204020204" pitchFamily="34" charset="-122"/>
              </a:rPr>
              <a:t>日中国石油天然气集团公司吉林石化公司双苯厂苯胺装置爆炸，共造成</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人死亡、</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人下落不明、</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人重伤、</a:t>
            </a:r>
            <a:r>
              <a:rPr lang="en-US" altLang="zh-CN" sz="2000" b="1" dirty="0">
                <a:latin typeface="微软雅黑" panose="020B0503020204020204" pitchFamily="34" charset="-122"/>
                <a:ea typeface="微软雅黑" panose="020B0503020204020204" pitchFamily="34" charset="-122"/>
              </a:rPr>
              <a:t>21</a:t>
            </a:r>
            <a:r>
              <a:rPr lang="zh-CN" altLang="en-US" sz="2000" b="1" dirty="0">
                <a:latin typeface="微软雅黑" panose="020B0503020204020204" pitchFamily="34" charset="-122"/>
                <a:ea typeface="微软雅黑" panose="020B0503020204020204" pitchFamily="34" charset="-122"/>
              </a:rPr>
              <a:t>人轻伤。</a:t>
            </a:r>
            <a:endParaRPr lang="zh-CN" altLang="en-US" sz="2000" b="1" dirty="0">
              <a:latin typeface="微软雅黑" panose="020B0503020204020204" pitchFamily="34" charset="-122"/>
              <a:ea typeface="微软雅黑" panose="020B0503020204020204" pitchFamily="34" charset="-122"/>
            </a:endParaRPr>
          </a:p>
          <a:p>
            <a:pPr>
              <a:lnSpc>
                <a:spcPct val="105000"/>
              </a:lnSpc>
              <a:spcBef>
                <a:spcPct val="10000"/>
              </a:spcBef>
              <a:spcAft>
                <a:spcPct val="10000"/>
              </a:spcAft>
              <a:buFont typeface="Wingdings" panose="05000000000000000000" pitchFamily="2" charset="2"/>
              <a:buNone/>
            </a:pPr>
            <a:r>
              <a:rPr lang="zh-CN" altLang="en-US" b="1" dirty="0">
                <a:solidFill>
                  <a:srgbClr val="FF3300"/>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渤海湾油田重大水污染事件</a:t>
            </a:r>
            <a:endParaRPr lang="zh-CN" altLang="en-US" b="1" dirty="0">
              <a:latin typeface="微软雅黑" panose="020B0503020204020204" pitchFamily="34" charset="-122"/>
              <a:ea typeface="微软雅黑" panose="020B0503020204020204" pitchFamily="34" charset="-122"/>
            </a:endParaRPr>
          </a:p>
          <a:p>
            <a:pPr>
              <a:lnSpc>
                <a:spcPct val="105000"/>
              </a:lnSpc>
              <a:spcBef>
                <a:spcPct val="10000"/>
              </a:spcBef>
              <a:spcAft>
                <a:spcPct val="10000"/>
              </a:spcAft>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重大的海洋生态灾难</a:t>
            </a:r>
            <a:endParaRPr lang="zh-CN" altLang="en-US" sz="2000" b="1" dirty="0">
              <a:latin typeface="微软雅黑" panose="020B0503020204020204" pitchFamily="34" charset="-122"/>
              <a:ea typeface="微软雅黑" panose="020B0503020204020204" pitchFamily="34" charset="-122"/>
            </a:endParaRPr>
          </a:p>
          <a:p>
            <a:pPr>
              <a:lnSpc>
                <a:spcPct val="105000"/>
              </a:lnSpc>
              <a:spcBef>
                <a:spcPct val="10000"/>
              </a:spcBef>
              <a:spcAft>
                <a:spcPct val="10000"/>
              </a:spcAft>
              <a:buFont typeface="Wingdings" panose="05000000000000000000" pitchFamily="2" charset="2"/>
              <a:buNone/>
            </a:pPr>
            <a:r>
              <a:rPr lang="zh-CN" altLang="en-US" b="1" dirty="0">
                <a:solidFill>
                  <a:srgbClr val="FF3300"/>
                </a:solidFill>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2011</a:t>
            </a:r>
            <a:r>
              <a:rPr lang="zh-CN" altLang="en-US" b="1" dirty="0">
                <a:latin typeface="微软雅黑" panose="020B0503020204020204" pitchFamily="34" charset="-122"/>
                <a:ea typeface="微软雅黑" panose="020B0503020204020204" pitchFamily="34" charset="-122"/>
              </a:rPr>
              <a:t>年云南曲靖铬污染事件</a:t>
            </a:r>
            <a:endParaRPr lang="zh-CN" altLang="en-US" b="1" dirty="0">
              <a:latin typeface="微软雅黑" panose="020B0503020204020204" pitchFamily="34" charset="-122"/>
              <a:ea typeface="微软雅黑" panose="020B0503020204020204" pitchFamily="34" charset="-122"/>
            </a:endParaRPr>
          </a:p>
          <a:p>
            <a:pPr>
              <a:lnSpc>
                <a:spcPct val="105000"/>
              </a:lnSpc>
              <a:spcBef>
                <a:spcPct val="10000"/>
              </a:spcBef>
              <a:spcAft>
                <a:spcPct val="10000"/>
              </a:spcAft>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土壤及地下水的大面积污染，癌症村的出现</a:t>
            </a:r>
            <a:endParaRPr lang="zh-CN" altLang="en-US" sz="2000" b="1" dirty="0">
              <a:latin typeface="微软雅黑" panose="020B0503020204020204" pitchFamily="34" charset="-122"/>
              <a:ea typeface="微软雅黑" panose="020B0503020204020204" pitchFamily="34" charset="-122"/>
            </a:endParaRPr>
          </a:p>
          <a:p>
            <a:pPr>
              <a:lnSpc>
                <a:spcPct val="105000"/>
              </a:lnSpc>
              <a:spcBef>
                <a:spcPct val="10000"/>
              </a:spcBef>
              <a:spcAft>
                <a:spcPct val="10000"/>
              </a:spcAft>
              <a:buFont typeface="Wingdings" panose="05000000000000000000" pitchFamily="2" charset="2"/>
              <a:buNone/>
            </a:pPr>
            <a:r>
              <a:rPr lang="zh-CN" altLang="en-US" b="1">
                <a:solidFill>
                  <a:srgbClr val="FF3300"/>
                </a:solidFill>
                <a:latin typeface="微软雅黑" panose="020B0503020204020204" pitchFamily="34" charset="-122"/>
                <a:ea typeface="微软雅黑" panose="020B0503020204020204" pitchFamily="34" charset="-122"/>
              </a:rPr>
              <a:t>☆</a:t>
            </a:r>
            <a:r>
              <a:rPr lang="en-US" altLang="zh-CN" b="1">
                <a:latin typeface="微软雅黑" panose="020B0503020204020204" pitchFamily="34" charset="-122"/>
                <a:ea typeface="微软雅黑" panose="020B0503020204020204" pitchFamily="34" charset="-122"/>
              </a:rPr>
              <a:t>2013</a:t>
            </a:r>
            <a:r>
              <a:rPr lang="zh-CN" altLang="en-US" b="1" dirty="0">
                <a:latin typeface="微软雅黑" panose="020B0503020204020204" pitchFamily="34" charset="-122"/>
                <a:ea typeface="微软雅黑" panose="020B0503020204020204" pitchFamily="34" charset="-122"/>
              </a:rPr>
              <a:t>年全国大范围的重度灰霾天气。。。</a:t>
            </a:r>
            <a:endParaRPr lang="zh-CN" altLang="en-US" b="1" dirty="0">
              <a:latin typeface="微软雅黑" panose="020B0503020204020204" pitchFamily="34" charset="-122"/>
              <a:ea typeface="微软雅黑" panose="020B0503020204020204" pitchFamily="34" charset="-122"/>
            </a:endParaRPr>
          </a:p>
        </p:txBody>
      </p:sp>
      <p:sp>
        <p:nvSpPr>
          <p:cNvPr id="6" name="Rectangle 2"/>
          <p:cNvSpPr>
            <a:spLocks noGrp="1" noChangeArrowheads="1"/>
          </p:cNvSpPr>
          <p:nvPr>
            <p:ph type="title"/>
          </p:nvPr>
        </p:nvSpPr>
        <p:spPr>
          <a:xfrm>
            <a:off x="457200" y="112565"/>
            <a:ext cx="5194920" cy="724048"/>
          </a:xfrm>
        </p:spPr>
        <p:txBody>
          <a:bodyPr/>
          <a:lstStyle/>
          <a:p>
            <a:pPr algn="ctr"/>
            <a:r>
              <a:rPr lang="zh-CN" altLang="en-US" b="1" dirty="0">
                <a:solidFill>
                  <a:schemeClr val="tx1"/>
                </a:solidFill>
                <a:latin typeface="微软雅黑" panose="020B0503020204020204" pitchFamily="34" charset="-122"/>
                <a:ea typeface="微软雅黑" panose="020B0503020204020204" pitchFamily="34" charset="-122"/>
              </a:rPr>
              <a:t>我国环境公害事件</a:t>
            </a:r>
            <a:endParaRPr lang="zh-CN" altLang="en-US" b="1" dirty="0">
              <a:solidFill>
                <a:schemeClr val="tx1"/>
              </a:solidFill>
              <a:latin typeface="微软雅黑" panose="020B0503020204020204" pitchFamily="34" charset="-122"/>
              <a:ea typeface="微软雅黑" panose="020B0503020204020204" pitchFamily="34" charset="-122"/>
            </a:endParaRPr>
          </a:p>
        </p:txBody>
      </p:sp>
      <p:pic>
        <p:nvPicPr>
          <p:cNvPr id="4" name="Picture 11" descr="20100706201623730017"/>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357" b="16126"/>
          <a:stretch>
            <a:fillRect/>
          </a:stretch>
        </p:blipFill>
        <p:spPr bwMode="auto">
          <a:xfrm>
            <a:off x="7229470" y="326"/>
            <a:ext cx="1907704" cy="128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2515">
                                            <p:txEl>
                                              <p:pRg st="2" end="2"/>
                                            </p:txEl>
                                          </p:spTgt>
                                        </p:tgtEl>
                                        <p:attrNameLst>
                                          <p:attrName>style.visibility</p:attrName>
                                        </p:attrNameLst>
                                      </p:cBhvr>
                                      <p:to>
                                        <p:strVal val="visible"/>
                                      </p:to>
                                    </p:set>
                                    <p:animEffect transition="in" filter="box(in)">
                                      <p:cBhvr>
                                        <p:cTn id="7" dur="500"/>
                                        <p:tgtEl>
                                          <p:spTgt spid="192515">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92515">
                                            <p:txEl>
                                              <p:pRg st="3" end="3"/>
                                            </p:txEl>
                                          </p:spTgt>
                                        </p:tgtEl>
                                        <p:attrNameLst>
                                          <p:attrName>style.visibility</p:attrName>
                                        </p:attrNameLst>
                                      </p:cBhvr>
                                      <p:to>
                                        <p:strVal val="visible"/>
                                      </p:to>
                                    </p:set>
                                    <p:animEffect transition="in" filter="box(in)">
                                      <p:cBhvr>
                                        <p:cTn id="10" dur="500"/>
                                        <p:tgtEl>
                                          <p:spTgt spid="19251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nodeType="clickEffect">
                                  <p:stCondLst>
                                    <p:cond delay="0"/>
                                  </p:stCondLst>
                                  <p:iterate type="lt">
                                    <p:tmPct val="50000"/>
                                  </p:iterate>
                                  <p:childTnLst>
                                    <p:set>
                                      <p:cBhvr>
                                        <p:cTn id="14" dur="1" fill="hold">
                                          <p:stCondLst>
                                            <p:cond delay="0"/>
                                          </p:stCondLst>
                                        </p:cTn>
                                        <p:tgtEl>
                                          <p:spTgt spid="192515">
                                            <p:txEl>
                                              <p:pRg st="4" end="4"/>
                                            </p:txEl>
                                          </p:spTgt>
                                        </p:tgtEl>
                                        <p:attrNameLst>
                                          <p:attrName>style.visibility</p:attrName>
                                        </p:attrNameLst>
                                      </p:cBhvr>
                                      <p:to>
                                        <p:strVal val="visible"/>
                                      </p:to>
                                    </p:set>
                                    <p:anim calcmode="discrete" valueType="clr">
                                      <p:cBhvr override="childStyle">
                                        <p:cTn id="15" dur="80"/>
                                        <p:tgtEl>
                                          <p:spTgt spid="19251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192515">
                                            <p:txEl>
                                              <p:pRg st="4" end="4"/>
                                            </p:txEl>
                                          </p:spTgt>
                                        </p:tgtEl>
                                        <p:attrNameLst>
                                          <p:attrName>fillcolor</p:attrName>
                                        </p:attrNameLst>
                                      </p:cBhvr>
                                      <p:tavLst>
                                        <p:tav tm="0">
                                          <p:val>
                                            <p:clrVal>
                                              <a:schemeClr val="accent2"/>
                                            </p:clrVal>
                                          </p:val>
                                        </p:tav>
                                        <p:tav tm="50000">
                                          <p:val>
                                            <p:clrVal>
                                              <a:schemeClr val="hlink"/>
                                            </p:clrVal>
                                          </p:val>
                                        </p:tav>
                                      </p:tavLst>
                                    </p:anim>
                                    <p:set>
                                      <p:cBhvr>
                                        <p:cTn id="17" dur="80"/>
                                        <p:tgtEl>
                                          <p:spTgt spid="192515">
                                            <p:txEl>
                                              <p:pRg st="4" end="4"/>
                                            </p:txEl>
                                          </p:spTgt>
                                        </p:tgtEl>
                                        <p:attrNameLst>
                                          <p:attrName>fill.type</p:attrName>
                                        </p:attrNameLst>
                                      </p:cBhvr>
                                      <p:to>
                                        <p:strVal val="solid"/>
                                      </p:to>
                                    </p:se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nodeType="clickEffect">
                                  <p:stCondLst>
                                    <p:cond delay="0"/>
                                  </p:stCondLst>
                                  <p:iterate type="lt">
                                    <p:tmPct val="50000"/>
                                  </p:iterate>
                                  <p:childTnLst>
                                    <p:set>
                                      <p:cBhvr>
                                        <p:cTn id="21" dur="1" fill="hold">
                                          <p:stCondLst>
                                            <p:cond delay="0"/>
                                          </p:stCondLst>
                                        </p:cTn>
                                        <p:tgtEl>
                                          <p:spTgt spid="192515">
                                            <p:txEl>
                                              <p:pRg st="5" end="5"/>
                                            </p:txEl>
                                          </p:spTgt>
                                        </p:tgtEl>
                                        <p:attrNameLst>
                                          <p:attrName>style.visibility</p:attrName>
                                        </p:attrNameLst>
                                      </p:cBhvr>
                                      <p:to>
                                        <p:strVal val="visible"/>
                                      </p:to>
                                    </p:set>
                                    <p:anim calcmode="discrete" valueType="clr">
                                      <p:cBhvr override="childStyle">
                                        <p:cTn id="22" dur="80"/>
                                        <p:tgtEl>
                                          <p:spTgt spid="19251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92515">
                                            <p:txEl>
                                              <p:pRg st="5" end="5"/>
                                            </p:txEl>
                                          </p:spTgt>
                                        </p:tgtEl>
                                        <p:attrNameLst>
                                          <p:attrName>fillcolor</p:attrName>
                                        </p:attrNameLst>
                                      </p:cBhvr>
                                      <p:tavLst>
                                        <p:tav tm="0">
                                          <p:val>
                                            <p:clrVal>
                                              <a:schemeClr val="accent2"/>
                                            </p:clrVal>
                                          </p:val>
                                        </p:tav>
                                        <p:tav tm="50000">
                                          <p:val>
                                            <p:clrVal>
                                              <a:schemeClr val="hlink"/>
                                            </p:clrVal>
                                          </p:val>
                                        </p:tav>
                                      </p:tavLst>
                                    </p:anim>
                                    <p:set>
                                      <p:cBhvr>
                                        <p:cTn id="24" dur="80"/>
                                        <p:tgtEl>
                                          <p:spTgt spid="192515">
                                            <p:txEl>
                                              <p:pRg st="5" end="5"/>
                                            </p:txEl>
                                          </p:spTgt>
                                        </p:tgtEl>
                                        <p:attrNameLst>
                                          <p:attrName>fill.type</p:attrName>
                                        </p:attrNameLst>
                                      </p:cBhvr>
                                      <p:to>
                                        <p:strVal val="solid"/>
                                      </p:to>
                                    </p:set>
                                  </p:childTnLst>
                                </p:cTn>
                              </p:par>
                              <p:par>
                                <p:cTn id="25" presetID="27" presetClass="entr" presetSubtype="0" fill="hold" nodeType="withEffect">
                                  <p:stCondLst>
                                    <p:cond delay="0"/>
                                  </p:stCondLst>
                                  <p:iterate type="lt">
                                    <p:tmPct val="50000"/>
                                  </p:iterate>
                                  <p:childTnLst>
                                    <p:set>
                                      <p:cBhvr>
                                        <p:cTn id="26" dur="1" fill="hold">
                                          <p:stCondLst>
                                            <p:cond delay="0"/>
                                          </p:stCondLst>
                                        </p:cTn>
                                        <p:tgtEl>
                                          <p:spTgt spid="192515">
                                            <p:txEl>
                                              <p:pRg st="6" end="6"/>
                                            </p:txEl>
                                          </p:spTgt>
                                        </p:tgtEl>
                                        <p:attrNameLst>
                                          <p:attrName>style.visibility</p:attrName>
                                        </p:attrNameLst>
                                      </p:cBhvr>
                                      <p:to>
                                        <p:strVal val="visible"/>
                                      </p:to>
                                    </p:set>
                                    <p:anim calcmode="discrete" valueType="clr">
                                      <p:cBhvr override="childStyle">
                                        <p:cTn id="27" dur="80"/>
                                        <p:tgtEl>
                                          <p:spTgt spid="192515">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192515">
                                            <p:txEl>
                                              <p:pRg st="6" end="6"/>
                                            </p:txEl>
                                          </p:spTgt>
                                        </p:tgtEl>
                                        <p:attrNameLst>
                                          <p:attrName>fillcolor</p:attrName>
                                        </p:attrNameLst>
                                      </p:cBhvr>
                                      <p:tavLst>
                                        <p:tav tm="0">
                                          <p:val>
                                            <p:clrVal>
                                              <a:schemeClr val="accent2"/>
                                            </p:clrVal>
                                          </p:val>
                                        </p:tav>
                                        <p:tav tm="50000">
                                          <p:val>
                                            <p:clrVal>
                                              <a:schemeClr val="hlink"/>
                                            </p:clrVal>
                                          </p:val>
                                        </p:tav>
                                      </p:tavLst>
                                    </p:anim>
                                    <p:set>
                                      <p:cBhvr>
                                        <p:cTn id="29" dur="80"/>
                                        <p:tgtEl>
                                          <p:spTgt spid="192515">
                                            <p:txEl>
                                              <p:pRg st="6" end="6"/>
                                            </p:txEl>
                                          </p:spTgt>
                                        </p:tgtEl>
                                        <p:attrNameLst>
                                          <p:attrName>fill.type</p:attrName>
                                        </p:attrNameLst>
                                      </p:cBhvr>
                                      <p:to>
                                        <p:strVal val="solid"/>
                                      </p:to>
                                    </p:set>
                                  </p:childTnLst>
                                </p:cTn>
                              </p:par>
                              <p:par>
                                <p:cTn id="30" presetID="27" presetClass="entr" presetSubtype="0" fill="hold" nodeType="withEffect">
                                  <p:stCondLst>
                                    <p:cond delay="0"/>
                                  </p:stCondLst>
                                  <p:iterate type="lt">
                                    <p:tmPct val="50000"/>
                                  </p:iterate>
                                  <p:childTnLst>
                                    <p:set>
                                      <p:cBhvr>
                                        <p:cTn id="31" dur="1" fill="hold">
                                          <p:stCondLst>
                                            <p:cond delay="0"/>
                                          </p:stCondLst>
                                        </p:cTn>
                                        <p:tgtEl>
                                          <p:spTgt spid="192515">
                                            <p:txEl>
                                              <p:pRg st="7" end="7"/>
                                            </p:txEl>
                                          </p:spTgt>
                                        </p:tgtEl>
                                        <p:attrNameLst>
                                          <p:attrName>style.visibility</p:attrName>
                                        </p:attrNameLst>
                                      </p:cBhvr>
                                      <p:to>
                                        <p:strVal val="visible"/>
                                      </p:to>
                                    </p:set>
                                    <p:anim calcmode="discrete" valueType="clr">
                                      <p:cBhvr override="childStyle">
                                        <p:cTn id="32" dur="80"/>
                                        <p:tgtEl>
                                          <p:spTgt spid="192515">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92515">
                                            <p:txEl>
                                              <p:pRg st="7" end="7"/>
                                            </p:txEl>
                                          </p:spTgt>
                                        </p:tgtEl>
                                        <p:attrNameLst>
                                          <p:attrName>fillcolor</p:attrName>
                                        </p:attrNameLst>
                                      </p:cBhvr>
                                      <p:tavLst>
                                        <p:tav tm="0">
                                          <p:val>
                                            <p:clrVal>
                                              <a:schemeClr val="accent2"/>
                                            </p:clrVal>
                                          </p:val>
                                        </p:tav>
                                        <p:tav tm="50000">
                                          <p:val>
                                            <p:clrVal>
                                              <a:schemeClr val="hlink"/>
                                            </p:clrVal>
                                          </p:val>
                                        </p:tav>
                                      </p:tavLst>
                                    </p:anim>
                                    <p:set>
                                      <p:cBhvr>
                                        <p:cTn id="34" dur="80"/>
                                        <p:tgtEl>
                                          <p:spTgt spid="192515">
                                            <p:txEl>
                                              <p:pRg st="7" end="7"/>
                                            </p:txEl>
                                          </p:spTgt>
                                        </p:tgtEl>
                                        <p:attrNameLst>
                                          <p:attrName>fill.type</p:attrName>
                                        </p:attrNameLst>
                                      </p:cBhvr>
                                      <p:to>
                                        <p:strVal val="solid"/>
                                      </p:to>
                                    </p:set>
                                  </p:childTnLst>
                                </p:cTn>
                              </p:par>
                              <p:par>
                                <p:cTn id="35" presetID="27" presetClass="entr" presetSubtype="0" fill="hold" nodeType="withEffect">
                                  <p:stCondLst>
                                    <p:cond delay="0"/>
                                  </p:stCondLst>
                                  <p:iterate type="lt">
                                    <p:tmPct val="50000"/>
                                  </p:iterate>
                                  <p:childTnLst>
                                    <p:set>
                                      <p:cBhvr>
                                        <p:cTn id="36" dur="1" fill="hold">
                                          <p:stCondLst>
                                            <p:cond delay="0"/>
                                          </p:stCondLst>
                                        </p:cTn>
                                        <p:tgtEl>
                                          <p:spTgt spid="192515">
                                            <p:txEl>
                                              <p:pRg st="8" end="8"/>
                                            </p:txEl>
                                          </p:spTgt>
                                        </p:tgtEl>
                                        <p:attrNameLst>
                                          <p:attrName>style.visibility</p:attrName>
                                        </p:attrNameLst>
                                      </p:cBhvr>
                                      <p:to>
                                        <p:strVal val="visible"/>
                                      </p:to>
                                    </p:set>
                                    <p:anim calcmode="discrete" valueType="clr">
                                      <p:cBhvr override="childStyle">
                                        <p:cTn id="37" dur="80"/>
                                        <p:tgtEl>
                                          <p:spTgt spid="192515">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92515">
                                            <p:txEl>
                                              <p:pRg st="8" end="8"/>
                                            </p:txEl>
                                          </p:spTgt>
                                        </p:tgtEl>
                                        <p:attrNameLst>
                                          <p:attrName>fillcolor</p:attrName>
                                        </p:attrNameLst>
                                      </p:cBhvr>
                                      <p:tavLst>
                                        <p:tav tm="0">
                                          <p:val>
                                            <p:clrVal>
                                              <a:schemeClr val="accent2"/>
                                            </p:clrVal>
                                          </p:val>
                                        </p:tav>
                                        <p:tav tm="50000">
                                          <p:val>
                                            <p:clrVal>
                                              <a:schemeClr val="hlink"/>
                                            </p:clrVal>
                                          </p:val>
                                        </p:tav>
                                      </p:tavLst>
                                    </p:anim>
                                    <p:set>
                                      <p:cBhvr>
                                        <p:cTn id="39" dur="80"/>
                                        <p:tgtEl>
                                          <p:spTgt spid="192515">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全国大范围重度灰霾天气</a:t>
            </a:r>
            <a:endParaRPr lang="zh-CN" altLang="en-US" b="1" dirty="0">
              <a:latin typeface="微软雅黑" panose="020B0503020204020204" pitchFamily="34" charset="-122"/>
              <a:ea typeface="微软雅黑" panose="020B0503020204020204" pitchFamily="34" charset="-122"/>
            </a:endParaRPr>
          </a:p>
        </p:txBody>
      </p:sp>
      <p:pic>
        <p:nvPicPr>
          <p:cNvPr id="5" name="Picture 2" descr="event_835_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4380" y="908720"/>
            <a:ext cx="7432405" cy="471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Users\DongDong\Desktop\pic_29aaf630424da27ead6c0ee6b534668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6832" b="32671"/>
          <a:stretch>
            <a:fillRect/>
          </a:stretch>
        </p:blipFill>
        <p:spPr bwMode="auto">
          <a:xfrm>
            <a:off x="6084168" y="942553"/>
            <a:ext cx="293967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23528" y="5445224"/>
            <a:ext cx="870031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eaLnBrk="1" hangingPunct="1">
              <a:defRPr/>
            </a:pPr>
            <a:r>
              <a:rPr lang="en-US" altLang="zh-CN" sz="2400" dirty="0">
                <a:solidFill>
                  <a:srgbClr val="1D1B10"/>
                </a:solidFill>
                <a:latin typeface="微软雅黑" panose="020B0503020204020204" pitchFamily="34" charset="-122"/>
                <a:ea typeface="微软雅黑" panose="020B0503020204020204" pitchFamily="34" charset="-122"/>
              </a:rPr>
              <a:t>2013</a:t>
            </a:r>
            <a:r>
              <a:rPr lang="zh-CN" altLang="en-US" sz="2400" dirty="0">
                <a:solidFill>
                  <a:srgbClr val="1D1B10"/>
                </a:solidFill>
                <a:latin typeface="微软雅黑" panose="020B0503020204020204" pitchFamily="34" charset="-122"/>
                <a:ea typeface="微软雅黑" panose="020B0503020204020204" pitchFamily="34" charset="-122"/>
              </a:rPr>
              <a:t>年</a:t>
            </a:r>
            <a:r>
              <a:rPr lang="en-US" altLang="zh-CN" sz="2400" dirty="0">
                <a:solidFill>
                  <a:srgbClr val="1D1B10"/>
                </a:solidFill>
                <a:latin typeface="微软雅黑" panose="020B0503020204020204" pitchFamily="34" charset="-122"/>
                <a:ea typeface="微软雅黑" panose="020B0503020204020204" pitchFamily="34" charset="-122"/>
              </a:rPr>
              <a:t>1</a:t>
            </a:r>
            <a:r>
              <a:rPr lang="zh-CN" altLang="en-US" sz="2400" dirty="0">
                <a:solidFill>
                  <a:srgbClr val="1D1B10"/>
                </a:solidFill>
                <a:latin typeface="微软雅黑" panose="020B0503020204020204" pitchFamily="34" charset="-122"/>
                <a:ea typeface="微软雅黑" panose="020B0503020204020204" pitchFamily="34" charset="-122"/>
              </a:rPr>
              <a:t>月份，我国中东部地区发生了严重的区域灰霾污染事件，影响范围超大发生区域</a:t>
            </a:r>
            <a:r>
              <a:rPr lang="en-US" altLang="zh-CN" sz="2400" dirty="0">
                <a:solidFill>
                  <a:srgbClr val="1D1B10"/>
                </a:solidFill>
                <a:latin typeface="微软雅黑" panose="020B0503020204020204" pitchFamily="34" charset="-122"/>
                <a:ea typeface="微软雅黑" panose="020B0503020204020204" pitchFamily="34" charset="-122"/>
              </a:rPr>
              <a:t>130</a:t>
            </a:r>
            <a:r>
              <a:rPr lang="zh-CN" altLang="en-US" sz="2400" dirty="0">
                <a:solidFill>
                  <a:srgbClr val="1D1B10"/>
                </a:solidFill>
                <a:latin typeface="微软雅黑" panose="020B0503020204020204" pitchFamily="34" charset="-122"/>
                <a:ea typeface="微软雅黑" panose="020B0503020204020204" pitchFamily="34" charset="-122"/>
              </a:rPr>
              <a:t>万平方公里，严重污染持续超过了三周，据估计暴露人口超过</a:t>
            </a:r>
            <a:r>
              <a:rPr lang="en-US" altLang="zh-CN" sz="2400" dirty="0">
                <a:solidFill>
                  <a:srgbClr val="1D1B10"/>
                </a:solidFill>
                <a:latin typeface="微软雅黑" panose="020B0503020204020204" pitchFamily="34" charset="-122"/>
                <a:ea typeface="微软雅黑" panose="020B0503020204020204" pitchFamily="34" charset="-122"/>
              </a:rPr>
              <a:t>8.5</a:t>
            </a:r>
            <a:r>
              <a:rPr lang="zh-CN" altLang="en-US" sz="2400" dirty="0">
                <a:solidFill>
                  <a:srgbClr val="1D1B10"/>
                </a:solidFill>
                <a:latin typeface="微软雅黑" panose="020B0503020204020204" pitchFamily="34" charset="-122"/>
                <a:ea typeface="微软雅黑" panose="020B0503020204020204" pitchFamily="34" charset="-122"/>
              </a:rPr>
              <a:t>亿</a:t>
            </a:r>
            <a:endParaRPr lang="zh-CN" altLang="en-US" sz="2400" dirty="0">
              <a:solidFill>
                <a:srgbClr val="1D1B1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zh-CN" altLang="en-US" sz="4000" b="1" dirty="0">
                <a:latin typeface="微软雅黑" panose="020B0503020204020204" pitchFamily="34" charset="-122"/>
                <a:ea typeface="微软雅黑" panose="020B0503020204020204" pitchFamily="34" charset="-122"/>
              </a:rPr>
              <a:t>代表性环境著作</a:t>
            </a:r>
            <a:endParaRPr lang="zh-CN" altLang="en-US" sz="4000" b="1" dirty="0">
              <a:latin typeface="微软雅黑" panose="020B0503020204020204" pitchFamily="34" charset="-122"/>
              <a:ea typeface="微软雅黑" panose="020B0503020204020204" pitchFamily="34" charset="-122"/>
            </a:endParaRPr>
          </a:p>
        </p:txBody>
      </p:sp>
      <p:sp>
        <p:nvSpPr>
          <p:cNvPr id="196611" name="Rectangle 3"/>
          <p:cNvSpPr>
            <a:spLocks noGrp="1" noChangeArrowheads="1"/>
          </p:cNvSpPr>
          <p:nvPr>
            <p:ph type="body" idx="1"/>
          </p:nvPr>
        </p:nvSpPr>
        <p:spPr>
          <a:xfrm>
            <a:off x="250825" y="980727"/>
            <a:ext cx="4825231" cy="5832647"/>
          </a:xfrm>
        </p:spPr>
        <p:txBody>
          <a:bodyPr/>
          <a:lstStyle/>
          <a:p>
            <a:pPr algn="just">
              <a:spcAft>
                <a:spcPct val="15000"/>
              </a:spcAft>
              <a:buFont typeface="Wingdings" panose="05000000000000000000" pitchFamily="2" charset="2"/>
              <a:buNone/>
            </a:pP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寂静的春天</a:t>
            </a:r>
            <a:r>
              <a:rPr lang="en-US"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gn="just">
              <a:spcAft>
                <a:spcPct val="15000"/>
              </a:spcAft>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1962</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9</a:t>
            </a:r>
            <a:r>
              <a:rPr lang="zh-CN" altLang="en-US" sz="2400" b="1" dirty="0">
                <a:latin typeface="微软雅黑" panose="020B0503020204020204" pitchFamily="34" charset="-122"/>
                <a:ea typeface="微软雅黑" panose="020B0503020204020204" pitchFamily="34" charset="-122"/>
              </a:rPr>
              <a:t>月</a:t>
            </a:r>
            <a:r>
              <a:rPr lang="en-US" altLang="zh-CN" sz="2400" b="1" dirty="0">
                <a:solidFill>
                  <a:srgbClr val="FF0000"/>
                </a:solidFill>
                <a:latin typeface="微软雅黑" panose="020B0503020204020204" pitchFamily="34" charset="-122"/>
                <a:ea typeface="微软雅黑" panose="020B0503020204020204" pitchFamily="34" charset="-122"/>
              </a:rPr>
              <a:t>Rachel Carson</a:t>
            </a:r>
            <a:r>
              <a:rPr lang="zh-CN" altLang="en-US" sz="2400" b="1" dirty="0">
                <a:latin typeface="微软雅黑" panose="020B0503020204020204" pitchFamily="34" charset="-122"/>
                <a:ea typeface="微软雅黑" panose="020B0503020204020204" pitchFamily="34" charset="-122"/>
              </a:rPr>
              <a:t>著，关于农药危害人类环境的预言，强烈震撼了社会广大民众对环境问题的注意，促使联合国于</a:t>
            </a:r>
            <a:r>
              <a:rPr lang="en-US" altLang="zh-CN" sz="2400" b="1" dirty="0">
                <a:latin typeface="微软雅黑" panose="020B0503020204020204" pitchFamily="34" charset="-122"/>
                <a:ea typeface="微软雅黑" panose="020B0503020204020204" pitchFamily="34" charset="-122"/>
              </a:rPr>
              <a:t>1972</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月在斯德哥尔摩召开了“人类环境大会”，开始了环境保护事业。</a:t>
            </a:r>
            <a:endParaRPr lang="zh-CN" altLang="en-US" sz="2400" b="1" dirty="0">
              <a:latin typeface="微软雅黑" panose="020B0503020204020204" pitchFamily="34" charset="-122"/>
              <a:ea typeface="微软雅黑" panose="020B0503020204020204" pitchFamily="34" charset="-122"/>
            </a:endParaRPr>
          </a:p>
          <a:p>
            <a:pPr algn="just">
              <a:spcAft>
                <a:spcPct val="15000"/>
              </a:spcAft>
              <a:buFont typeface="Wingdings" panose="05000000000000000000" pitchFamily="2" charset="2"/>
              <a:buNone/>
            </a:pP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增长的极限</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a:p>
            <a:pPr algn="just">
              <a:spcAft>
                <a:spcPct val="15000"/>
              </a:spcAft>
              <a:buFont typeface="Wingdings" panose="05000000000000000000" pitchFamily="2" charset="2"/>
              <a:buNone/>
            </a:pPr>
            <a:r>
              <a:rPr kumimoji="1" lang="en-US" altLang="zh-CN" sz="2400" dirty="0">
                <a:latin typeface="微软雅黑" panose="020B0503020204020204" pitchFamily="34" charset="-122"/>
                <a:ea typeface="微软雅黑" panose="020B0503020204020204" pitchFamily="34" charset="-122"/>
              </a:rPr>
              <a:t>     </a:t>
            </a:r>
            <a:r>
              <a:rPr kumimoji="1" lang="en-US" altLang="zh-CN" sz="2400" b="1" dirty="0">
                <a:latin typeface="微软雅黑" panose="020B0503020204020204" pitchFamily="34" charset="-122"/>
                <a:ea typeface="微软雅黑" panose="020B0503020204020204" pitchFamily="34" charset="-122"/>
              </a:rPr>
              <a:t>1972</a:t>
            </a:r>
            <a:r>
              <a:rPr kumimoji="1" lang="zh-CN" altLang="en-US" sz="2400" b="1" dirty="0">
                <a:latin typeface="微软雅黑" panose="020B0503020204020204" pitchFamily="34" charset="-122"/>
                <a:ea typeface="微软雅黑" panose="020B0503020204020204" pitchFamily="34" charset="-122"/>
              </a:rPr>
              <a:t>年，由于世界粮食短缺、资源枯竭、严重污染的限制，该书提出了人口和工业增长</a:t>
            </a:r>
            <a:r>
              <a:rPr kumimoji="1" lang="en-US" altLang="zh-CN" sz="2400" b="1" dirty="0">
                <a:latin typeface="微软雅黑" panose="020B0503020204020204" pitchFamily="34" charset="-122"/>
                <a:ea typeface="微软雅黑" panose="020B0503020204020204" pitchFamily="34" charset="-122"/>
              </a:rPr>
              <a:t>2100</a:t>
            </a:r>
            <a:r>
              <a:rPr kumimoji="1" lang="zh-CN" altLang="en-US" sz="2400" b="1" dirty="0">
                <a:latin typeface="微软雅黑" panose="020B0503020204020204" pitchFamily="34" charset="-122"/>
                <a:ea typeface="微软雅黑" panose="020B0503020204020204" pitchFamily="34" charset="-122"/>
              </a:rPr>
              <a:t>年之前停止这种错误的悲观论述。</a:t>
            </a:r>
            <a:endParaRPr lang="zh-CN" altLang="en-US"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292080" y="980727"/>
            <a:ext cx="3727669" cy="53732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6611">
                                            <p:txEl>
                                              <p:pRg st="2" end="2"/>
                                            </p:txEl>
                                          </p:spTgt>
                                        </p:tgtEl>
                                        <p:attrNameLst>
                                          <p:attrName>style.visibility</p:attrName>
                                        </p:attrNameLst>
                                      </p:cBhvr>
                                      <p:to>
                                        <p:strVal val="visible"/>
                                      </p:to>
                                    </p:set>
                                    <p:animEffect transition="in" filter="box(in)">
                                      <p:cBhvr>
                                        <p:cTn id="7" dur="500"/>
                                        <p:tgtEl>
                                          <p:spTgt spid="196611">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96611">
                                            <p:txEl>
                                              <p:pRg st="3" end="3"/>
                                            </p:txEl>
                                          </p:spTgt>
                                        </p:tgtEl>
                                        <p:attrNameLst>
                                          <p:attrName>style.visibility</p:attrName>
                                        </p:attrNameLst>
                                      </p:cBhvr>
                                      <p:to>
                                        <p:strVal val="visible"/>
                                      </p:to>
                                    </p:set>
                                    <p:animEffect transition="in" filter="box(in)">
                                      <p:cBhvr>
                                        <p:cTn id="10" dur="500"/>
                                        <p:tgtEl>
                                          <p:spTgt spid="1966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4257"/>
            <a:ext cx="8892480" cy="802455"/>
          </a:xfrm>
        </p:spPr>
        <p:txBody>
          <a:bodyPr/>
          <a:lstStyle/>
          <a:p>
            <a:pPr algn="ct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一、工程教育对知识和能力要求</a:t>
            </a:r>
            <a:endPar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4" name="内容占位符 3"/>
          <p:cNvPicPr>
            <a:picLocks noGrp="1" noChangeAspect="1"/>
          </p:cNvPicPr>
          <p:nvPr>
            <p:ph idx="1"/>
          </p:nvPr>
        </p:nvPicPr>
        <p:blipFill>
          <a:blip r:embed="rId1"/>
          <a:stretch>
            <a:fillRect/>
          </a:stretch>
        </p:blipFill>
        <p:spPr>
          <a:xfrm>
            <a:off x="539552" y="883146"/>
            <a:ext cx="3664845" cy="5949280"/>
          </a:xfrm>
          <a:prstGeom prst="rect">
            <a:avLst/>
          </a:prstGeom>
        </p:spPr>
      </p:pic>
      <p:sp>
        <p:nvSpPr>
          <p:cNvPr id="5" name="Content Placeholder 2"/>
          <p:cNvSpPr txBox="1"/>
          <p:nvPr/>
        </p:nvSpPr>
        <p:spPr bwMode="auto">
          <a:xfrm>
            <a:off x="4286749" y="874464"/>
            <a:ext cx="4749747" cy="594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5305" indent="-535305" defTabSz="965200">
              <a:spcBef>
                <a:spcPct val="20000"/>
              </a:spcBef>
              <a:buClr>
                <a:srgbClr val="AA0027"/>
              </a:buClr>
              <a:buFont typeface="Wingdings" panose="05000000000000000000" pitchFamily="2" charset="2"/>
              <a:buChar char="n"/>
              <a:defRPr kumimoji="1" sz="2400" b="1">
                <a:solidFill>
                  <a:schemeClr val="tx1"/>
                </a:solidFill>
                <a:latin typeface="Arial" panose="020B0604020202020204" pitchFamily="34" charset="0"/>
                <a:ea typeface="宋体" panose="02010600030101010101" pitchFamily="2" charset="-122"/>
              </a:defRPr>
            </a:lvl1pPr>
            <a:lvl2pPr marL="784225" indent="-301625" defTabSz="965200">
              <a:spcBef>
                <a:spcPct val="20000"/>
              </a:spcBef>
              <a:buClr>
                <a:schemeClr val="accent2"/>
              </a:buClr>
              <a:buFont typeface="Wingdings" panose="05000000000000000000" pitchFamily="2" charset="2"/>
              <a:buChar char="§"/>
              <a:defRPr kumimoji="1" sz="2200">
                <a:solidFill>
                  <a:schemeClr val="tx1"/>
                </a:solidFill>
                <a:latin typeface="Arial" panose="020B0604020202020204" pitchFamily="34" charset="0"/>
                <a:ea typeface="宋体" panose="02010600030101010101" pitchFamily="2" charset="-122"/>
              </a:defRPr>
            </a:lvl2pPr>
            <a:lvl3pPr marL="1206500" indent="-241300" defTabSz="965200">
              <a:spcBef>
                <a:spcPct val="20000"/>
              </a:spcBef>
              <a:buClr>
                <a:srgbClr val="AA0027"/>
              </a:buClr>
              <a:buChar char="•"/>
              <a:defRPr kumimoji="1" sz="2000" b="1">
                <a:solidFill>
                  <a:schemeClr val="tx1"/>
                </a:solidFill>
                <a:latin typeface="Arial" panose="020B0604020202020204" pitchFamily="34" charset="0"/>
                <a:ea typeface="宋体" panose="02010600030101010101" pitchFamily="2" charset="-122"/>
              </a:defRPr>
            </a:lvl3pPr>
            <a:lvl4pPr marL="1689100" indent="-241300" defTabSz="965200">
              <a:spcBef>
                <a:spcPct val="20000"/>
              </a:spcBef>
              <a:buClr>
                <a:srgbClr val="AA0027"/>
              </a:buClr>
              <a:buChar char="•"/>
              <a:defRPr kumimoji="1" sz="2000">
                <a:solidFill>
                  <a:schemeClr val="tx1"/>
                </a:solidFill>
                <a:latin typeface="Arial" panose="020B0604020202020204" pitchFamily="34" charset="0"/>
                <a:ea typeface="宋体" panose="02010600030101010101" pitchFamily="2" charset="-122"/>
              </a:defRPr>
            </a:lvl4pPr>
            <a:lvl5pPr marL="2171700" indent="-241300" defTabSz="965200">
              <a:spcBef>
                <a:spcPct val="20000"/>
              </a:spcBef>
              <a:buClr>
                <a:srgbClr val="AA0027"/>
              </a:buClr>
              <a:buChar char="•"/>
              <a:defRPr kumimoji="1" sz="2000">
                <a:solidFill>
                  <a:schemeClr val="tx1"/>
                </a:solidFill>
                <a:latin typeface="Arial" panose="020B0604020202020204" pitchFamily="34" charset="0"/>
                <a:ea typeface="宋体" panose="02010600030101010101" pitchFamily="2" charset="-122"/>
              </a:defRPr>
            </a:lvl5pPr>
            <a:lvl6pPr marL="2628900" indent="-241300" defTabSz="965200" eaLnBrk="0" fontAlgn="base" hangingPunct="0">
              <a:spcBef>
                <a:spcPct val="20000"/>
              </a:spcBef>
              <a:spcAft>
                <a:spcPct val="0"/>
              </a:spcAft>
              <a:buClr>
                <a:srgbClr val="AA0027"/>
              </a:buClr>
              <a:buChar char="•"/>
              <a:defRPr kumimoji="1" sz="2000">
                <a:solidFill>
                  <a:schemeClr val="tx1"/>
                </a:solidFill>
                <a:latin typeface="Arial" panose="020B0604020202020204" pitchFamily="34" charset="0"/>
                <a:ea typeface="宋体" panose="02010600030101010101" pitchFamily="2" charset="-122"/>
              </a:defRPr>
            </a:lvl6pPr>
            <a:lvl7pPr marL="3086100" indent="-241300" defTabSz="965200" eaLnBrk="0" fontAlgn="base" hangingPunct="0">
              <a:spcBef>
                <a:spcPct val="20000"/>
              </a:spcBef>
              <a:spcAft>
                <a:spcPct val="0"/>
              </a:spcAft>
              <a:buClr>
                <a:srgbClr val="AA0027"/>
              </a:buClr>
              <a:buChar char="•"/>
              <a:defRPr kumimoji="1" sz="2000">
                <a:solidFill>
                  <a:schemeClr val="tx1"/>
                </a:solidFill>
                <a:latin typeface="Arial" panose="020B0604020202020204" pitchFamily="34" charset="0"/>
                <a:ea typeface="宋体" panose="02010600030101010101" pitchFamily="2" charset="-122"/>
              </a:defRPr>
            </a:lvl7pPr>
            <a:lvl8pPr marL="3543300" indent="-241300" defTabSz="965200" eaLnBrk="0" fontAlgn="base" hangingPunct="0">
              <a:spcBef>
                <a:spcPct val="20000"/>
              </a:spcBef>
              <a:spcAft>
                <a:spcPct val="0"/>
              </a:spcAft>
              <a:buClr>
                <a:srgbClr val="AA0027"/>
              </a:buClr>
              <a:buChar char="•"/>
              <a:defRPr kumimoji="1" sz="2000">
                <a:solidFill>
                  <a:schemeClr val="tx1"/>
                </a:solidFill>
                <a:latin typeface="Arial" panose="020B0604020202020204" pitchFamily="34" charset="0"/>
                <a:ea typeface="宋体" panose="02010600030101010101" pitchFamily="2" charset="-122"/>
              </a:defRPr>
            </a:lvl8pPr>
            <a:lvl9pPr marL="4000500" indent="-241300" defTabSz="965200" eaLnBrk="0" fontAlgn="base" hangingPunct="0">
              <a:spcBef>
                <a:spcPct val="20000"/>
              </a:spcBef>
              <a:spcAft>
                <a:spcPct val="0"/>
              </a:spcAft>
              <a:buClr>
                <a:srgbClr val="AA0027"/>
              </a:buClr>
              <a:buChar char="•"/>
              <a:defRPr kumimoji="1" sz="2000">
                <a:solidFill>
                  <a:schemeClr val="tx1"/>
                </a:solidFill>
                <a:latin typeface="Arial" panose="020B0604020202020204" pitchFamily="34" charset="0"/>
                <a:ea typeface="宋体" panose="02010600030101010101" pitchFamily="2" charset="-122"/>
              </a:defRPr>
            </a:lvl9pPr>
          </a:lstStyle>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运用基础知识的能力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开展科学研究的能力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工程设计能力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团队合作能力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解决工程问题能力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肩负社会责任的能力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交流能力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预测产业全球影响的能力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终身学习的能力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洞察社会变迁的能力</a:t>
            </a:r>
            <a:endParaRPr lang="en-US" altLang="zh-CN" sz="2800" dirty="0">
              <a:solidFill>
                <a:srgbClr val="0066FF"/>
              </a:solidFill>
              <a:latin typeface="华文楷体" panose="02010600040101010101" pitchFamily="2" charset="-122"/>
              <a:ea typeface="华文楷体" panose="02010600040101010101" pitchFamily="2" charset="-122"/>
            </a:endParaRPr>
          </a:p>
          <a:p>
            <a:pPr algn="l" eaLnBrk="1" hangingPunct="1">
              <a:buClrTx/>
              <a:buFontTx/>
              <a:buAutoNum type="alphaLcPeriod"/>
            </a:pPr>
            <a:r>
              <a:rPr lang="zh-CN" altLang="zh-CN" sz="2800" dirty="0">
                <a:solidFill>
                  <a:srgbClr val="0066FF"/>
                </a:solidFill>
                <a:latin typeface="华文楷体" panose="02010600040101010101" pitchFamily="2" charset="-122"/>
                <a:ea typeface="华文楷体" panose="02010600040101010101" pitchFamily="2" charset="-122"/>
              </a:rPr>
              <a:t>工程实践能力</a:t>
            </a:r>
            <a:endParaRPr lang="zh-CN" altLang="zh-CN" sz="2800" dirty="0">
              <a:solidFill>
                <a:srgbClr val="0066FF"/>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57200" y="116632"/>
            <a:ext cx="8229600" cy="657820"/>
          </a:xfrm>
        </p:spPr>
        <p:txBody>
          <a:bodyPr/>
          <a:lstStyle/>
          <a:p>
            <a:pPr algn="ctr"/>
            <a:r>
              <a:rPr lang="zh-CN" altLang="en-US" sz="4000" b="1" dirty="0">
                <a:latin typeface="黑体" panose="02010609060101010101" pitchFamily="49" charset="-122"/>
                <a:ea typeface="黑体" panose="02010609060101010101" pitchFamily="49" charset="-122"/>
              </a:rPr>
              <a:t>历史上重要的环境国际会议</a:t>
            </a:r>
            <a:endParaRPr lang="zh-CN" altLang="en-US" sz="4000" b="1" dirty="0">
              <a:latin typeface="黑体" panose="02010609060101010101" pitchFamily="49" charset="-122"/>
              <a:ea typeface="黑体" panose="02010609060101010101" pitchFamily="49" charset="-122"/>
            </a:endParaRPr>
          </a:p>
        </p:txBody>
      </p:sp>
      <p:sp>
        <p:nvSpPr>
          <p:cNvPr id="210947" name="Rectangle 3"/>
          <p:cNvSpPr>
            <a:spLocks noGrp="1" noChangeArrowheads="1"/>
          </p:cNvSpPr>
          <p:nvPr>
            <p:ph type="body" idx="1"/>
          </p:nvPr>
        </p:nvSpPr>
        <p:spPr>
          <a:xfrm>
            <a:off x="359568" y="1007987"/>
            <a:ext cx="8676927" cy="5733381"/>
          </a:xfrm>
        </p:spPr>
        <p:txBody>
          <a:bodyPr/>
          <a:lstStyle/>
          <a:p>
            <a:pPr>
              <a:lnSpc>
                <a:spcPct val="80000"/>
              </a:lnSpc>
              <a:spcBef>
                <a:spcPct val="15000"/>
              </a:spcBef>
              <a:spcAft>
                <a:spcPct val="15000"/>
              </a:spcAft>
            </a:pPr>
            <a:r>
              <a:rPr lang="zh-CN" altLang="en-US" b="1" dirty="0">
                <a:latin typeface="微软雅黑" panose="020B0503020204020204" pitchFamily="34" charset="-122"/>
                <a:ea typeface="微软雅黑" panose="020B0503020204020204" pitchFamily="34" charset="-122"/>
              </a:rPr>
              <a:t>瑞典斯得哥尔摩会议</a:t>
            </a:r>
            <a:endParaRPr lang="zh-CN" altLang="en-US"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r>
              <a:rPr lang="en-US" altLang="zh-CN" sz="2400" b="1" dirty="0">
                <a:solidFill>
                  <a:srgbClr val="0000FF"/>
                </a:solidFill>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1972</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月</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日－</a:t>
            </a:r>
            <a:r>
              <a:rPr lang="en-US" altLang="zh-CN" sz="2400" b="1" dirty="0">
                <a:latin typeface="微软雅黑" panose="020B0503020204020204" pitchFamily="34" charset="-122"/>
                <a:ea typeface="微软雅黑" panose="020B0503020204020204" pitchFamily="34" charset="-122"/>
              </a:rPr>
              <a:t>16</a:t>
            </a:r>
            <a:r>
              <a:rPr lang="zh-CN" altLang="en-US" sz="2400" b="1" dirty="0">
                <a:latin typeface="微软雅黑" panose="020B0503020204020204" pitchFamily="34" charset="-122"/>
                <a:ea typeface="微软雅黑" panose="020B0503020204020204" pitchFamily="34" charset="-122"/>
              </a:rPr>
              <a:t>日，联合国人类环境会议</a:t>
            </a:r>
            <a:endParaRPr lang="zh-CN" altLang="en-US" sz="2400"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只有一个地球</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人类环境宣言</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r>
              <a:rPr lang="en-US" altLang="zh-CN" sz="2400" b="1" dirty="0">
                <a:solidFill>
                  <a:srgbClr val="0000FF"/>
                </a:solidFill>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世界环境日</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月</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日</a:t>
            </a:r>
            <a:endParaRPr lang="zh-CN" altLang="en-US" sz="2400"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r>
              <a:rPr lang="en-US" altLang="zh-CN" sz="2400" b="1" dirty="0">
                <a:solidFill>
                  <a:srgbClr val="0000FF"/>
                </a:solidFill>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1973</a:t>
            </a:r>
            <a:r>
              <a:rPr lang="zh-CN" altLang="en-US" sz="2400" b="1" dirty="0">
                <a:latin typeface="微软雅黑" panose="020B0503020204020204" pitchFamily="34" charset="-122"/>
                <a:ea typeface="微软雅黑" panose="020B0503020204020204" pitchFamily="34" charset="-122"/>
              </a:rPr>
              <a:t>年成立联合国环境规划署（</a:t>
            </a:r>
            <a:r>
              <a:rPr lang="en-US" altLang="zh-CN" sz="2400" b="1" dirty="0">
                <a:latin typeface="微软雅黑" panose="020B0503020204020204" pitchFamily="34" charset="-122"/>
                <a:ea typeface="微软雅黑" panose="020B0503020204020204" pitchFamily="34" charset="-122"/>
              </a:rPr>
              <a:t>UNEP</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endParaRPr lang="zh-CN" altLang="en-US" sz="2400"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pPr>
            <a:r>
              <a:rPr lang="zh-CN" altLang="en-US" b="1" dirty="0">
                <a:latin typeface="微软雅黑" panose="020B0503020204020204" pitchFamily="34" charset="-122"/>
                <a:ea typeface="微软雅黑" panose="020B0503020204020204" pitchFamily="34" charset="-122"/>
              </a:rPr>
              <a:t>巴西里约热内卢会议</a:t>
            </a:r>
            <a:endParaRPr lang="zh-CN" altLang="en-US"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1992</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rPr>
              <a:t>月</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日，联合国环境与发展大会</a:t>
            </a:r>
            <a:endParaRPr lang="zh-CN" altLang="en-US" sz="2400"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里约环境与发展宣言</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关于森林问题的原则声明</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气候变化公约</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生物多样性公约</a:t>
            </a:r>
            <a:r>
              <a:rPr lang="en-US" altLang="zh-CN" sz="2400" b="1" dirty="0">
                <a:latin typeface="微软雅黑" panose="020B0503020204020204" pitchFamily="34" charset="-122"/>
                <a:ea typeface="微软雅黑" panose="020B0503020204020204" pitchFamily="34" charset="-122"/>
              </a:rPr>
              <a:t>》 《21</a:t>
            </a:r>
            <a:r>
              <a:rPr lang="zh-CN" altLang="en-US" sz="2400" b="1" dirty="0">
                <a:latin typeface="微软雅黑" panose="020B0503020204020204" pitchFamily="34" charset="-122"/>
                <a:ea typeface="微软雅黑" panose="020B0503020204020204" pitchFamily="34" charset="-122"/>
              </a:rPr>
              <a:t>世纪议程</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endParaRPr lang="en-US" altLang="zh-CN" sz="2400"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pPr>
            <a:r>
              <a:rPr lang="zh-CN" altLang="en-US" b="1" dirty="0">
                <a:latin typeface="微软雅黑" panose="020B0503020204020204" pitchFamily="34" charset="-122"/>
                <a:ea typeface="微软雅黑" panose="020B0503020204020204" pitchFamily="34" charset="-122"/>
              </a:rPr>
              <a:t>全球应对气候变化会议</a:t>
            </a:r>
            <a:endParaRPr lang="zh-CN" altLang="en-US" b="1" dirty="0">
              <a:latin typeface="微软雅黑" panose="020B0503020204020204" pitchFamily="34" charset="-122"/>
              <a:ea typeface="微软雅黑" panose="020B0503020204020204" pitchFamily="34" charset="-122"/>
            </a:endParaRPr>
          </a:p>
          <a:p>
            <a:pPr>
              <a:lnSpc>
                <a:spcPct val="80000"/>
              </a:lnSpc>
              <a:spcBef>
                <a:spcPct val="15000"/>
              </a:spcBef>
              <a:spcAft>
                <a:spcPct val="15000"/>
              </a:spcAft>
              <a:buFont typeface="Wingdings" panose="05000000000000000000" pitchFamily="2" charset="2"/>
              <a:buNone/>
            </a:pPr>
            <a:r>
              <a:rPr lang="en-US" altLang="zh-CN" sz="2400" b="1" dirty="0">
                <a:latin typeface="微软雅黑" panose="020B0503020204020204" pitchFamily="34" charset="-122"/>
                <a:ea typeface="微软雅黑" panose="020B0503020204020204" pitchFamily="34" charset="-122"/>
              </a:rPr>
              <a:t>     1996</a:t>
            </a:r>
            <a:r>
              <a:rPr lang="zh-CN" altLang="en-US" sz="2400" b="1" dirty="0">
                <a:latin typeface="微软雅黑" panose="020B0503020204020204" pitchFamily="34" charset="-122"/>
                <a:ea typeface="微软雅黑" panose="020B0503020204020204" pitchFamily="34" charset="-122"/>
              </a:rPr>
              <a:t>年的京都议定书、</a:t>
            </a:r>
            <a:r>
              <a:rPr lang="en-US" altLang="zh-CN" sz="2400" b="1" dirty="0">
                <a:latin typeface="微软雅黑" panose="020B0503020204020204" pitchFamily="34" charset="-122"/>
                <a:ea typeface="微软雅黑" panose="020B0503020204020204" pitchFamily="34" charset="-122"/>
              </a:rPr>
              <a:t>2010</a:t>
            </a:r>
            <a:r>
              <a:rPr lang="zh-CN" altLang="en-US" sz="2400" b="1" dirty="0">
                <a:latin typeface="微软雅黑" panose="020B0503020204020204" pitchFamily="34" charset="-122"/>
                <a:ea typeface="微软雅黑" panose="020B0503020204020204" pitchFamily="34" charset="-122"/>
              </a:rPr>
              <a:t>年哥本哈根会议、</a:t>
            </a:r>
            <a:r>
              <a:rPr lang="en-US" altLang="zh-CN" sz="2400" b="1" dirty="0">
                <a:latin typeface="微软雅黑" panose="020B0503020204020204" pitchFamily="34" charset="-122"/>
                <a:ea typeface="微软雅黑" panose="020B0503020204020204" pitchFamily="34" charset="-122"/>
              </a:rPr>
              <a:t>….2015</a:t>
            </a:r>
            <a:r>
              <a:rPr lang="zh-CN" altLang="en-US" sz="2400" b="1" dirty="0">
                <a:latin typeface="微软雅黑" panose="020B0503020204020204" pitchFamily="34" charset="-122"/>
                <a:ea typeface="微软雅黑" panose="020B0503020204020204" pitchFamily="34" charset="-122"/>
              </a:rPr>
              <a:t>年的巴黎会议</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0947">
                                            <p:txEl>
                                              <p:pRg st="6" end="6"/>
                                            </p:txEl>
                                          </p:spTgt>
                                        </p:tgtEl>
                                        <p:attrNameLst>
                                          <p:attrName>style.visibility</p:attrName>
                                        </p:attrNameLst>
                                      </p:cBhvr>
                                      <p:to>
                                        <p:strVal val="visible"/>
                                      </p:to>
                                    </p:set>
                                    <p:animEffect transition="in" filter="blinds(horizontal)">
                                      <p:cBhvr>
                                        <p:cTn id="7" dur="500"/>
                                        <p:tgtEl>
                                          <p:spTgt spid="210947">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0947">
                                            <p:txEl>
                                              <p:pRg st="7" end="7"/>
                                            </p:txEl>
                                          </p:spTgt>
                                        </p:tgtEl>
                                        <p:attrNameLst>
                                          <p:attrName>style.visibility</p:attrName>
                                        </p:attrNameLst>
                                      </p:cBhvr>
                                      <p:to>
                                        <p:strVal val="visible"/>
                                      </p:to>
                                    </p:set>
                                    <p:animEffect transition="in" filter="blinds(horizontal)">
                                      <p:cBhvr>
                                        <p:cTn id="10" dur="500"/>
                                        <p:tgtEl>
                                          <p:spTgt spid="210947">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10947">
                                            <p:txEl>
                                              <p:pRg st="8" end="8"/>
                                            </p:txEl>
                                          </p:spTgt>
                                        </p:tgtEl>
                                        <p:attrNameLst>
                                          <p:attrName>style.visibility</p:attrName>
                                        </p:attrNameLst>
                                      </p:cBhvr>
                                      <p:to>
                                        <p:strVal val="visible"/>
                                      </p:to>
                                    </p:set>
                                    <p:animEffect transition="in" filter="blinds(horizontal)">
                                      <p:cBhvr>
                                        <p:cTn id="13" dur="500"/>
                                        <p:tgtEl>
                                          <p:spTgt spid="210947">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10947">
                                            <p:txEl>
                                              <p:pRg st="9" end="9"/>
                                            </p:txEl>
                                          </p:spTgt>
                                        </p:tgtEl>
                                        <p:attrNameLst>
                                          <p:attrName>style.visibility</p:attrName>
                                        </p:attrNameLst>
                                      </p:cBhvr>
                                      <p:to>
                                        <p:strVal val="visible"/>
                                      </p:to>
                                    </p:set>
                                    <p:animEffect transition="in" filter="blinds(horizontal)">
                                      <p:cBhvr>
                                        <p:cTn id="16" dur="500"/>
                                        <p:tgtEl>
                                          <p:spTgt spid="210947">
                                            <p:txEl>
                                              <p:pRg st="9" end="9"/>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210947">
                                            <p:txEl>
                                              <p:pRg st="11" end="11"/>
                                            </p:txEl>
                                          </p:spTgt>
                                        </p:tgtEl>
                                        <p:attrNameLst>
                                          <p:attrName>style.visibility</p:attrName>
                                        </p:attrNameLst>
                                      </p:cBhvr>
                                      <p:to>
                                        <p:strVal val="visible"/>
                                      </p:to>
                                    </p:set>
                                    <p:anim calcmode="discrete" valueType="clr">
                                      <p:cBhvr override="childStyle">
                                        <p:cTn id="21" dur="80"/>
                                        <p:tgtEl>
                                          <p:spTgt spid="210947">
                                            <p:txEl>
                                              <p:pRg st="11" end="1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10947">
                                            <p:txEl>
                                              <p:pRg st="11" end="11"/>
                                            </p:txEl>
                                          </p:spTgt>
                                        </p:tgtEl>
                                        <p:attrNameLst>
                                          <p:attrName>fillcolor</p:attrName>
                                        </p:attrNameLst>
                                      </p:cBhvr>
                                      <p:tavLst>
                                        <p:tav tm="0">
                                          <p:val>
                                            <p:clrVal>
                                              <a:schemeClr val="accent2"/>
                                            </p:clrVal>
                                          </p:val>
                                        </p:tav>
                                        <p:tav tm="50000">
                                          <p:val>
                                            <p:clrVal>
                                              <a:schemeClr val="hlink"/>
                                            </p:clrVal>
                                          </p:val>
                                        </p:tav>
                                      </p:tavLst>
                                    </p:anim>
                                    <p:set>
                                      <p:cBhvr>
                                        <p:cTn id="23" dur="80"/>
                                        <p:tgtEl>
                                          <p:spTgt spid="210947">
                                            <p:txEl>
                                              <p:pRg st="11" end="11"/>
                                            </p:txEl>
                                          </p:spTgt>
                                        </p:tgtEl>
                                        <p:attrNameLst>
                                          <p:attrName>fill.type</p:attrName>
                                        </p:attrNameLst>
                                      </p:cBhvr>
                                      <p:to>
                                        <p:strVal val="solid"/>
                                      </p:to>
                                    </p:set>
                                  </p:childTnLst>
                                </p:cTn>
                              </p:par>
                              <p:par>
                                <p:cTn id="24" presetID="27" presetClass="entr" presetSubtype="0" fill="hold" nodeType="withEffect">
                                  <p:stCondLst>
                                    <p:cond delay="0"/>
                                  </p:stCondLst>
                                  <p:iterate type="lt">
                                    <p:tmPct val="50000"/>
                                  </p:iterate>
                                  <p:childTnLst>
                                    <p:set>
                                      <p:cBhvr>
                                        <p:cTn id="25" dur="1" fill="hold">
                                          <p:stCondLst>
                                            <p:cond delay="0"/>
                                          </p:stCondLst>
                                        </p:cTn>
                                        <p:tgtEl>
                                          <p:spTgt spid="210947">
                                            <p:txEl>
                                              <p:pRg st="12" end="12"/>
                                            </p:txEl>
                                          </p:spTgt>
                                        </p:tgtEl>
                                        <p:attrNameLst>
                                          <p:attrName>style.visibility</p:attrName>
                                        </p:attrNameLst>
                                      </p:cBhvr>
                                      <p:to>
                                        <p:strVal val="visible"/>
                                      </p:to>
                                    </p:set>
                                    <p:anim calcmode="discrete" valueType="clr">
                                      <p:cBhvr override="childStyle">
                                        <p:cTn id="26" dur="80"/>
                                        <p:tgtEl>
                                          <p:spTgt spid="210947">
                                            <p:txEl>
                                              <p:pRg st="12" end="1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10947">
                                            <p:txEl>
                                              <p:pRg st="12" end="12"/>
                                            </p:txEl>
                                          </p:spTgt>
                                        </p:tgtEl>
                                        <p:attrNameLst>
                                          <p:attrName>fillcolor</p:attrName>
                                        </p:attrNameLst>
                                      </p:cBhvr>
                                      <p:tavLst>
                                        <p:tav tm="0">
                                          <p:val>
                                            <p:clrVal>
                                              <a:schemeClr val="accent2"/>
                                            </p:clrVal>
                                          </p:val>
                                        </p:tav>
                                        <p:tav tm="50000">
                                          <p:val>
                                            <p:clrVal>
                                              <a:schemeClr val="hlink"/>
                                            </p:clrVal>
                                          </p:val>
                                        </p:tav>
                                      </p:tavLst>
                                    </p:anim>
                                    <p:set>
                                      <p:cBhvr>
                                        <p:cTn id="28" dur="80"/>
                                        <p:tgtEl>
                                          <p:spTgt spid="210947">
                                            <p:txEl>
                                              <p:pRg st="12" end="1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5496" y="908720"/>
            <a:ext cx="9144000" cy="4945184"/>
          </a:xfrm>
          <a:prstGeom prst="rect">
            <a:avLst/>
          </a:prstGeom>
        </p:spPr>
      </p:pic>
      <p:sp>
        <p:nvSpPr>
          <p:cNvPr id="3" name="矩形 2"/>
          <p:cNvSpPr/>
          <p:nvPr/>
        </p:nvSpPr>
        <p:spPr>
          <a:xfrm>
            <a:off x="336179" y="188640"/>
            <a:ext cx="8784976" cy="584775"/>
          </a:xfrm>
          <a:prstGeom prst="rect">
            <a:avLst/>
          </a:prstGeom>
        </p:spPr>
        <p:txBody>
          <a:bodyPr wrap="square">
            <a:spAutoFit/>
          </a:bodyPr>
          <a:lstStyle/>
          <a:p>
            <a:pPr lvl="0" algn="l" eaLnBrk="0" hangingPunct="0"/>
            <a:r>
              <a:rPr lang="zh-CN" altLang="en-US" sz="3200" dirty="0">
                <a:solidFill>
                  <a:srgbClr val="CC0000"/>
                </a:solidFill>
                <a:latin typeface="微软雅黑" panose="020B0503020204020204" pitchFamily="34" charset="-122"/>
                <a:ea typeface="微软雅黑" panose="020B0503020204020204" pitchFamily="34" charset="-122"/>
              </a:rPr>
              <a:t>环境问题已经成为国际合作中最活跃的领域之一</a:t>
            </a:r>
            <a:endParaRPr lang="zh-CN" altLang="en-US" sz="3200" dirty="0">
              <a:solidFill>
                <a:srgbClr val="CC0000"/>
              </a:solidFill>
              <a:latin typeface="微软雅黑" panose="020B0503020204020204" pitchFamily="34" charset="-122"/>
              <a:ea typeface="微软雅黑" panose="020B0503020204020204" pitchFamily="34" charset="-122"/>
            </a:endParaRPr>
          </a:p>
        </p:txBody>
      </p:sp>
      <p:sp>
        <p:nvSpPr>
          <p:cNvPr id="4" name="矩形 3"/>
          <p:cNvSpPr/>
          <p:nvPr/>
        </p:nvSpPr>
        <p:spPr>
          <a:xfrm>
            <a:off x="179512" y="5853904"/>
            <a:ext cx="8941644" cy="923330"/>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国际社会缔结环境相关的国际条约和其他协定</a:t>
            </a:r>
            <a:r>
              <a:rPr lang="en-US" altLang="zh-CN" dirty="0">
                <a:latin typeface="微软雅黑" panose="020B0503020204020204" pitchFamily="34" charset="-122"/>
                <a:ea typeface="微软雅黑" panose="020B0503020204020204" pitchFamily="34" charset="-122"/>
              </a:rPr>
              <a:t>500</a:t>
            </a:r>
            <a:r>
              <a:rPr lang="zh-CN" altLang="en-US" dirty="0">
                <a:latin typeface="微软雅黑" panose="020B0503020204020204" pitchFamily="34" charset="-122"/>
                <a:ea typeface="微软雅黑" panose="020B0503020204020204" pitchFamily="34" charset="-122"/>
              </a:rPr>
              <a:t>余个，其中区域性条约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协定</a:t>
            </a:r>
            <a:r>
              <a:rPr lang="en-US" altLang="zh-CN" dirty="0">
                <a:latin typeface="微软雅黑" panose="020B0503020204020204" pitchFamily="34" charset="-122"/>
                <a:ea typeface="微软雅黑" panose="020B0503020204020204" pitchFamily="34" charset="-122"/>
              </a:rPr>
              <a:t>300</a:t>
            </a:r>
            <a:r>
              <a:rPr lang="zh-CN" altLang="en-US" dirty="0">
                <a:latin typeface="微软雅黑" panose="020B0503020204020204" pitchFamily="34" charset="-122"/>
                <a:ea typeface="微软雅黑" panose="020B0503020204020204" pitchFamily="34" charset="-122"/>
              </a:rPr>
              <a:t>多个，全球性条约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协定</a:t>
            </a:r>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多个，涉及化学品和废物、气候变化、海洋保护、生物多样性、核与辐射安全等重大环境问题</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2397" y="116632"/>
            <a:ext cx="8581603" cy="707886"/>
          </a:xfrm>
          <a:prstGeom prst="rect">
            <a:avLst/>
          </a:prstGeom>
        </p:spPr>
        <p:txBody>
          <a:bodyPr wrap="square">
            <a:spAutoFit/>
          </a:bodyPr>
          <a:lstStyle/>
          <a:p>
            <a:pPr lvl="0" algn="l" eaLnBrk="0" hangingPunct="0"/>
            <a:r>
              <a:rPr lang="zh-CN" altLang="en-US" sz="4000" dirty="0">
                <a:solidFill>
                  <a:srgbClr val="CC0000"/>
                </a:solidFill>
                <a:latin typeface="微软雅黑" panose="020B0503020204020204" pitchFamily="34" charset="-122"/>
                <a:ea typeface="微软雅黑" panose="020B0503020204020204" pitchFamily="34" charset="-122"/>
              </a:rPr>
              <a:t>全球范围的环境问题</a:t>
            </a:r>
            <a:endParaRPr lang="zh-CN" altLang="en-US" sz="4000" dirty="0">
              <a:solidFill>
                <a:srgbClr val="CC0000"/>
              </a:solidFill>
              <a:latin typeface="微软雅黑" panose="020B0503020204020204" pitchFamily="34" charset="-122"/>
              <a:ea typeface="微软雅黑" panose="020B0503020204020204" pitchFamily="34" charset="-122"/>
            </a:endParaRPr>
          </a:p>
        </p:txBody>
      </p:sp>
      <p:sp>
        <p:nvSpPr>
          <p:cNvPr id="5" name="内容占位符 2"/>
          <p:cNvSpPr txBox="1"/>
          <p:nvPr/>
        </p:nvSpPr>
        <p:spPr>
          <a:xfrm>
            <a:off x="675779" y="1052736"/>
            <a:ext cx="8105775" cy="5472608"/>
          </a:xfrm>
          <a:prstGeom prst="rect">
            <a:avLst/>
          </a:prstGeom>
        </p:spPr>
        <p:txBody>
          <a:bodyPr/>
          <a:lstStyle>
            <a:lvl1pPr marL="342900" indent="-342900" algn="l" rtl="0" fontAlgn="base">
              <a:spcBef>
                <a:spcPct val="20000"/>
              </a:spcBef>
              <a:spcAft>
                <a:spcPct val="0"/>
              </a:spcAft>
              <a:buClr>
                <a:schemeClr val="bg2"/>
              </a:buClr>
              <a:buSzPct val="75000"/>
              <a:buFont typeface="Wingdings" panose="05000000000000000000" pitchFamily="2" charset="2"/>
              <a:buChar char="p"/>
              <a:defRPr sz="28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n"/>
              <a:defRPr sz="2400" kern="1200">
                <a:solidFill>
                  <a:schemeClr val="tx1"/>
                </a:solidFill>
                <a:latin typeface="+mn-lt"/>
                <a:ea typeface="+mn-ea"/>
                <a:cs typeface="+mn-cs"/>
              </a:defRPr>
            </a:lvl2pPr>
            <a:lvl3pPr marL="1143000" indent="-228600" algn="l" rtl="0" fontAlgn="base">
              <a:spcBef>
                <a:spcPct val="20000"/>
              </a:spcBef>
              <a:spcAft>
                <a:spcPct val="0"/>
              </a:spcAft>
              <a:buClr>
                <a:schemeClr val="accent1"/>
              </a:buClr>
              <a:buSzPct val="65000"/>
              <a:buFont typeface="Wingdings" panose="05000000000000000000" pitchFamily="2" charset="2"/>
              <a:buChar char="p"/>
              <a:defRPr sz="2000" kern="1200">
                <a:solidFill>
                  <a:schemeClr val="tx1"/>
                </a:solidFill>
                <a:latin typeface="+mn-lt"/>
                <a:ea typeface="+mn-ea"/>
                <a:cs typeface="+mn-cs"/>
              </a:defRPr>
            </a:lvl3pPr>
            <a:lvl4pPr marL="1600200" indent="-228600" algn="l" rtl="0" fontAlgn="base">
              <a:spcBef>
                <a:spcPct val="20000"/>
              </a:spcBef>
              <a:spcAft>
                <a:spcPct val="0"/>
              </a:spcAft>
              <a:buClr>
                <a:schemeClr val="bg2"/>
              </a:buClr>
              <a:buFont typeface="Wingdings" panose="05000000000000000000" pitchFamily="2" charset="2"/>
              <a:buChar char="§"/>
              <a:defRPr kern="1200">
                <a:solidFill>
                  <a:schemeClr val="tx1"/>
                </a:solidFill>
                <a:latin typeface="+mn-lt"/>
                <a:ea typeface="+mn-ea"/>
                <a:cs typeface="+mn-cs"/>
              </a:defRPr>
            </a:lvl4pPr>
            <a:lvl5pPr marL="2057400" indent="-228600" algn="l" rtl="0" fontAlgn="base">
              <a:spcBef>
                <a:spcPct val="20000"/>
              </a:spcBef>
              <a:spcAft>
                <a:spcPct val="0"/>
              </a:spcAft>
              <a:buClr>
                <a:schemeClr val="tx2"/>
              </a:buClr>
              <a:buSzPct val="80000"/>
              <a:buFont typeface="Wingdings" panose="05000000000000000000" pitchFamily="2" charset="2"/>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z="3600" b="1" dirty="0">
                <a:latin typeface="微软雅黑" panose="020B0503020204020204" pitchFamily="34" charset="-122"/>
                <a:ea typeface="微软雅黑" panose="020B0503020204020204" pitchFamily="34" charset="-122"/>
              </a:rPr>
              <a:t>1</a:t>
            </a:r>
            <a:r>
              <a:rPr lang="zh-CN" altLang="en-US" sz="3600" b="1" dirty="0">
                <a:latin typeface="微软雅黑" panose="020B0503020204020204" pitchFamily="34" charset="-122"/>
                <a:ea typeface="微软雅黑" panose="020B0503020204020204" pitchFamily="34" charset="-122"/>
              </a:rPr>
              <a:t>、</a:t>
            </a:r>
            <a:r>
              <a:rPr lang="zh-CN" altLang="zh-CN" sz="3600" b="1" dirty="0">
                <a:latin typeface="微软雅黑" panose="020B0503020204020204" pitchFamily="34" charset="-122"/>
                <a:ea typeface="微软雅黑" panose="020B0503020204020204" pitchFamily="34" charset="-122"/>
              </a:rPr>
              <a:t>温室效应和全球变暖 </a:t>
            </a:r>
            <a:endParaRPr lang="en-US" altLang="zh-CN" sz="36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a:t>
            </a:r>
            <a:r>
              <a:rPr lang="zh-CN" altLang="zh-CN" sz="3600" b="1" dirty="0">
                <a:latin typeface="微软雅黑" panose="020B0503020204020204" pitchFamily="34" charset="-122"/>
                <a:ea typeface="微软雅黑" panose="020B0503020204020204" pitchFamily="34" charset="-122"/>
              </a:rPr>
              <a:t>臭氧层破坏</a:t>
            </a:r>
            <a:endParaRPr lang="zh-CN" altLang="zh-CN" sz="36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3600" b="1" dirty="0">
                <a:latin typeface="微软雅黑" panose="020B0503020204020204" pitchFamily="34" charset="-122"/>
                <a:ea typeface="微软雅黑" panose="020B0503020204020204" pitchFamily="34" charset="-122"/>
              </a:rPr>
              <a:t>3</a:t>
            </a:r>
            <a:r>
              <a:rPr lang="zh-CN" altLang="en-US" sz="3600" b="1" dirty="0">
                <a:latin typeface="微软雅黑" panose="020B0503020204020204" pitchFamily="34" charset="-122"/>
                <a:ea typeface="微软雅黑" panose="020B0503020204020204" pitchFamily="34" charset="-122"/>
              </a:rPr>
              <a:t>、</a:t>
            </a:r>
            <a:r>
              <a:rPr lang="zh-CN" altLang="zh-CN" sz="3600" b="1" dirty="0">
                <a:latin typeface="微软雅黑" panose="020B0503020204020204" pitchFamily="34" charset="-122"/>
                <a:ea typeface="微软雅黑" panose="020B0503020204020204" pitchFamily="34" charset="-122"/>
              </a:rPr>
              <a:t>酸雨</a:t>
            </a:r>
            <a:endParaRPr lang="zh-CN" altLang="zh-CN" sz="36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3600" b="1" dirty="0">
                <a:latin typeface="微软雅黑" panose="020B0503020204020204" pitchFamily="34" charset="-122"/>
                <a:ea typeface="微软雅黑" panose="020B0503020204020204" pitchFamily="34" charset="-122"/>
              </a:rPr>
              <a:t>4</a:t>
            </a:r>
            <a:r>
              <a:rPr lang="zh-CN" altLang="en-US" sz="3600" b="1" dirty="0">
                <a:latin typeface="微软雅黑" panose="020B0503020204020204" pitchFamily="34" charset="-122"/>
                <a:ea typeface="微软雅黑" panose="020B0503020204020204" pitchFamily="34" charset="-122"/>
              </a:rPr>
              <a:t>、</a:t>
            </a:r>
            <a:r>
              <a:rPr lang="zh-CN" altLang="zh-CN" sz="3600" b="1" dirty="0">
                <a:latin typeface="微软雅黑" panose="020B0503020204020204" pitchFamily="34" charset="-122"/>
                <a:ea typeface="微软雅黑" panose="020B0503020204020204" pitchFamily="34" charset="-122"/>
              </a:rPr>
              <a:t>淡水资源的缺乏和水的污染</a:t>
            </a:r>
            <a:endParaRPr lang="zh-CN" altLang="zh-CN" sz="36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3600" b="1" dirty="0">
                <a:latin typeface="微软雅黑" panose="020B0503020204020204" pitchFamily="34" charset="-122"/>
                <a:ea typeface="微软雅黑" panose="020B0503020204020204" pitchFamily="34" charset="-122"/>
              </a:rPr>
              <a:t>5</a:t>
            </a:r>
            <a:r>
              <a:rPr lang="zh-CN" altLang="en-US" sz="3600" b="1" dirty="0">
                <a:latin typeface="微软雅黑" panose="020B0503020204020204" pitchFamily="34" charset="-122"/>
                <a:ea typeface="微软雅黑" panose="020B0503020204020204" pitchFamily="34" charset="-122"/>
              </a:rPr>
              <a:t>、</a:t>
            </a:r>
            <a:r>
              <a:rPr lang="zh-CN" altLang="zh-CN" sz="3600" b="1" dirty="0">
                <a:latin typeface="微软雅黑" panose="020B0503020204020204" pitchFamily="34" charset="-122"/>
                <a:ea typeface="微软雅黑" panose="020B0503020204020204" pitchFamily="34" charset="-122"/>
              </a:rPr>
              <a:t>土地沙漠化</a:t>
            </a:r>
            <a:endParaRPr lang="zh-CN" altLang="zh-CN" sz="36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3600" b="1" dirty="0">
                <a:latin typeface="微软雅黑" panose="020B0503020204020204" pitchFamily="34" charset="-122"/>
                <a:ea typeface="微软雅黑" panose="020B0503020204020204" pitchFamily="34" charset="-122"/>
              </a:rPr>
              <a:t>6</a:t>
            </a:r>
            <a:r>
              <a:rPr lang="zh-CN" altLang="en-US" sz="3600" b="1" dirty="0">
                <a:latin typeface="微软雅黑" panose="020B0503020204020204" pitchFamily="34" charset="-122"/>
                <a:ea typeface="微软雅黑" panose="020B0503020204020204" pitchFamily="34" charset="-122"/>
              </a:rPr>
              <a:t>、</a:t>
            </a:r>
            <a:r>
              <a:rPr lang="zh-CN" altLang="zh-CN" sz="3600" b="1" dirty="0">
                <a:latin typeface="微软雅黑" panose="020B0503020204020204" pitchFamily="34" charset="-122"/>
                <a:ea typeface="微软雅黑" panose="020B0503020204020204" pitchFamily="34" charset="-122"/>
              </a:rPr>
              <a:t>生物多样性</a:t>
            </a:r>
            <a:r>
              <a:rPr lang="zh-CN" altLang="en-US" sz="3600" b="1" dirty="0">
                <a:latin typeface="微软雅黑" panose="020B0503020204020204" pitchFamily="34" charset="-122"/>
                <a:ea typeface="微软雅黑" panose="020B0503020204020204" pitchFamily="34" charset="-122"/>
              </a:rPr>
              <a:t>丧</a:t>
            </a:r>
            <a:r>
              <a:rPr lang="zh-CN" altLang="zh-CN" sz="3600" b="1" dirty="0">
                <a:latin typeface="微软雅黑" panose="020B0503020204020204" pitchFamily="34" charset="-122"/>
                <a:ea typeface="微软雅黑" panose="020B0503020204020204" pitchFamily="34" charset="-122"/>
              </a:rPr>
              <a:t>失</a:t>
            </a:r>
            <a:endParaRPr lang="en-US" altLang="zh-CN" sz="36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3600" b="1" dirty="0">
                <a:latin typeface="微软雅黑" panose="020B0503020204020204" pitchFamily="34" charset="-122"/>
                <a:ea typeface="微软雅黑" panose="020B0503020204020204" pitchFamily="34" charset="-122"/>
              </a:rPr>
              <a:t>7</a:t>
            </a:r>
            <a:r>
              <a:rPr lang="zh-CN" altLang="en-US" sz="3600" b="1" dirty="0">
                <a:latin typeface="微软雅黑" panose="020B0503020204020204" pitchFamily="34" charset="-122"/>
                <a:ea typeface="微软雅黑" panose="020B0503020204020204" pitchFamily="34" charset="-122"/>
              </a:rPr>
              <a:t>、</a:t>
            </a:r>
            <a:r>
              <a:rPr lang="zh-CN" altLang="zh-CN" sz="3600" b="1" dirty="0">
                <a:latin typeface="微软雅黑" panose="020B0503020204020204" pitchFamily="34" charset="-122"/>
                <a:ea typeface="微软雅黑" panose="020B0503020204020204" pitchFamily="34" charset="-122"/>
              </a:rPr>
              <a:t>海洋污染</a:t>
            </a:r>
            <a:endParaRPr lang="en-US" altLang="zh-CN" sz="36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r>
              <a:rPr lang="en-US" altLang="zh-CN" sz="3600" b="1" dirty="0">
                <a:latin typeface="微软雅黑" panose="020B0503020204020204" pitchFamily="34" charset="-122"/>
                <a:ea typeface="微软雅黑" panose="020B0503020204020204" pitchFamily="34" charset="-122"/>
              </a:rPr>
              <a:t>8</a:t>
            </a:r>
            <a:r>
              <a:rPr lang="zh-CN" altLang="en-US" sz="3600" b="1" dirty="0">
                <a:latin typeface="微软雅黑" panose="020B0503020204020204" pitchFamily="34" charset="-122"/>
                <a:ea typeface="微软雅黑" panose="020B0503020204020204" pitchFamily="34" charset="-122"/>
              </a:rPr>
              <a:t>、</a:t>
            </a:r>
            <a:r>
              <a:rPr lang="zh-CN" altLang="zh-CN" sz="3600" b="1" dirty="0">
                <a:latin typeface="微软雅黑" panose="020B0503020204020204" pitchFamily="34" charset="-122"/>
                <a:ea typeface="微软雅黑" panose="020B0503020204020204" pitchFamily="34" charset="-122"/>
              </a:rPr>
              <a:t>危险废物越境转移</a:t>
            </a:r>
            <a:endParaRPr lang="zh-CN" altLang="zh-CN" sz="3600" b="1" dirty="0">
              <a:latin typeface="微软雅黑" panose="020B0503020204020204" pitchFamily="34" charset="-122"/>
              <a:ea typeface="微软雅黑" panose="020B0503020204020204" pitchFamily="34" charset="-122"/>
            </a:endParaRPr>
          </a:p>
          <a:p>
            <a:pPr>
              <a:buFont typeface="Wingdings" panose="05000000000000000000" pitchFamily="2" charset="2"/>
              <a:buNone/>
            </a:pPr>
            <a:endParaRPr lang="zh-CN" altLang="zh-CN" sz="3600" b="1" dirty="0">
              <a:latin typeface="微软雅黑" panose="020B0503020204020204" pitchFamily="34" charset="-122"/>
              <a:ea typeface="微软雅黑" panose="020B0503020204020204" pitchFamily="34" charset="-122"/>
            </a:endParaRPr>
          </a:p>
          <a:p>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18373"/>
            <a:ext cx="5262188" cy="707886"/>
          </a:xfrm>
          <a:prstGeom prst="rect">
            <a:avLst/>
          </a:prstGeom>
        </p:spPr>
        <p:txBody>
          <a:bodyPr wrap="square">
            <a:spAutoFit/>
          </a:bodyPr>
          <a:lstStyle/>
          <a:p>
            <a:pPr algn="l" fontAlgn="auto">
              <a:spcBef>
                <a:spcPts val="0"/>
              </a:spcBef>
              <a:spcAft>
                <a:spcPts val="0"/>
              </a:spcAft>
            </a:pPr>
            <a:r>
              <a:rPr lang="zh-CN" altLang="en-US" sz="4000">
                <a:solidFill>
                  <a:srgbClr val="0070C0"/>
                </a:solidFill>
                <a:latin typeface="微软雅黑" panose="020B0503020204020204" pitchFamily="34" charset="-122"/>
                <a:ea typeface="微软雅黑" panose="020B0503020204020204" pitchFamily="34" charset="-122"/>
              </a:rPr>
              <a:t>可持续发展</a:t>
            </a:r>
            <a:endParaRPr lang="zh-CN" altLang="en-US" sz="4000" dirty="0">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21006" y="2839308"/>
            <a:ext cx="7752820" cy="1169551"/>
          </a:xfrm>
          <a:prstGeom prst="rect">
            <a:avLst/>
          </a:prstGeom>
          <a:noFill/>
        </p:spPr>
        <p:txBody>
          <a:bodyPr wrap="square" rtlCol="0">
            <a:spAutoFit/>
          </a:bodyPr>
          <a:lstStyle/>
          <a:p>
            <a:pPr algn="just" fontAlgn="auto">
              <a:lnSpc>
                <a:spcPts val="2760"/>
              </a:lnSpc>
              <a:spcBef>
                <a:spcPts val="0"/>
              </a:spcBef>
              <a:spcAft>
                <a:spcPts val="0"/>
              </a:spcAft>
            </a:pPr>
            <a:r>
              <a:rPr lang="en-US" altLang="zh-CN" sz="2400" b="0">
                <a:solidFill>
                  <a:prstClr val="black"/>
                </a:solidFill>
                <a:latin typeface="方正正准黑简体" panose="02000000000000000000" pitchFamily="2" charset="-122"/>
                <a:ea typeface="方正正准黑简体" panose="02000000000000000000" pitchFamily="2" charset="-122"/>
              </a:rPr>
              <a:t>2020</a:t>
            </a:r>
            <a:r>
              <a:rPr lang="zh-CN" altLang="en-US" sz="2400" b="0">
                <a:solidFill>
                  <a:prstClr val="black"/>
                </a:solidFill>
                <a:latin typeface="方正正准黑简体" panose="02000000000000000000" pitchFamily="2" charset="-122"/>
                <a:ea typeface="方正正准黑简体" panose="02000000000000000000" pitchFamily="2" charset="-122"/>
              </a:rPr>
              <a:t>年，联合国秘书长古特雷斯召集全球</a:t>
            </a:r>
            <a:r>
              <a:rPr lang="en-US" altLang="zh-CN" sz="2400" b="0">
                <a:solidFill>
                  <a:prstClr val="black"/>
                </a:solidFill>
                <a:latin typeface="方正正准黑简体" panose="02000000000000000000" pitchFamily="2" charset="-122"/>
                <a:ea typeface="方正正准黑简体" panose="02000000000000000000" pitchFamily="2" charset="-122"/>
              </a:rPr>
              <a:t>15</a:t>
            </a:r>
            <a:r>
              <a:rPr lang="zh-CN" altLang="en-US" sz="2400" b="0">
                <a:solidFill>
                  <a:prstClr val="black"/>
                </a:solidFill>
                <a:latin typeface="方正正准黑简体" panose="02000000000000000000" pitchFamily="2" charset="-122"/>
                <a:ea typeface="方正正准黑简体" panose="02000000000000000000" pitchFamily="2" charset="-122"/>
              </a:rPr>
              <a:t>位专家，成立可持续发展报告独立科学家工作组，启动</a:t>
            </a:r>
            <a:r>
              <a:rPr lang="en-US" altLang="zh-CN" sz="2400" b="0">
                <a:solidFill>
                  <a:prstClr val="black"/>
                </a:solidFill>
                <a:latin typeface="方正正准黑简体" panose="02000000000000000000" pitchFamily="2" charset="-122"/>
                <a:ea typeface="方正正准黑简体" panose="02000000000000000000" pitchFamily="2" charset="-122"/>
              </a:rPr>
              <a:t>《2023</a:t>
            </a:r>
            <a:r>
              <a:rPr lang="zh-CN" altLang="en-US" sz="2400" b="0">
                <a:solidFill>
                  <a:prstClr val="black"/>
                </a:solidFill>
                <a:latin typeface="方正正准黑简体" panose="02000000000000000000" pitchFamily="2" charset="-122"/>
                <a:ea typeface="方正正准黑简体" panose="02000000000000000000" pitchFamily="2" charset="-122"/>
              </a:rPr>
              <a:t>年全球可持续发展报告</a:t>
            </a:r>
            <a:r>
              <a:rPr lang="en-US" altLang="zh-CN" sz="2400" b="0">
                <a:solidFill>
                  <a:prstClr val="black"/>
                </a:solidFill>
                <a:latin typeface="方正正准黑简体" panose="02000000000000000000" pitchFamily="2" charset="-122"/>
                <a:ea typeface="方正正准黑简体" panose="02000000000000000000" pitchFamily="2" charset="-122"/>
              </a:rPr>
              <a:t>》</a:t>
            </a:r>
            <a:r>
              <a:rPr lang="zh-CN" altLang="en-US" sz="2400" b="0">
                <a:solidFill>
                  <a:prstClr val="black"/>
                </a:solidFill>
                <a:latin typeface="方正正准黑简体" panose="02000000000000000000" pitchFamily="2" charset="-122"/>
                <a:ea typeface="方正正准黑简体" panose="02000000000000000000" pitchFamily="2" charset="-122"/>
              </a:rPr>
              <a:t>的撰写工作。</a:t>
            </a:r>
            <a:endParaRPr lang="zh-CN" altLang="en-US" sz="2400" b="0" dirty="0">
              <a:solidFill>
                <a:prstClr val="black"/>
              </a:solidFill>
              <a:latin typeface="方正正准黑简体" panose="02000000000000000000" pitchFamily="2" charset="-122"/>
              <a:ea typeface="方正正准黑简体" panose="02000000000000000000" pitchFamily="2" charset="-122"/>
            </a:endParaRPr>
          </a:p>
        </p:txBody>
      </p:sp>
      <p:sp>
        <p:nvSpPr>
          <p:cNvPr id="4" name="矩形 3"/>
          <p:cNvSpPr/>
          <p:nvPr/>
        </p:nvSpPr>
        <p:spPr>
          <a:xfrm>
            <a:off x="351920" y="1400024"/>
            <a:ext cx="7824828" cy="1252314"/>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ts val="2160"/>
              </a:lnSpc>
              <a:spcBef>
                <a:spcPts val="0"/>
              </a:spcBef>
              <a:spcAft>
                <a:spcPts val="0"/>
              </a:spcAft>
            </a:pPr>
            <a:endParaRPr lang="zh-CN" altLang="en-US" sz="2400" b="0">
              <a:solidFill>
                <a:prstClr val="white"/>
              </a:solidFill>
              <a:latin typeface="Calibri" panose="020F0502020204030204"/>
              <a:ea typeface="微软雅黑" panose="020B0503020204020204" pitchFamily="34" charset="-122"/>
            </a:endParaRPr>
          </a:p>
        </p:txBody>
      </p:sp>
      <p:sp>
        <p:nvSpPr>
          <p:cNvPr id="5" name="文本框 4"/>
          <p:cNvSpPr txBox="1"/>
          <p:nvPr/>
        </p:nvSpPr>
        <p:spPr>
          <a:xfrm>
            <a:off x="395536" y="1455627"/>
            <a:ext cx="7752820" cy="1169551"/>
          </a:xfrm>
          <a:prstGeom prst="rect">
            <a:avLst/>
          </a:prstGeom>
          <a:noFill/>
        </p:spPr>
        <p:txBody>
          <a:bodyPr wrap="square" rtlCol="0">
            <a:spAutoFit/>
          </a:bodyPr>
          <a:lstStyle/>
          <a:p>
            <a:pPr algn="just" fontAlgn="auto">
              <a:lnSpc>
                <a:spcPts val="2760"/>
              </a:lnSpc>
              <a:spcBef>
                <a:spcPts val="0"/>
              </a:spcBef>
              <a:spcAft>
                <a:spcPts val="0"/>
              </a:spcAft>
            </a:pPr>
            <a:r>
              <a:rPr lang="en-US" altLang="zh-CN" sz="2400" b="0">
                <a:solidFill>
                  <a:prstClr val="black"/>
                </a:solidFill>
                <a:latin typeface="方正正准黑简体" panose="02000000000000000000" pitchFamily="2" charset="-122"/>
                <a:ea typeface="方正正准黑简体" panose="02000000000000000000" pitchFamily="2" charset="-122"/>
              </a:rPr>
              <a:t>2015</a:t>
            </a:r>
            <a:r>
              <a:rPr lang="zh-CN" altLang="en-US" sz="2400" b="0">
                <a:solidFill>
                  <a:prstClr val="black"/>
                </a:solidFill>
                <a:latin typeface="方正正准黑简体" panose="02000000000000000000" pitchFamily="2" charset="-122"/>
                <a:ea typeface="方正正准黑简体" panose="02000000000000000000" pitchFamily="2" charset="-122"/>
              </a:rPr>
              <a:t>年联合国通过了包含</a:t>
            </a:r>
            <a:r>
              <a:rPr lang="en-US" altLang="zh-CN" sz="2400" b="0">
                <a:solidFill>
                  <a:prstClr val="black"/>
                </a:solidFill>
                <a:latin typeface="方正正准黑简体" panose="02000000000000000000" pitchFamily="2" charset="-122"/>
                <a:ea typeface="方正正准黑简体" panose="02000000000000000000" pitchFamily="2" charset="-122"/>
              </a:rPr>
              <a:t>17</a:t>
            </a:r>
            <a:r>
              <a:rPr lang="zh-CN" altLang="en-US" sz="2400" b="0">
                <a:solidFill>
                  <a:prstClr val="black"/>
                </a:solidFill>
                <a:latin typeface="方正正准黑简体" panose="02000000000000000000" pitchFamily="2" charset="-122"/>
                <a:ea typeface="方正正准黑简体" panose="02000000000000000000" pitchFamily="2" charset="-122"/>
              </a:rPr>
              <a:t>项可持续发展目标的</a:t>
            </a:r>
            <a:r>
              <a:rPr lang="en-US" altLang="zh-CN" sz="2400" b="0">
                <a:solidFill>
                  <a:prstClr val="black"/>
                </a:solidFill>
                <a:latin typeface="方正正准黑简体" panose="02000000000000000000" pitchFamily="2" charset="-122"/>
                <a:ea typeface="方正正准黑简体" panose="02000000000000000000" pitchFamily="2" charset="-122"/>
              </a:rPr>
              <a:t>《2030</a:t>
            </a:r>
            <a:r>
              <a:rPr lang="zh-CN" altLang="en-US" sz="2400" b="0">
                <a:solidFill>
                  <a:prstClr val="black"/>
                </a:solidFill>
                <a:latin typeface="方正正准黑简体" panose="02000000000000000000" pitchFamily="2" charset="-122"/>
                <a:ea typeface="方正正准黑简体" panose="02000000000000000000" pitchFamily="2" charset="-122"/>
              </a:rPr>
              <a:t>年可持续发展议程</a:t>
            </a:r>
            <a:r>
              <a:rPr lang="en-US" altLang="zh-CN" sz="2400" b="0">
                <a:solidFill>
                  <a:prstClr val="black"/>
                </a:solidFill>
                <a:latin typeface="方正正准黑简体" panose="02000000000000000000" pitchFamily="2" charset="-122"/>
                <a:ea typeface="方正正准黑简体" panose="02000000000000000000" pitchFamily="2" charset="-122"/>
              </a:rPr>
              <a:t>》</a:t>
            </a:r>
            <a:r>
              <a:rPr lang="zh-CN" altLang="en-US" sz="2400" b="0">
                <a:solidFill>
                  <a:prstClr val="black"/>
                </a:solidFill>
                <a:latin typeface="方正正准黑简体" panose="02000000000000000000" pitchFamily="2" charset="-122"/>
                <a:ea typeface="方正正准黑简体" panose="02000000000000000000" pitchFamily="2" charset="-122"/>
              </a:rPr>
              <a:t>，希望到</a:t>
            </a:r>
            <a:r>
              <a:rPr lang="en-US" altLang="zh-CN" sz="2400" b="0">
                <a:solidFill>
                  <a:prstClr val="black"/>
                </a:solidFill>
                <a:latin typeface="方正正准黑简体" panose="02000000000000000000" pitchFamily="2" charset="-122"/>
                <a:ea typeface="方正正准黑简体" panose="02000000000000000000" pitchFamily="2" charset="-122"/>
              </a:rPr>
              <a:t>2030</a:t>
            </a:r>
            <a:r>
              <a:rPr lang="zh-CN" altLang="en-US" sz="2400" b="0">
                <a:solidFill>
                  <a:prstClr val="black"/>
                </a:solidFill>
                <a:latin typeface="方正正准黑简体" panose="02000000000000000000" pitchFamily="2" charset="-122"/>
                <a:ea typeface="方正正准黑简体" panose="02000000000000000000" pitchFamily="2" charset="-122"/>
              </a:rPr>
              <a:t>年实现经济增长、社会包容与环境可持续性的和谐发展。</a:t>
            </a:r>
            <a:endParaRPr lang="en-US" altLang="zh-CN" sz="2400" b="0">
              <a:solidFill>
                <a:prstClr val="black"/>
              </a:solidFill>
              <a:latin typeface="方正正准黑简体" panose="02000000000000000000" pitchFamily="2" charset="-122"/>
              <a:ea typeface="方正正准黑简体" panose="02000000000000000000" pitchFamily="2" charset="-122"/>
            </a:endParaRPr>
          </a:p>
        </p:txBody>
      </p:sp>
      <p:sp>
        <p:nvSpPr>
          <p:cNvPr id="6" name="文本框 5"/>
          <p:cNvSpPr txBox="1"/>
          <p:nvPr/>
        </p:nvSpPr>
        <p:spPr>
          <a:xfrm>
            <a:off x="337353" y="4336889"/>
            <a:ext cx="7752820" cy="1528624"/>
          </a:xfrm>
          <a:prstGeom prst="rect">
            <a:avLst/>
          </a:prstGeom>
          <a:noFill/>
        </p:spPr>
        <p:txBody>
          <a:bodyPr wrap="square" rtlCol="0">
            <a:spAutoFit/>
          </a:bodyPr>
          <a:lstStyle/>
          <a:p>
            <a:pPr algn="just" fontAlgn="auto">
              <a:lnSpc>
                <a:spcPts val="2760"/>
              </a:lnSpc>
              <a:spcBef>
                <a:spcPts val="0"/>
              </a:spcBef>
              <a:spcAft>
                <a:spcPts val="0"/>
              </a:spcAft>
            </a:pPr>
            <a:r>
              <a:rPr lang="en-US" altLang="zh-CN" sz="2400" b="0">
                <a:solidFill>
                  <a:prstClr val="black"/>
                </a:solidFill>
                <a:latin typeface="方正正准黑简体" panose="02000000000000000000" pitchFamily="2" charset="-122"/>
                <a:ea typeface="方正正准黑简体" panose="02000000000000000000" pitchFamily="2" charset="-122"/>
              </a:rPr>
              <a:t>2021</a:t>
            </a:r>
            <a:r>
              <a:rPr lang="zh-CN" altLang="en-US" sz="2400" b="0">
                <a:solidFill>
                  <a:prstClr val="black"/>
                </a:solidFill>
                <a:latin typeface="方正正准黑简体" panose="02000000000000000000" pitchFamily="2" charset="-122"/>
                <a:ea typeface="方正正准黑简体" panose="02000000000000000000" pitchFamily="2" charset="-122"/>
              </a:rPr>
              <a:t>年</a:t>
            </a:r>
            <a:r>
              <a:rPr lang="en-US" altLang="zh-CN" sz="2400" b="0">
                <a:solidFill>
                  <a:prstClr val="black"/>
                </a:solidFill>
                <a:latin typeface="方正正准黑简体" panose="02000000000000000000" pitchFamily="2" charset="-122"/>
                <a:ea typeface="方正正准黑简体" panose="02000000000000000000" pitchFamily="2" charset="-122"/>
              </a:rPr>
              <a:t>9</a:t>
            </a:r>
            <a:r>
              <a:rPr lang="zh-CN" altLang="en-US" sz="2400" b="0">
                <a:solidFill>
                  <a:prstClr val="black"/>
                </a:solidFill>
                <a:latin typeface="方正正准黑简体" panose="02000000000000000000" pitchFamily="2" charset="-122"/>
                <a:ea typeface="方正正准黑简体" panose="02000000000000000000" pitchFamily="2" charset="-122"/>
              </a:rPr>
              <a:t>月，习近平主席在第七十六届联合国大会一般性辩论上发表重要讲话，提出全球发展倡议，强调加快落实联合国</a:t>
            </a:r>
            <a:r>
              <a:rPr lang="en-US" altLang="zh-CN" sz="2400" b="0">
                <a:solidFill>
                  <a:prstClr val="black"/>
                </a:solidFill>
                <a:latin typeface="方正正准黑简体" panose="02000000000000000000" pitchFamily="2" charset="-122"/>
                <a:ea typeface="方正正准黑简体" panose="02000000000000000000" pitchFamily="2" charset="-122"/>
              </a:rPr>
              <a:t>2030</a:t>
            </a:r>
            <a:r>
              <a:rPr lang="zh-CN" altLang="en-US" sz="2400" b="0">
                <a:solidFill>
                  <a:prstClr val="black"/>
                </a:solidFill>
                <a:latin typeface="方正正准黑简体" panose="02000000000000000000" pitchFamily="2" charset="-122"/>
                <a:ea typeface="方正正准黑简体" panose="02000000000000000000" pitchFamily="2" charset="-122"/>
              </a:rPr>
              <a:t>年可持续发展议程，携手应对全球性威胁和挑战，推动构建人类命运共同体。</a:t>
            </a:r>
            <a:endParaRPr lang="en-US" altLang="zh-CN" sz="2400" b="0">
              <a:solidFill>
                <a:prstClr val="black"/>
              </a:solidFill>
              <a:latin typeface="方正正准黑简体" panose="02000000000000000000" pitchFamily="2" charset="-122"/>
              <a:ea typeface="方正正准黑简体"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5" presetClass="path" presetSubtype="0" accel="50000" decel="50000" fill="hold" grpId="1" nodeType="withEffect">
                                  <p:stCondLst>
                                    <p:cond delay="0"/>
                                  </p:stCondLst>
                                  <p:childTnLst>
                                    <p:animMotion origin="layout" path="M 0 1.60494E-6 L -0.30278 1.60494E-6 " pathEditMode="relative" rAng="0" ptsTypes="AA">
                                      <p:cBhvr>
                                        <p:cTn id="11" dur="1000" spd="-100000" fill="hold"/>
                                        <p:tgtEl>
                                          <p:spTgt spid="2"/>
                                        </p:tgtEl>
                                        <p:attrNameLst>
                                          <p:attrName>ppt_x</p:attrName>
                                          <p:attrName>ppt_y</p:attrName>
                                        </p:attrNameLst>
                                      </p:cBhvr>
                                      <p:rCtr x="-15139" y="0"/>
                                    </p:animMotion>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p:cTn id="16"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18"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iterate type="lt">
                                    <p:tmPct val="10000"/>
                                  </p:iterate>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p:cTn id="31" dur="5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33" dur="5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animBg="1"/>
      <p:bldP spid="5" grpId="0" build="p"/>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539552" y="1180885"/>
            <a:ext cx="2238095" cy="2228571"/>
          </a:xfrm>
          <a:prstGeom prst="rect">
            <a:avLst/>
          </a:prstGeom>
        </p:spPr>
      </p:pic>
      <p:sp>
        <p:nvSpPr>
          <p:cNvPr id="16" name="矩形 15"/>
          <p:cNvSpPr/>
          <p:nvPr/>
        </p:nvSpPr>
        <p:spPr>
          <a:xfrm>
            <a:off x="3459495" y="1237496"/>
            <a:ext cx="4572000" cy="1077218"/>
          </a:xfrm>
          <a:prstGeom prst="rect">
            <a:avLst/>
          </a:prstGeom>
        </p:spPr>
        <p:txBody>
          <a:bodyPr>
            <a:spAutoFit/>
          </a:bodyPr>
          <a:lstStyle/>
          <a:p>
            <a:pPr algn="just"/>
            <a:r>
              <a:rPr lang="zh-CN" altLang="en-US" sz="3200" dirty="0">
                <a:latin typeface="微软雅黑" panose="020B0503020204020204" pitchFamily="34" charset="-122"/>
                <a:ea typeface="微软雅黑" panose="020B0503020204020204" pitchFamily="34" charset="-122"/>
              </a:rPr>
              <a:t>到</a:t>
            </a:r>
            <a:r>
              <a:rPr lang="en-US" altLang="zh-CN" sz="3200" dirty="0">
                <a:latin typeface="微软雅黑" panose="020B0503020204020204" pitchFamily="34" charset="-122"/>
                <a:ea typeface="微软雅黑" panose="020B0503020204020204" pitchFamily="34" charset="-122"/>
              </a:rPr>
              <a:t>2030</a:t>
            </a:r>
            <a:r>
              <a:rPr lang="zh-CN" altLang="en-US" sz="3200" dirty="0">
                <a:latin typeface="微软雅黑" panose="020B0503020204020204" pitchFamily="34" charset="-122"/>
                <a:ea typeface="微软雅黑" panose="020B0503020204020204" pitchFamily="34" charset="-122"/>
              </a:rPr>
              <a:t>年，在世界各地消除一切形式的贫穷。</a:t>
            </a:r>
            <a:endParaRPr lang="zh-CN" altLang="en-US" sz="3200" dirty="0">
              <a:latin typeface="微软雅黑" panose="020B0503020204020204" pitchFamily="34" charset="-122"/>
              <a:ea typeface="微软雅黑" panose="020B0503020204020204" pitchFamily="34" charset="-122"/>
            </a:endParaRPr>
          </a:p>
        </p:txBody>
      </p:sp>
      <p:pic>
        <p:nvPicPr>
          <p:cNvPr id="17" name="image7.jpeg"/>
          <p:cNvPicPr/>
          <p:nvPr/>
        </p:nvPicPr>
        <p:blipFill>
          <a:blip r:embed="rId2" cstate="print"/>
          <a:stretch>
            <a:fillRect/>
          </a:stretch>
        </p:blipFill>
        <p:spPr>
          <a:xfrm>
            <a:off x="3514138" y="2662250"/>
            <a:ext cx="4604385" cy="3453130"/>
          </a:xfrm>
          <a:prstGeom prst="rect">
            <a:avLst/>
          </a:prstGeom>
        </p:spPr>
      </p:pic>
      <p:pic>
        <p:nvPicPr>
          <p:cNvPr id="2" name="图片 1"/>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62396" y="1124744"/>
            <a:ext cx="4572000" cy="954107"/>
          </a:xfrm>
          <a:prstGeom prst="rect">
            <a:avLst/>
          </a:prstGeom>
        </p:spPr>
        <p:txBody>
          <a:bodyPr>
            <a:spAutoFit/>
          </a:bodyPr>
          <a:lstStyle/>
          <a:p>
            <a:pPr algn="just"/>
            <a:r>
              <a:rPr lang="zh-CN" altLang="en-US" sz="2800" dirty="0">
                <a:latin typeface="微软雅黑" panose="020B0503020204020204" pitchFamily="34" charset="-122"/>
                <a:ea typeface="微软雅黑" panose="020B0503020204020204" pitchFamily="34" charset="-122"/>
              </a:rPr>
              <a:t>消除饥饿、实现粮食安全、改善营养和促进可持续农业。</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9552" y="1124744"/>
            <a:ext cx="2228571" cy="2228571"/>
          </a:xfrm>
          <a:prstGeom prst="rect">
            <a:avLst/>
          </a:prstGeom>
        </p:spPr>
      </p:pic>
      <p:pic>
        <p:nvPicPr>
          <p:cNvPr id="3" name="图片 2"/>
          <p:cNvPicPr>
            <a:picLocks noChangeAspect="1"/>
          </p:cNvPicPr>
          <p:nvPr/>
        </p:nvPicPr>
        <p:blipFill>
          <a:blip r:embed="rId2"/>
          <a:stretch>
            <a:fillRect/>
          </a:stretch>
        </p:blipFill>
        <p:spPr>
          <a:xfrm>
            <a:off x="3597130" y="2220392"/>
            <a:ext cx="4602879" cy="4462659"/>
          </a:xfrm>
          <a:prstGeom prst="rect">
            <a:avLst/>
          </a:prstGeom>
        </p:spPr>
      </p:pic>
      <p:pic>
        <p:nvPicPr>
          <p:cNvPr id="10" name="图片 9"/>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46956" y="1382811"/>
            <a:ext cx="4572000" cy="1077218"/>
          </a:xfrm>
          <a:prstGeom prst="rect">
            <a:avLst/>
          </a:prstGeom>
        </p:spPr>
        <p:txBody>
          <a:bodyPr>
            <a:spAutoFit/>
          </a:bodyPr>
          <a:lstStyle/>
          <a:p>
            <a:pPr algn="just"/>
            <a:r>
              <a:rPr lang="zh-CN" altLang="en-US" sz="3200" dirty="0">
                <a:latin typeface="微软雅黑" panose="020B0503020204020204" pitchFamily="34" charset="-122"/>
                <a:ea typeface="微软雅黑" panose="020B0503020204020204" pitchFamily="34" charset="-122"/>
              </a:rPr>
              <a:t>确保健康生活并促进各年龄段所有人的福祉。</a:t>
            </a:r>
            <a:endParaRPr lang="zh-CN" altLang="en-US" sz="3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39552" y="1124743"/>
            <a:ext cx="2228571" cy="2228571"/>
          </a:xfrm>
          <a:prstGeom prst="rect">
            <a:avLst/>
          </a:prstGeom>
        </p:spPr>
      </p:pic>
      <p:pic>
        <p:nvPicPr>
          <p:cNvPr id="5" name="图片 4"/>
          <p:cNvPicPr>
            <a:picLocks noChangeAspect="1"/>
          </p:cNvPicPr>
          <p:nvPr/>
        </p:nvPicPr>
        <p:blipFill>
          <a:blip r:embed="rId2"/>
          <a:stretch>
            <a:fillRect/>
          </a:stretch>
        </p:blipFill>
        <p:spPr>
          <a:xfrm>
            <a:off x="3531516" y="2815923"/>
            <a:ext cx="4602879" cy="3164098"/>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28939" y="1171339"/>
            <a:ext cx="4572000" cy="1569660"/>
          </a:xfrm>
          <a:prstGeom prst="rect">
            <a:avLst/>
          </a:prstGeom>
        </p:spPr>
        <p:txBody>
          <a:bodyPr>
            <a:spAutoFit/>
          </a:bodyPr>
          <a:lstStyle/>
          <a:p>
            <a:pPr algn="just"/>
            <a:r>
              <a:rPr lang="zh-CN" altLang="en-US" sz="3200" dirty="0">
                <a:latin typeface="微软雅黑" panose="020B0503020204020204" pitchFamily="34" charset="-122"/>
                <a:ea typeface="微软雅黑" panose="020B0503020204020204" pitchFamily="34" charset="-122"/>
              </a:rPr>
              <a:t>确保包容、公平的优质教育，促进全民享有终身学习机会。</a:t>
            </a:r>
            <a:endParaRPr lang="zh-CN" altLang="en-US" sz="32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stretch>
            <a:fillRect/>
          </a:stretch>
        </p:blipFill>
        <p:spPr>
          <a:xfrm>
            <a:off x="539552" y="1171339"/>
            <a:ext cx="2228571" cy="2228571"/>
          </a:xfrm>
          <a:prstGeom prst="rect">
            <a:avLst/>
          </a:prstGeom>
        </p:spPr>
      </p:pic>
      <p:pic>
        <p:nvPicPr>
          <p:cNvPr id="21" name="图片 20"/>
          <p:cNvPicPr>
            <a:picLocks noChangeAspect="1"/>
          </p:cNvPicPr>
          <p:nvPr/>
        </p:nvPicPr>
        <p:blipFill>
          <a:blip r:embed="rId2"/>
          <a:stretch>
            <a:fillRect/>
          </a:stretch>
        </p:blipFill>
        <p:spPr>
          <a:xfrm>
            <a:off x="3528939" y="2924944"/>
            <a:ext cx="4608975" cy="3456732"/>
          </a:xfrm>
          <a:prstGeom prst="rect">
            <a:avLst/>
          </a:prstGeom>
        </p:spPr>
      </p:pic>
      <p:pic>
        <p:nvPicPr>
          <p:cNvPr id="28" name="图片 2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47195" y="1401535"/>
            <a:ext cx="4572000" cy="1077218"/>
          </a:xfrm>
          <a:prstGeom prst="rect">
            <a:avLst/>
          </a:prstGeom>
        </p:spPr>
        <p:txBody>
          <a:bodyPr>
            <a:spAutoFit/>
          </a:bodyPr>
          <a:lstStyle/>
          <a:p>
            <a:pPr algn="just"/>
            <a:r>
              <a:rPr lang="zh-CN" altLang="en-US" sz="3200" dirty="0">
                <a:latin typeface="微软雅黑" panose="020B0503020204020204" pitchFamily="34" charset="-122"/>
                <a:ea typeface="微软雅黑" panose="020B0503020204020204" pitchFamily="34" charset="-122"/>
              </a:rPr>
              <a:t>实现性别平等，为所有妇女、女童赋权。</a:t>
            </a:r>
            <a:endParaRPr lang="zh-CN" altLang="en-US" sz="3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9552" y="1171339"/>
            <a:ext cx="2228571" cy="2228571"/>
          </a:xfrm>
          <a:prstGeom prst="rect">
            <a:avLst/>
          </a:prstGeom>
        </p:spPr>
      </p:pic>
      <p:pic>
        <p:nvPicPr>
          <p:cNvPr id="4" name="图片 3"/>
          <p:cNvPicPr>
            <a:picLocks noChangeAspect="1"/>
          </p:cNvPicPr>
          <p:nvPr/>
        </p:nvPicPr>
        <p:blipFill>
          <a:blip r:embed="rId2"/>
          <a:stretch>
            <a:fillRect/>
          </a:stretch>
        </p:blipFill>
        <p:spPr>
          <a:xfrm>
            <a:off x="3563219" y="3027395"/>
            <a:ext cx="4602879" cy="3164098"/>
          </a:xfrm>
          <a:prstGeom prst="rect">
            <a:avLst/>
          </a:prstGeom>
        </p:spPr>
      </p:pic>
      <p:pic>
        <p:nvPicPr>
          <p:cNvPr id="10" name="图片 9"/>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47195" y="1401535"/>
            <a:ext cx="4572000" cy="1077218"/>
          </a:xfrm>
          <a:prstGeom prst="rect">
            <a:avLst/>
          </a:prstGeom>
        </p:spPr>
        <p:txBody>
          <a:bodyPr>
            <a:spAutoFit/>
          </a:bodyPr>
          <a:lstStyle/>
          <a:p>
            <a:pPr algn="just"/>
            <a:r>
              <a:rPr lang="zh-CN" altLang="en-US" sz="3200" dirty="0">
                <a:latin typeface="微软雅黑" panose="020B0503020204020204" pitchFamily="34" charset="-122"/>
                <a:ea typeface="微软雅黑" panose="020B0503020204020204" pitchFamily="34" charset="-122"/>
              </a:rPr>
              <a:t>确保人人获得安全水源和环境卫生。</a:t>
            </a:r>
            <a:endParaRPr lang="zh-CN" altLang="en-US" sz="32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9552" y="1176983"/>
            <a:ext cx="2228571" cy="2228571"/>
          </a:xfrm>
          <a:prstGeom prst="rect">
            <a:avLst/>
          </a:prstGeom>
        </p:spPr>
      </p:pic>
      <p:pic>
        <p:nvPicPr>
          <p:cNvPr id="5" name="图片 4"/>
          <p:cNvPicPr>
            <a:picLocks noChangeAspect="1"/>
          </p:cNvPicPr>
          <p:nvPr/>
        </p:nvPicPr>
        <p:blipFill>
          <a:blip r:embed="rId2"/>
          <a:stretch>
            <a:fillRect/>
          </a:stretch>
        </p:blipFill>
        <p:spPr>
          <a:xfrm>
            <a:off x="3547195" y="3026524"/>
            <a:ext cx="4608975" cy="3188484"/>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4257"/>
            <a:ext cx="8892480" cy="802455"/>
          </a:xfrm>
        </p:spPr>
        <p:txBody>
          <a:bodyPr/>
          <a:lstStyle/>
          <a:p>
            <a:pPr algn="ct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一、工程教育对知识和能力要求</a:t>
            </a:r>
            <a:endPar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323501" y="787572"/>
            <a:ext cx="8748518" cy="5730737"/>
          </a:xfrm>
          <a:prstGeom prst="rect">
            <a:avLst/>
          </a:prstGeom>
        </p:spPr>
      </p:pic>
      <p:sp>
        <p:nvSpPr>
          <p:cNvPr id="8" name="文本框 7"/>
          <p:cNvSpPr txBox="1"/>
          <p:nvPr/>
        </p:nvSpPr>
        <p:spPr>
          <a:xfrm>
            <a:off x="4932040" y="6453336"/>
            <a:ext cx="3976871" cy="369332"/>
          </a:xfrm>
          <a:prstGeom prst="rect">
            <a:avLst/>
          </a:prstGeom>
          <a:noFill/>
        </p:spPr>
        <p:txBody>
          <a:bodyPr wrap="square" rtlCol="0">
            <a:spAutoFit/>
          </a:bodyPr>
          <a:lstStyle/>
          <a:p>
            <a:r>
              <a:rPr lang="zh-CN" altLang="en-US" dirty="0"/>
              <a:t>图片信息来源：同济大学周琪教授</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65682" y="1214711"/>
            <a:ext cx="4572000" cy="1569660"/>
          </a:xfrm>
          <a:prstGeom prst="rect">
            <a:avLst/>
          </a:prstGeom>
        </p:spPr>
        <p:txBody>
          <a:bodyPr>
            <a:spAutoFit/>
          </a:bodyPr>
          <a:lstStyle/>
          <a:p>
            <a:pPr algn="just"/>
            <a:r>
              <a:rPr lang="zh-CN" altLang="en-US" sz="3200" dirty="0">
                <a:latin typeface="微软雅黑" panose="020B0503020204020204" pitchFamily="34" charset="-122"/>
                <a:ea typeface="微软雅黑" panose="020B0503020204020204" pitchFamily="34" charset="-122"/>
              </a:rPr>
              <a:t>确保人人获得负担得起的、可靠和可持续的现代能源。</a:t>
            </a:r>
            <a:endParaRPr lang="zh-CN" altLang="en-US" sz="3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9552" y="1200429"/>
            <a:ext cx="2228571" cy="2228571"/>
          </a:xfrm>
          <a:prstGeom prst="rect">
            <a:avLst/>
          </a:prstGeom>
        </p:spPr>
      </p:pic>
      <p:pic>
        <p:nvPicPr>
          <p:cNvPr id="4" name="图片 3"/>
          <p:cNvPicPr>
            <a:picLocks noChangeAspect="1"/>
          </p:cNvPicPr>
          <p:nvPr/>
        </p:nvPicPr>
        <p:blipFill>
          <a:blip r:embed="rId2"/>
          <a:stretch>
            <a:fillRect/>
          </a:stretch>
        </p:blipFill>
        <p:spPr>
          <a:xfrm>
            <a:off x="3577677" y="3239896"/>
            <a:ext cx="4548010" cy="2981202"/>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39552" y="1200429"/>
            <a:ext cx="2228571" cy="2228571"/>
          </a:xfrm>
          <a:prstGeom prst="rect">
            <a:avLst/>
          </a:prstGeom>
        </p:spPr>
      </p:pic>
      <p:pic>
        <p:nvPicPr>
          <p:cNvPr id="8" name="图片 7"/>
          <p:cNvPicPr>
            <a:picLocks noChangeAspect="1"/>
          </p:cNvPicPr>
          <p:nvPr/>
        </p:nvPicPr>
        <p:blipFill>
          <a:blip r:embed="rId2"/>
          <a:stretch>
            <a:fillRect/>
          </a:stretch>
        </p:blipFill>
        <p:spPr>
          <a:xfrm>
            <a:off x="395536" y="29925"/>
            <a:ext cx="4407790" cy="859611"/>
          </a:xfrm>
          <a:prstGeom prst="rect">
            <a:avLst/>
          </a:prstGeom>
        </p:spPr>
      </p:pic>
      <p:sp>
        <p:nvSpPr>
          <p:cNvPr id="3" name="矩形 2"/>
          <p:cNvSpPr/>
          <p:nvPr/>
        </p:nvSpPr>
        <p:spPr>
          <a:xfrm>
            <a:off x="3131840" y="1200429"/>
            <a:ext cx="5328592" cy="5170646"/>
          </a:xfrm>
          <a:prstGeom prst="rect">
            <a:avLst/>
          </a:prstGeom>
          <a:solidFill>
            <a:schemeClr val="bg1"/>
          </a:solidFill>
        </p:spPr>
        <p:txBody>
          <a:bodyPr wrap="square">
            <a:spAutoFit/>
          </a:bodyPr>
          <a:lstStyle/>
          <a:p>
            <a:pPr marL="342900" indent="-342900" algn="just">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国家可通过</a:t>
            </a:r>
            <a:r>
              <a:rPr lang="zh-CN" altLang="en-US" sz="2000" dirty="0">
                <a:solidFill>
                  <a:srgbClr val="FF0000"/>
                </a:solidFill>
                <a:latin typeface="微软雅黑" panose="020B0503020204020204" pitchFamily="34" charset="-122"/>
                <a:ea typeface="微软雅黑" panose="020B0503020204020204" pitchFamily="34" charset="-122"/>
              </a:rPr>
              <a:t>投资可再生能源，优化节能实践</a:t>
            </a:r>
            <a:r>
              <a:rPr lang="zh-CN" altLang="en-US" sz="2000" dirty="0">
                <a:latin typeface="微软雅黑" panose="020B0503020204020204" pitchFamily="34" charset="-122"/>
                <a:ea typeface="微软雅黑" panose="020B0503020204020204" pitchFamily="34" charset="-122"/>
              </a:rPr>
              <a:t>，以及</a:t>
            </a:r>
            <a:r>
              <a:rPr lang="zh-CN" altLang="en-US" sz="2000" dirty="0">
                <a:solidFill>
                  <a:srgbClr val="FF0000"/>
                </a:solidFill>
                <a:latin typeface="微软雅黑" panose="020B0503020204020204" pitchFamily="34" charset="-122"/>
                <a:ea typeface="微软雅黑" panose="020B0503020204020204" pitchFamily="34" charset="-122"/>
              </a:rPr>
              <a:t>采用清洁能源技术和基础设施</a:t>
            </a:r>
            <a:r>
              <a:rPr lang="zh-CN" altLang="en-US" sz="2000" dirty="0">
                <a:latin typeface="微软雅黑" panose="020B0503020204020204" pitchFamily="34" charset="-122"/>
                <a:ea typeface="微软雅黑" panose="020B0503020204020204" pitchFamily="34" charset="-122"/>
              </a:rPr>
              <a:t>，加快向负担得起的、可靠的可持续能源系统过渡。</a:t>
            </a:r>
            <a:endParaRPr lang="en-US" altLang="zh-CN" sz="20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企业可以</a:t>
            </a:r>
            <a:r>
              <a:rPr lang="zh-CN" altLang="en-US" sz="2000" dirty="0">
                <a:solidFill>
                  <a:srgbClr val="FF0000"/>
                </a:solidFill>
                <a:latin typeface="微软雅黑" panose="020B0503020204020204" pitchFamily="34" charset="-122"/>
                <a:ea typeface="微软雅黑" panose="020B0503020204020204" pitchFamily="34" charset="-122"/>
              </a:rPr>
              <a:t>维持和保护生态系统</a:t>
            </a:r>
            <a:r>
              <a:rPr lang="zh-CN" altLang="en-US" sz="2000" dirty="0">
                <a:latin typeface="微软雅黑" panose="020B0503020204020204" pitchFamily="34" charset="-122"/>
                <a:ea typeface="微软雅黑" panose="020B0503020204020204" pitchFamily="34" charset="-122"/>
              </a:rPr>
              <a:t>，以便能够使用和</a:t>
            </a:r>
            <a:r>
              <a:rPr lang="zh-CN" altLang="en-US" sz="2000" dirty="0">
                <a:solidFill>
                  <a:srgbClr val="FF0000"/>
                </a:solidFill>
                <a:latin typeface="微软雅黑" panose="020B0503020204020204" pitchFamily="34" charset="-122"/>
                <a:ea typeface="微软雅黑" panose="020B0503020204020204" pitchFamily="34" charset="-122"/>
              </a:rPr>
              <a:t>进一步开发电力和生物能源</a:t>
            </a:r>
            <a:r>
              <a:rPr lang="zh-CN" altLang="en-US" sz="2000" dirty="0">
                <a:latin typeface="微软雅黑" panose="020B0503020204020204" pitchFamily="34" charset="-122"/>
                <a:ea typeface="微软雅黑" panose="020B0503020204020204" pitchFamily="34" charset="-122"/>
              </a:rPr>
              <a:t>，并且致力于以可再生能源满足全部的操作电力需求。</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投资者可以更多地</a:t>
            </a:r>
            <a:r>
              <a:rPr lang="zh-CN" altLang="en-US" sz="2000" dirty="0">
                <a:solidFill>
                  <a:srgbClr val="FF0000"/>
                </a:solidFill>
                <a:latin typeface="微软雅黑" panose="020B0503020204020204" pitchFamily="34" charset="-122"/>
                <a:ea typeface="微软雅黑" panose="020B0503020204020204" pitchFamily="34" charset="-122"/>
              </a:rPr>
              <a:t>投资于可持续能源服务</a:t>
            </a:r>
            <a:r>
              <a:rPr lang="zh-CN" altLang="en-US" sz="2000" dirty="0">
                <a:latin typeface="微软雅黑" panose="020B0503020204020204" pitchFamily="34" charset="-122"/>
                <a:ea typeface="微软雅黑" panose="020B0503020204020204" pitchFamily="34" charset="-122"/>
              </a:rPr>
              <a:t>，从而将来自多元供应商基组的新技术快速投放市场。</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65682" y="1214711"/>
            <a:ext cx="4572000" cy="1569660"/>
          </a:xfrm>
          <a:prstGeom prst="rect">
            <a:avLst/>
          </a:prstGeom>
        </p:spPr>
        <p:txBody>
          <a:bodyPr>
            <a:spAutoFit/>
          </a:bodyPr>
          <a:lstStyle/>
          <a:p>
            <a:pPr algn="just"/>
            <a:r>
              <a:rPr lang="zh-CN" altLang="en-US" sz="3200" dirty="0">
                <a:latin typeface="微软雅黑" panose="020B0503020204020204" pitchFamily="34" charset="-122"/>
                <a:ea typeface="微软雅黑" panose="020B0503020204020204" pitchFamily="34" charset="-122"/>
              </a:rPr>
              <a:t>促进包容和可持续经济增长、就业和人人获得体面工作。</a:t>
            </a:r>
            <a:endParaRPr lang="zh-CN" altLang="en-US" sz="32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9552" y="1200429"/>
            <a:ext cx="2228571" cy="2228571"/>
          </a:xfrm>
          <a:prstGeom prst="rect">
            <a:avLst/>
          </a:prstGeom>
        </p:spPr>
      </p:pic>
      <p:pic>
        <p:nvPicPr>
          <p:cNvPr id="5" name="图片 4"/>
          <p:cNvPicPr>
            <a:picLocks noChangeAspect="1"/>
          </p:cNvPicPr>
          <p:nvPr/>
        </p:nvPicPr>
        <p:blipFill>
          <a:blip r:embed="rId2"/>
          <a:stretch>
            <a:fillRect/>
          </a:stretch>
        </p:blipFill>
        <p:spPr>
          <a:xfrm>
            <a:off x="3565682" y="3284984"/>
            <a:ext cx="4615072" cy="2712955"/>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21390" y="1214711"/>
            <a:ext cx="5039042" cy="1877437"/>
          </a:xfrm>
          <a:prstGeom prst="rect">
            <a:avLst/>
          </a:prstGeom>
        </p:spPr>
        <p:txBody>
          <a:bodyPr wrap="square">
            <a:spAutoFit/>
          </a:bodyPr>
          <a:lstStyle/>
          <a:p>
            <a:pPr algn="just"/>
            <a:r>
              <a:rPr lang="zh-CN" altLang="en-US" sz="2800" dirty="0">
                <a:solidFill>
                  <a:srgbClr val="FF0000"/>
                </a:solidFill>
                <a:latin typeface="微软雅黑" panose="020B0503020204020204" pitchFamily="34" charset="-122"/>
                <a:ea typeface="微软雅黑" panose="020B0503020204020204" pitchFamily="34" charset="-122"/>
              </a:rPr>
              <a:t>经济增长、社会发展</a:t>
            </a:r>
            <a:r>
              <a:rPr lang="zh-CN" altLang="en-US" sz="2800" dirty="0">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气候行动</a:t>
            </a:r>
            <a:r>
              <a:rPr lang="zh-CN" altLang="en-US" sz="2800" dirty="0">
                <a:latin typeface="微软雅黑" panose="020B0503020204020204" pitchFamily="34" charset="-122"/>
                <a:ea typeface="微软雅黑" panose="020B0503020204020204" pitchFamily="34" charset="-122"/>
              </a:rPr>
              <a:t>很大程度上取决于基础设施投资、可持续工业发展和技术进步</a:t>
            </a:r>
            <a:r>
              <a:rPr lang="zh-CN" altLang="en-US"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9552" y="1214711"/>
            <a:ext cx="2228571" cy="2228571"/>
          </a:xfrm>
          <a:prstGeom prst="rect">
            <a:avLst/>
          </a:prstGeom>
        </p:spPr>
      </p:pic>
      <p:pic>
        <p:nvPicPr>
          <p:cNvPr id="4" name="图片 3"/>
          <p:cNvPicPr>
            <a:picLocks noChangeAspect="1"/>
          </p:cNvPicPr>
          <p:nvPr/>
        </p:nvPicPr>
        <p:blipFill>
          <a:blip r:embed="rId2"/>
          <a:stretch>
            <a:fillRect/>
          </a:stretch>
        </p:blipFill>
        <p:spPr>
          <a:xfrm>
            <a:off x="3639471" y="3212976"/>
            <a:ext cx="4602879" cy="3450635"/>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28905" y="1600302"/>
            <a:ext cx="4716493" cy="1077218"/>
          </a:xfrm>
          <a:prstGeom prst="rect">
            <a:avLst/>
          </a:prstGeom>
        </p:spPr>
        <p:txBody>
          <a:bodyPr wrap="square">
            <a:spAutoFit/>
          </a:bodyPr>
          <a:lstStyle/>
          <a:p>
            <a:pPr algn="just"/>
            <a:r>
              <a:rPr lang="zh-CN" altLang="en-US" sz="3200" dirty="0">
                <a:latin typeface="微软雅黑" panose="020B0503020204020204" pitchFamily="34" charset="-122"/>
                <a:ea typeface="微软雅黑" panose="020B0503020204020204" pitchFamily="34" charset="-122"/>
              </a:rPr>
              <a:t>减少国家内部和国家之间的不平等。</a:t>
            </a:r>
            <a:endParaRPr lang="zh-CN" altLang="en-US" sz="32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9552" y="1196358"/>
            <a:ext cx="2228571" cy="2228571"/>
          </a:xfrm>
          <a:prstGeom prst="rect">
            <a:avLst/>
          </a:prstGeom>
        </p:spPr>
      </p:pic>
      <p:pic>
        <p:nvPicPr>
          <p:cNvPr id="5" name="图片 4"/>
          <p:cNvPicPr>
            <a:picLocks noChangeAspect="1"/>
          </p:cNvPicPr>
          <p:nvPr/>
        </p:nvPicPr>
        <p:blipFill>
          <a:blip r:embed="rId2"/>
          <a:stretch>
            <a:fillRect/>
          </a:stretch>
        </p:blipFill>
        <p:spPr>
          <a:xfrm>
            <a:off x="3636423" y="3140968"/>
            <a:ext cx="4608975" cy="2871465"/>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28903" y="1386313"/>
            <a:ext cx="4716493" cy="1077218"/>
          </a:xfrm>
          <a:prstGeom prst="rect">
            <a:avLst/>
          </a:prstGeom>
        </p:spPr>
        <p:txBody>
          <a:bodyPr wrap="square">
            <a:spAutoFit/>
          </a:bodyPr>
          <a:lstStyle/>
          <a:p>
            <a:pPr algn="just"/>
            <a:r>
              <a:rPr lang="zh-CN" altLang="en-US" sz="3200" dirty="0">
                <a:latin typeface="微软雅黑" panose="020B0503020204020204" pitchFamily="34" charset="-122"/>
                <a:ea typeface="微软雅黑" panose="020B0503020204020204" pitchFamily="34" charset="-122"/>
              </a:rPr>
              <a:t>建设包容、安全、有抵御灾害能力和可持续的城市。</a:t>
            </a:r>
            <a:endParaRPr lang="zh-CN" altLang="en-US" sz="3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39552" y="1200429"/>
            <a:ext cx="2228571" cy="2228571"/>
          </a:xfrm>
          <a:prstGeom prst="rect">
            <a:avLst/>
          </a:prstGeom>
        </p:spPr>
      </p:pic>
      <p:pic>
        <p:nvPicPr>
          <p:cNvPr id="4" name="图片 3"/>
          <p:cNvPicPr>
            <a:picLocks noChangeAspect="1"/>
          </p:cNvPicPr>
          <p:nvPr/>
        </p:nvPicPr>
        <p:blipFill>
          <a:blip r:embed="rId2"/>
          <a:stretch>
            <a:fillRect/>
          </a:stretch>
        </p:blipFill>
        <p:spPr>
          <a:xfrm>
            <a:off x="3585709" y="2982215"/>
            <a:ext cx="4602879" cy="3450635"/>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28903" y="1108491"/>
            <a:ext cx="4621169" cy="1569660"/>
          </a:xfrm>
          <a:prstGeom prst="rect">
            <a:avLst/>
          </a:prstGeom>
        </p:spPr>
        <p:txBody>
          <a:bodyPr wrap="square">
            <a:spAutoFit/>
          </a:bodyPr>
          <a:lstStyle/>
          <a:p>
            <a:pPr algn="just"/>
            <a:r>
              <a:rPr lang="zh-CN" altLang="en-US" sz="3200" dirty="0">
                <a:latin typeface="微软雅黑" panose="020B0503020204020204" pitchFamily="34" charset="-122"/>
                <a:ea typeface="微软雅黑" panose="020B0503020204020204" pitchFamily="34" charset="-122"/>
              </a:rPr>
              <a:t>为促进可持续消费和生产模式找到新的解决方案，符合企业的利益。</a:t>
            </a:r>
            <a:endParaRPr lang="zh-CN" altLang="en-US" sz="32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39552" y="1200429"/>
            <a:ext cx="2228571" cy="2228571"/>
          </a:xfrm>
          <a:prstGeom prst="rect">
            <a:avLst/>
          </a:prstGeom>
        </p:spPr>
      </p:pic>
      <p:pic>
        <p:nvPicPr>
          <p:cNvPr id="5" name="图片 4"/>
          <p:cNvPicPr>
            <a:picLocks noChangeAspect="1"/>
          </p:cNvPicPr>
          <p:nvPr/>
        </p:nvPicPr>
        <p:blipFill>
          <a:blip r:embed="rId2"/>
          <a:stretch>
            <a:fillRect/>
          </a:stretch>
        </p:blipFill>
        <p:spPr>
          <a:xfrm>
            <a:off x="3528903" y="2897106"/>
            <a:ext cx="4621169" cy="3743268"/>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
        <p:nvSpPr>
          <p:cNvPr id="2" name="文本框 1"/>
          <p:cNvSpPr txBox="1"/>
          <p:nvPr/>
        </p:nvSpPr>
        <p:spPr>
          <a:xfrm>
            <a:off x="539552" y="4437112"/>
            <a:ext cx="2448272" cy="1200329"/>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生产者责任延伸</a:t>
            </a:r>
            <a:endParaRPr lang="en-US" altLang="zh-CN" sz="2400">
              <a:latin typeface="微软雅黑" panose="020B0503020204020204" pitchFamily="34" charset="-122"/>
              <a:ea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rPr>
              <a:t>&amp;</a:t>
            </a:r>
            <a:endParaRPr lang="en-US" altLang="zh-CN" sz="2400">
              <a:latin typeface="微软雅黑" panose="020B0503020204020204" pitchFamily="34" charset="-122"/>
              <a:ea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rPr>
              <a:t>消费者责任延伸</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605661" y="1370915"/>
            <a:ext cx="4716493" cy="1077218"/>
          </a:xfrm>
          <a:prstGeom prst="rect">
            <a:avLst/>
          </a:prstGeom>
        </p:spPr>
        <p:txBody>
          <a:bodyPr wrap="square">
            <a:spAutoFit/>
          </a:bodyPr>
          <a:lstStyle/>
          <a:p>
            <a:pPr algn="just"/>
            <a:r>
              <a:rPr lang="zh-CN" altLang="en-US" sz="3200" dirty="0">
                <a:latin typeface="微软雅黑" panose="020B0503020204020204" pitchFamily="34" charset="-122"/>
                <a:ea typeface="微软雅黑" panose="020B0503020204020204" pitchFamily="34" charset="-122"/>
              </a:rPr>
              <a:t>采取紧急行动应对气候变化及其影响。</a:t>
            </a:r>
            <a:endParaRPr lang="zh-CN" altLang="en-US" sz="3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11560" y="1200429"/>
            <a:ext cx="2228571" cy="2228571"/>
          </a:xfrm>
          <a:prstGeom prst="rect">
            <a:avLst/>
          </a:prstGeom>
        </p:spPr>
      </p:pic>
      <p:pic>
        <p:nvPicPr>
          <p:cNvPr id="4" name="图片 3"/>
          <p:cNvPicPr>
            <a:picLocks noChangeAspect="1"/>
          </p:cNvPicPr>
          <p:nvPr/>
        </p:nvPicPr>
        <p:blipFill>
          <a:blip r:embed="rId2"/>
          <a:stretch>
            <a:fillRect/>
          </a:stretch>
        </p:blipFill>
        <p:spPr>
          <a:xfrm>
            <a:off x="3613011" y="2929512"/>
            <a:ext cx="4608975" cy="3456732"/>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63888" y="1190623"/>
            <a:ext cx="4824536" cy="5013039"/>
          </a:xfrm>
          <a:prstGeom prst="rect">
            <a:avLst/>
          </a:prstGeom>
        </p:spPr>
        <p:txBody>
          <a:bodyPr wrap="square">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rPr>
              <a:t>公司可通过承诺在自身运营和供应链中实现脱碳为解决办法做出贡献。可通过以下方式实现：</a:t>
            </a:r>
            <a:endParaRPr lang="zh-CN" altLang="en-US"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提升能源效率</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减少产品、服务和工艺的碳足迹</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设定符合气候科学的减排目标</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扩大在发展创新和包容的低碳、气候智能型产品和服务领域的投资规模</a:t>
            </a:r>
            <a:endParaRPr lang="zh-CN" altLang="en-US"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11560" y="1200429"/>
            <a:ext cx="2228571" cy="2228571"/>
          </a:xfrm>
          <a:prstGeom prst="rect">
            <a:avLst/>
          </a:prstGeom>
        </p:spPr>
      </p:pic>
      <p:pic>
        <p:nvPicPr>
          <p:cNvPr id="8" name="图片 7"/>
          <p:cNvPicPr>
            <a:picLocks noChangeAspect="1"/>
          </p:cNvPicPr>
          <p:nvPr/>
        </p:nvPicPr>
        <p:blipFill>
          <a:blip r:embed="rId2"/>
          <a:stretch>
            <a:fillRect/>
          </a:stretch>
        </p:blipFill>
        <p:spPr>
          <a:xfrm>
            <a:off x="395536" y="29925"/>
            <a:ext cx="4407790" cy="85961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28903" y="1635955"/>
            <a:ext cx="4716493" cy="1077218"/>
          </a:xfrm>
          <a:prstGeom prst="rect">
            <a:avLst/>
          </a:prstGeom>
        </p:spPr>
        <p:txBody>
          <a:bodyPr wrap="square">
            <a:spAutoFit/>
          </a:bodyPr>
          <a:lstStyle/>
          <a:p>
            <a:pPr algn="just"/>
            <a:r>
              <a:rPr lang="zh-CN" altLang="en-US" sz="3200" dirty="0">
                <a:latin typeface="微软雅黑" panose="020B0503020204020204" pitchFamily="34" charset="-122"/>
                <a:ea typeface="微软雅黑" panose="020B0503020204020204" pitchFamily="34" charset="-122"/>
              </a:rPr>
              <a:t>保护和可持续利用世界海洋和海洋资源。</a:t>
            </a:r>
            <a:endParaRPr lang="zh-CN" altLang="en-US" sz="32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11560" y="1200429"/>
            <a:ext cx="2228571" cy="2228571"/>
          </a:xfrm>
          <a:prstGeom prst="rect">
            <a:avLst/>
          </a:prstGeom>
        </p:spPr>
      </p:pic>
      <p:pic>
        <p:nvPicPr>
          <p:cNvPr id="5" name="图片 4"/>
          <p:cNvPicPr>
            <a:picLocks noChangeAspect="1"/>
          </p:cNvPicPr>
          <p:nvPr/>
        </p:nvPicPr>
        <p:blipFill>
          <a:blip r:embed="rId2"/>
          <a:stretch>
            <a:fillRect/>
          </a:stretch>
        </p:blipFill>
        <p:spPr>
          <a:xfrm>
            <a:off x="3648614" y="3429000"/>
            <a:ext cx="4596782" cy="2621507"/>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0648"/>
            <a:ext cx="8229600" cy="1332148"/>
          </a:xfrm>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价值塑造、能力培养、知识传授</a:t>
            </a:r>
            <a:r>
              <a:rPr lang="zh-CN" altLang="en-US" b="1" dirty="0">
                <a:latin typeface="微软雅黑" panose="020B0503020204020204" pitchFamily="34" charset="-122"/>
                <a:ea typeface="微软雅黑" panose="020B0503020204020204" pitchFamily="34" charset="-122"/>
              </a:rPr>
              <a:t>“三位一体”的教育模式</a:t>
            </a:r>
            <a:endParaRPr lang="zh-CN" altLang="en-US" b="1" dirty="0">
              <a:latin typeface="微软雅黑" panose="020B0503020204020204" pitchFamily="34" charset="-122"/>
              <a:ea typeface="微软雅黑" panose="020B0503020204020204" pitchFamily="34" charset="-122"/>
            </a:endParaRPr>
          </a:p>
        </p:txBody>
      </p:sp>
      <p:pic>
        <p:nvPicPr>
          <p:cNvPr id="4" name="图片 1"/>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23528" y="1844824"/>
            <a:ext cx="8667019"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18974" y="1340768"/>
            <a:ext cx="4869450" cy="1384995"/>
          </a:xfrm>
          <a:prstGeom prst="rect">
            <a:avLst/>
          </a:prstGeom>
        </p:spPr>
        <p:txBody>
          <a:bodyPr wrap="square">
            <a:spAutoFit/>
          </a:bodyPr>
          <a:lstStyle/>
          <a:p>
            <a:pPr algn="just"/>
            <a:r>
              <a:rPr lang="zh-CN" altLang="en-US" sz="2800" dirty="0">
                <a:latin typeface="微软雅黑" panose="020B0503020204020204" pitchFamily="34" charset="-122"/>
                <a:ea typeface="微软雅黑" panose="020B0503020204020204" pitchFamily="34" charset="-122"/>
              </a:rPr>
              <a:t>可持续管理森林，防治荒漠化，制止和扭转土地退化， 遏制生物多样性的丧失。</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11560" y="1209952"/>
            <a:ext cx="2219048" cy="2219048"/>
          </a:xfrm>
          <a:prstGeom prst="rect">
            <a:avLst/>
          </a:prstGeom>
        </p:spPr>
      </p:pic>
      <p:pic>
        <p:nvPicPr>
          <p:cNvPr id="4" name="图片 3"/>
          <p:cNvPicPr>
            <a:picLocks noChangeAspect="1"/>
          </p:cNvPicPr>
          <p:nvPr/>
        </p:nvPicPr>
        <p:blipFill>
          <a:blip r:embed="rId2"/>
          <a:stretch>
            <a:fillRect/>
          </a:stretch>
        </p:blipFill>
        <p:spPr>
          <a:xfrm>
            <a:off x="3518974" y="2996952"/>
            <a:ext cx="4608975" cy="3456732"/>
          </a:xfrm>
          <a:prstGeom prst="rect">
            <a:avLst/>
          </a:prstGeom>
        </p:spPr>
      </p:pic>
      <p:pic>
        <p:nvPicPr>
          <p:cNvPr id="8" name="图片 7"/>
          <p:cNvPicPr>
            <a:picLocks noChangeAspect="1"/>
          </p:cNvPicPr>
          <p:nvPr/>
        </p:nvPicPr>
        <p:blipFill>
          <a:blip r:embed="rId3"/>
          <a:stretch>
            <a:fillRect/>
          </a:stretch>
        </p:blipFill>
        <p:spPr>
          <a:xfrm>
            <a:off x="395536" y="29925"/>
            <a:ext cx="4407790" cy="85961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528903" y="1406773"/>
            <a:ext cx="4716493" cy="1815882"/>
          </a:xfrm>
          <a:prstGeom prst="rect">
            <a:avLst/>
          </a:prstGeom>
        </p:spPr>
        <p:txBody>
          <a:bodyPr wrap="square">
            <a:spAutoFit/>
          </a:bodyPr>
          <a:lstStyle/>
          <a:p>
            <a:pPr algn="just"/>
            <a:r>
              <a:rPr lang="zh-CN" altLang="en-US" sz="2800" dirty="0">
                <a:latin typeface="微软雅黑" panose="020B0503020204020204" pitchFamily="34" charset="-122"/>
                <a:ea typeface="微软雅黑" panose="020B0503020204020204" pitchFamily="34" charset="-122"/>
              </a:rPr>
              <a:t>创建和平、包容的社会以促进可持续发展，让所有人都能诉诸司法，在各级建立有效、负责和包容的机构。</a:t>
            </a:r>
            <a:endParaRPr lang="zh-CN" altLang="en-US" sz="2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11560" y="1200429"/>
            <a:ext cx="2228571" cy="2228571"/>
          </a:xfrm>
          <a:prstGeom prst="rect">
            <a:avLst/>
          </a:prstGeom>
        </p:spPr>
      </p:pic>
      <p:pic>
        <p:nvPicPr>
          <p:cNvPr id="7" name="图片 6"/>
          <p:cNvPicPr>
            <a:picLocks noChangeAspect="1"/>
          </p:cNvPicPr>
          <p:nvPr/>
        </p:nvPicPr>
        <p:blipFill>
          <a:blip r:embed="rId2"/>
          <a:stretch>
            <a:fillRect/>
          </a:stretch>
        </p:blipFill>
        <p:spPr>
          <a:xfrm>
            <a:off x="395536" y="29925"/>
            <a:ext cx="4407790" cy="859611"/>
          </a:xfrm>
          <a:prstGeom prst="rect">
            <a:avLst/>
          </a:prstGeom>
        </p:spPr>
      </p:pic>
      <p:pic>
        <p:nvPicPr>
          <p:cNvPr id="4" name="图片 3"/>
          <p:cNvPicPr>
            <a:picLocks noChangeAspect="1"/>
          </p:cNvPicPr>
          <p:nvPr/>
        </p:nvPicPr>
        <p:blipFill>
          <a:blip r:embed="rId3"/>
          <a:stretch>
            <a:fillRect/>
          </a:stretch>
        </p:blipFill>
        <p:spPr>
          <a:xfrm>
            <a:off x="3630324" y="3429000"/>
            <a:ext cx="4615072" cy="291414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52229" y="1417683"/>
            <a:ext cx="4754554" cy="954107"/>
          </a:xfrm>
          <a:prstGeom prst="rect">
            <a:avLst/>
          </a:prstGeom>
        </p:spPr>
        <p:txBody>
          <a:bodyPr wrap="square">
            <a:spAutoFit/>
          </a:bodyPr>
          <a:lstStyle/>
          <a:p>
            <a:pPr algn="just"/>
            <a:r>
              <a:rPr lang="zh-CN" altLang="en-US" sz="2800" dirty="0">
                <a:latin typeface="微软雅黑" panose="020B0503020204020204" pitchFamily="34" charset="-122"/>
                <a:ea typeface="微软雅黑" panose="020B0503020204020204" pitchFamily="34" charset="-122"/>
              </a:rPr>
              <a:t>鼓励政府与企业结成伙伴关系，以执行可持续发展目标。</a:t>
            </a:r>
            <a:endParaRPr lang="zh-CN" altLang="en-US" sz="2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395536" y="29925"/>
            <a:ext cx="4407790" cy="859611"/>
          </a:xfrm>
          <a:prstGeom prst="rect">
            <a:avLst/>
          </a:prstGeom>
        </p:spPr>
      </p:pic>
      <p:pic>
        <p:nvPicPr>
          <p:cNvPr id="3" name="图片 2"/>
          <p:cNvPicPr>
            <a:picLocks noChangeAspect="1"/>
          </p:cNvPicPr>
          <p:nvPr/>
        </p:nvPicPr>
        <p:blipFill>
          <a:blip r:embed="rId2"/>
          <a:stretch>
            <a:fillRect/>
          </a:stretch>
        </p:blipFill>
        <p:spPr>
          <a:xfrm>
            <a:off x="611560" y="1241187"/>
            <a:ext cx="2228571" cy="2228571"/>
          </a:xfrm>
          <a:prstGeom prst="rect">
            <a:avLst/>
          </a:prstGeom>
        </p:spPr>
      </p:pic>
      <p:pic>
        <p:nvPicPr>
          <p:cNvPr id="5" name="图片 4"/>
          <p:cNvPicPr>
            <a:picLocks noChangeAspect="1"/>
          </p:cNvPicPr>
          <p:nvPr/>
        </p:nvPicPr>
        <p:blipFill>
          <a:blip r:embed="rId3"/>
          <a:stretch>
            <a:fillRect/>
          </a:stretch>
        </p:blipFill>
        <p:spPr>
          <a:xfrm>
            <a:off x="3596064" y="2867301"/>
            <a:ext cx="4602879" cy="3456732"/>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4" y="4680846"/>
            <a:ext cx="9296654" cy="2182567"/>
            <a:chOff x="2" y="2981470"/>
            <a:chExt cx="9296654" cy="2182567"/>
          </a:xfrm>
        </p:grpSpPr>
        <p:sp>
          <p:nvSpPr>
            <p:cNvPr id="17" name="矩形 16"/>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11" name="图片 10"/>
            <p:cNvPicPr>
              <a:picLocks noChangeAspect="1"/>
            </p:cNvPicPr>
            <p:nvPr/>
          </p:nvPicPr>
          <p:blipFill>
            <a:blip r:embed="rId1" cstate="screen"/>
            <a:stretch>
              <a:fillRect/>
            </a:stretch>
          </p:blipFill>
          <p:spPr>
            <a:xfrm flipH="1">
              <a:off x="8054096" y="2981470"/>
              <a:ext cx="1242560" cy="2061096"/>
            </a:xfrm>
            <a:prstGeom prst="rect">
              <a:avLst/>
            </a:prstGeom>
          </p:spPr>
        </p:pic>
      </p:grpSp>
      <p:cxnSp>
        <p:nvCxnSpPr>
          <p:cNvPr id="34" name="直接连接符 33"/>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我国的可持续发展实践</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36"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pic>
        <p:nvPicPr>
          <p:cNvPr id="37" name="图片 36"/>
          <p:cNvPicPr>
            <a:picLocks noChangeAspect="1"/>
          </p:cNvPicPr>
          <p:nvPr/>
        </p:nvPicPr>
        <p:blipFill>
          <a:blip r:embed="rId2" cstate="screen"/>
          <a:stretch>
            <a:fillRect/>
          </a:stretch>
        </p:blipFill>
        <p:spPr>
          <a:xfrm>
            <a:off x="7743930" y="844203"/>
            <a:ext cx="1364574" cy="568573"/>
          </a:xfrm>
          <a:prstGeom prst="rect">
            <a:avLst/>
          </a:prstGeom>
        </p:spPr>
      </p:pic>
      <p:sp>
        <p:nvSpPr>
          <p:cNvPr id="39" name="Oval 12"/>
          <p:cNvSpPr>
            <a:spLocks noChangeArrowheads="1"/>
          </p:cNvSpPr>
          <p:nvPr/>
        </p:nvSpPr>
        <p:spPr bwMode="auto">
          <a:xfrm>
            <a:off x="499283" y="1906406"/>
            <a:ext cx="556269" cy="565452"/>
          </a:xfrm>
          <a:prstGeom prst="ellipse">
            <a:avLst/>
          </a:prstGeom>
          <a:solidFill>
            <a:srgbClr val="C00000"/>
          </a:solidFill>
          <a:ln>
            <a:solidFill>
              <a:srgbClr val="C00000"/>
            </a:solidFill>
          </a:ln>
        </p:spPr>
        <p:txBody>
          <a:bodyPr vert="horz" wrap="square" lIns="121882" tIns="60941" rIns="121882" bIns="60941" numCol="1" anchor="t" anchorCtr="0" compatLnSpc="1"/>
          <a:lstStyle/>
          <a:p>
            <a:pPr algn="l" fontAlgn="auto">
              <a:spcBef>
                <a:spcPts val="0"/>
              </a:spcBef>
              <a:spcAft>
                <a:spcPts val="0"/>
              </a:spcAft>
            </a:pPr>
            <a:endParaRPr lang="zh-CN" altLang="en-US" sz="4000" b="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Oval 12"/>
          <p:cNvSpPr>
            <a:spLocks noChangeArrowheads="1"/>
          </p:cNvSpPr>
          <p:nvPr/>
        </p:nvSpPr>
        <p:spPr bwMode="auto">
          <a:xfrm>
            <a:off x="495126" y="3439902"/>
            <a:ext cx="556269" cy="565452"/>
          </a:xfrm>
          <a:prstGeom prst="ellipse">
            <a:avLst/>
          </a:prstGeom>
          <a:solidFill>
            <a:srgbClr val="C00000"/>
          </a:solidFill>
          <a:ln>
            <a:solidFill>
              <a:srgbClr val="C00000"/>
            </a:solidFill>
          </a:ln>
        </p:spPr>
        <p:txBody>
          <a:bodyPr vert="horz" wrap="square" lIns="121882" tIns="60941" rIns="121882" bIns="60941" numCol="1" anchor="t" anchorCtr="0" compatLnSpc="1"/>
          <a:lstStyle/>
          <a:p>
            <a:pPr algn="l" fontAlgn="auto">
              <a:spcBef>
                <a:spcPts val="0"/>
              </a:spcBef>
              <a:spcAft>
                <a:spcPts val="0"/>
              </a:spcAft>
            </a:pPr>
            <a:endParaRPr lang="zh-CN" altLang="en-US" sz="4000" b="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Oval 12"/>
          <p:cNvSpPr>
            <a:spLocks noChangeArrowheads="1"/>
          </p:cNvSpPr>
          <p:nvPr/>
        </p:nvSpPr>
        <p:spPr bwMode="auto">
          <a:xfrm>
            <a:off x="495126" y="5096225"/>
            <a:ext cx="556269" cy="565452"/>
          </a:xfrm>
          <a:prstGeom prst="ellipse">
            <a:avLst/>
          </a:prstGeom>
          <a:solidFill>
            <a:srgbClr val="C00000"/>
          </a:solidFill>
          <a:ln>
            <a:solidFill>
              <a:srgbClr val="C00000"/>
            </a:solidFill>
          </a:ln>
        </p:spPr>
        <p:txBody>
          <a:bodyPr vert="horz" wrap="square" lIns="121882" tIns="60941" rIns="121882" bIns="60941" numCol="1" anchor="t" anchorCtr="0" compatLnSpc="1"/>
          <a:lstStyle/>
          <a:p>
            <a:pPr algn="l" fontAlgn="auto">
              <a:spcBef>
                <a:spcPts val="0"/>
              </a:spcBef>
              <a:spcAft>
                <a:spcPts val="0"/>
              </a:spcAft>
            </a:pPr>
            <a:endParaRPr lang="zh-CN" altLang="en-US" sz="4000" b="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1302110" y="1429017"/>
            <a:ext cx="6752148" cy="1384733"/>
            <a:chOff x="3877089" y="1923677"/>
            <a:chExt cx="6050447" cy="1142667"/>
          </a:xfrm>
        </p:grpSpPr>
        <p:sp>
          <p:nvSpPr>
            <p:cNvPr id="43" name="文本框 11"/>
            <p:cNvSpPr txBox="1"/>
            <p:nvPr/>
          </p:nvSpPr>
          <p:spPr>
            <a:xfrm>
              <a:off x="3877089" y="2005030"/>
              <a:ext cx="6050447" cy="990498"/>
            </a:xfrm>
            <a:prstGeom prst="rect">
              <a:avLst/>
            </a:prstGeom>
            <a:noFill/>
          </p:spPr>
          <p:txBody>
            <a:bodyPr wrap="square" rtlCol="0">
              <a:spAutoFit/>
            </a:bodyPr>
            <a:lstStyle/>
            <a:p>
              <a:pPr algn="just" fontAlgn="auto">
                <a:spcBef>
                  <a:spcPts val="0"/>
                </a:spcBef>
                <a:spcAft>
                  <a:spcPts val="0"/>
                </a:spcAft>
              </a:pPr>
              <a:r>
                <a:rPr lang="en-US" altLang="zh-CN" sz="2400">
                  <a:solidFill>
                    <a:prstClr val="black"/>
                  </a:solidFill>
                  <a:latin typeface="Arial" panose="020B0604020202020204" pitchFamily="34" charset="0"/>
                  <a:ea typeface="微软雅黑" panose="020B0503020204020204" pitchFamily="34" charset="-122"/>
                  <a:sym typeface="Arial" panose="020B0604020202020204" pitchFamily="34" charset="0"/>
                </a:rPr>
                <a:t>1994</a:t>
              </a:r>
              <a:r>
                <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rPr>
                <a:t>年</a:t>
              </a:r>
              <a:r>
                <a:rPr lang="en-US" altLang="zh-CN" sz="2400">
                  <a:solidFill>
                    <a:prstClr val="black"/>
                  </a:solidFill>
                  <a:latin typeface="Arial" panose="020B0604020202020204" pitchFamily="34" charset="0"/>
                  <a:ea typeface="微软雅黑" panose="020B0503020204020204" pitchFamily="34" charset="-122"/>
                  <a:sym typeface="Arial" panose="020B0604020202020204" pitchFamily="34" charset="0"/>
                </a:rPr>
                <a:t>3</a:t>
              </a:r>
              <a:r>
                <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rPr>
                <a:t>月</a:t>
              </a:r>
              <a:r>
                <a:rPr lang="en-US" altLang="zh-CN" sz="2400">
                  <a:solidFill>
                    <a:prstClr val="black"/>
                  </a:solidFill>
                  <a:latin typeface="Arial" panose="020B0604020202020204" pitchFamily="34" charset="0"/>
                  <a:ea typeface="微软雅黑" panose="020B0503020204020204" pitchFamily="34" charset="-122"/>
                  <a:sym typeface="Arial" panose="020B0604020202020204" pitchFamily="34" charset="0"/>
                </a:rPr>
                <a:t>25</a:t>
              </a:r>
              <a:r>
                <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rPr>
                <a:t>日，</a:t>
              </a:r>
              <a:r>
                <a:rPr lang="en-US" altLang="zh-CN" sz="2400">
                  <a:solidFill>
                    <a:prstClr val="black"/>
                  </a:solidFill>
                  <a:latin typeface="Arial" panose="020B0604020202020204" pitchFamily="34" charset="0"/>
                  <a:ea typeface="微软雅黑" panose="020B0503020204020204" pitchFamily="34" charset="-122"/>
                  <a:sym typeface="Arial" panose="020B0604020202020204" pitchFamily="34" charset="0"/>
                </a:rPr>
                <a:t>《</a:t>
              </a:r>
              <a:r>
                <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rPr>
                <a:t>中国</a:t>
              </a:r>
              <a:r>
                <a:rPr lang="en-US" altLang="zh-CN" sz="2400">
                  <a:solidFill>
                    <a:prstClr val="black"/>
                  </a:solidFill>
                  <a:latin typeface="Arial" panose="020B0604020202020204" pitchFamily="34" charset="0"/>
                  <a:ea typeface="微软雅黑" panose="020B0503020204020204" pitchFamily="34" charset="-122"/>
                  <a:sym typeface="Arial" panose="020B0604020202020204" pitchFamily="34" charset="0"/>
                </a:rPr>
                <a:t>21</a:t>
              </a:r>
              <a:r>
                <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rPr>
                <a:t>世纪议程</a:t>
              </a:r>
              <a:r>
                <a:rPr lang="en-US" altLang="zh-CN" sz="2400">
                  <a:solidFill>
                    <a:prstClr val="black"/>
                  </a:solidFill>
                  <a:latin typeface="Arial" panose="020B0604020202020204" pitchFamily="34" charset="0"/>
                  <a:ea typeface="微软雅黑" panose="020B0503020204020204" pitchFamily="34" charset="-122"/>
                  <a:sym typeface="Arial" panose="020B0604020202020204" pitchFamily="34" charset="0"/>
                </a:rPr>
                <a:t>》</a:t>
              </a:r>
              <a:r>
                <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rPr>
                <a:t>经国务院第十六次常务会议审议通过，首次把可持续发展纳入我国经济和社会发展的长远规划。</a:t>
              </a:r>
              <a:endParaRPr lang="zh-CN" altLang="en-US" sz="2400" b="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流程图: 可选过程 1"/>
            <p:cNvSpPr/>
            <p:nvPr/>
          </p:nvSpPr>
          <p:spPr>
            <a:xfrm>
              <a:off x="3928211" y="1923677"/>
              <a:ext cx="5999325" cy="1142667"/>
            </a:xfrm>
            <a:prstGeom prst="flowChartAlternateProcess">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800" b="0">
                <a:solidFill>
                  <a:prstClr val="white"/>
                </a:solidFill>
                <a:latin typeface="Calibri" panose="020F0502020204030204"/>
                <a:ea typeface="微软雅黑" panose="020B0503020204020204" pitchFamily="34" charset="-122"/>
              </a:endParaRPr>
            </a:p>
          </p:txBody>
        </p:sp>
      </p:grpSp>
      <p:sp>
        <p:nvSpPr>
          <p:cNvPr id="65" name="流程图: 可选过程 64"/>
          <p:cNvSpPr/>
          <p:nvPr/>
        </p:nvSpPr>
        <p:spPr>
          <a:xfrm>
            <a:off x="1359161" y="3098162"/>
            <a:ext cx="6695097" cy="1319079"/>
          </a:xfrm>
          <a:prstGeom prst="flowChartAlternateProcess">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800" b="0">
              <a:solidFill>
                <a:prstClr val="white"/>
              </a:solidFill>
              <a:latin typeface="Calibri" panose="020F0502020204030204"/>
              <a:ea typeface="微软雅黑" panose="020B0503020204020204" pitchFamily="34" charset="-122"/>
            </a:endParaRPr>
          </a:p>
        </p:txBody>
      </p:sp>
      <p:sp>
        <p:nvSpPr>
          <p:cNvPr id="66" name="流程图: 可选过程 65"/>
          <p:cNvSpPr/>
          <p:nvPr/>
        </p:nvSpPr>
        <p:spPr>
          <a:xfrm>
            <a:off x="1359161" y="4753770"/>
            <a:ext cx="6695096" cy="1350426"/>
          </a:xfrm>
          <a:prstGeom prst="flowChartAlternateProcess">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800" b="0">
              <a:solidFill>
                <a:prstClr val="white"/>
              </a:solidFill>
              <a:latin typeface="Calibri" panose="020F0502020204030204"/>
              <a:ea typeface="微软雅黑" panose="020B0503020204020204" pitchFamily="34" charset="-122"/>
            </a:endParaRPr>
          </a:p>
        </p:txBody>
      </p:sp>
      <p:sp>
        <p:nvSpPr>
          <p:cNvPr id="41" name="文本框 11"/>
          <p:cNvSpPr txBox="1"/>
          <p:nvPr/>
        </p:nvSpPr>
        <p:spPr>
          <a:xfrm>
            <a:off x="1359161" y="3285414"/>
            <a:ext cx="6241158" cy="830997"/>
          </a:xfrm>
          <a:prstGeom prst="rect">
            <a:avLst/>
          </a:prstGeom>
          <a:noFill/>
        </p:spPr>
        <p:txBody>
          <a:bodyPr wrap="square" rtlCol="0">
            <a:spAutoFit/>
          </a:bodyPr>
          <a:lstStyle/>
          <a:p>
            <a:pPr algn="just" fontAlgn="auto">
              <a:spcBef>
                <a:spcPts val="0"/>
              </a:spcBef>
              <a:spcAft>
                <a:spcPts val="0"/>
              </a:spcAft>
            </a:pPr>
            <a:r>
              <a:rPr lang="en-US" altLang="zh-CN" sz="2400">
                <a:solidFill>
                  <a:prstClr val="black"/>
                </a:solidFill>
                <a:latin typeface="Arial" panose="020B0604020202020204" pitchFamily="34" charset="0"/>
                <a:ea typeface="微软雅黑" panose="020B0503020204020204" pitchFamily="34" charset="-122"/>
                <a:sym typeface="Arial" panose="020B0604020202020204" pitchFamily="34" charset="0"/>
              </a:rPr>
              <a:t>1997</a:t>
            </a:r>
            <a:r>
              <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rPr>
              <a:t>年的中共十五大把可持续发展战略确定为我国“现代化建设中必须实施”的战略。</a:t>
            </a:r>
            <a:endParaRPr lang="zh-CN" altLang="en-US" sz="2400" b="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文本框 11"/>
          <p:cNvSpPr txBox="1"/>
          <p:nvPr/>
        </p:nvSpPr>
        <p:spPr>
          <a:xfrm>
            <a:off x="1435199" y="5013484"/>
            <a:ext cx="6543019" cy="830997"/>
          </a:xfrm>
          <a:prstGeom prst="rect">
            <a:avLst/>
          </a:prstGeom>
          <a:noFill/>
        </p:spPr>
        <p:txBody>
          <a:bodyPr wrap="square" rtlCol="0">
            <a:spAutoFit/>
          </a:bodyPr>
          <a:lstStyle/>
          <a:p>
            <a:pPr algn="just" fontAlgn="auto">
              <a:spcBef>
                <a:spcPts val="0"/>
              </a:spcBef>
              <a:spcAft>
                <a:spcPts val="0"/>
              </a:spcAft>
            </a:pPr>
            <a:r>
              <a:rPr lang="en-US" altLang="zh-CN" sz="2400">
                <a:solidFill>
                  <a:prstClr val="black"/>
                </a:solidFill>
                <a:latin typeface="Arial" panose="020B0604020202020204" pitchFamily="34" charset="0"/>
                <a:ea typeface="微软雅黑" panose="020B0503020204020204" pitchFamily="34" charset="-122"/>
                <a:sym typeface="Arial" panose="020B0604020202020204" pitchFamily="34" charset="0"/>
              </a:rPr>
              <a:t>2002</a:t>
            </a:r>
            <a:r>
              <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rPr>
              <a:t>年中共十六大把“可持续发展能力不断增强”作为全面建设小康社会的目标之一。</a:t>
            </a:r>
            <a:endParaRPr lang="zh-CN" altLang="en-US" sz="2400" b="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250" fill="hold"/>
                                        <p:tgtEl>
                                          <p:spTgt spid="36"/>
                                        </p:tgtEl>
                                        <p:attrNameLst>
                                          <p:attrName>ppt_w</p:attrName>
                                        </p:attrNameLst>
                                      </p:cBhvr>
                                      <p:tavLst>
                                        <p:tav tm="0">
                                          <p:val>
                                            <p:fltVal val="0"/>
                                          </p:val>
                                        </p:tav>
                                        <p:tav tm="100000">
                                          <p:val>
                                            <p:strVal val="#ppt_w"/>
                                          </p:val>
                                        </p:tav>
                                      </p:tavLst>
                                    </p:anim>
                                    <p:anim calcmode="lin" valueType="num">
                                      <p:cBhvr>
                                        <p:cTn id="14" dur="250" fill="hold"/>
                                        <p:tgtEl>
                                          <p:spTgt spid="36"/>
                                        </p:tgtEl>
                                        <p:attrNameLst>
                                          <p:attrName>ppt_h</p:attrName>
                                        </p:attrNameLst>
                                      </p:cBhvr>
                                      <p:tavLst>
                                        <p:tav tm="0">
                                          <p:val>
                                            <p:fltVal val="0"/>
                                          </p:val>
                                        </p:tav>
                                        <p:tav tm="100000">
                                          <p:val>
                                            <p:strVal val="#ppt_h"/>
                                          </p:val>
                                        </p:tav>
                                      </p:tavLst>
                                    </p:anim>
                                    <p:animEffect transition="in" filter="fade">
                                      <p:cBhvr>
                                        <p:cTn id="15" dur="250"/>
                                        <p:tgtEl>
                                          <p:spTgt spid="36"/>
                                        </p:tgtEl>
                                      </p:cBhvr>
                                    </p:animEffect>
                                  </p:childTnLst>
                                </p:cTn>
                              </p:par>
                            </p:childTnLst>
                          </p:cTn>
                        </p:par>
                        <p:par>
                          <p:cTn id="16" fill="hold">
                            <p:stCondLst>
                              <p:cond delay="1000"/>
                            </p:stCondLst>
                            <p:childTnLst>
                              <p:par>
                                <p:cTn id="17" presetID="6" presetClass="emph" presetSubtype="0" decel="100000" fill="hold" grpId="1" nodeType="afterEffect">
                                  <p:stCondLst>
                                    <p:cond delay="0"/>
                                  </p:stCondLst>
                                  <p:childTnLst>
                                    <p:animScale>
                                      <p:cBhvr>
                                        <p:cTn id="18" dur="250" fill="hold"/>
                                        <p:tgtEl>
                                          <p:spTgt spid="36"/>
                                        </p:tgtEl>
                                      </p:cBhvr>
                                      <p:by x="120000" y="120000"/>
                                    </p:animScale>
                                  </p:childTnLst>
                                </p:cTn>
                              </p:par>
                            </p:childTnLst>
                          </p:cTn>
                        </p:par>
                        <p:par>
                          <p:cTn id="19" fill="hold">
                            <p:stCondLst>
                              <p:cond delay="1500"/>
                            </p:stCondLst>
                            <p:childTnLst>
                              <p:par>
                                <p:cTn id="20" presetID="6" presetClass="emph" presetSubtype="0" decel="100000" fill="hold" grpId="2" nodeType="afterEffect">
                                  <p:stCondLst>
                                    <p:cond delay="0"/>
                                  </p:stCondLst>
                                  <p:childTnLst>
                                    <p:animScale>
                                      <p:cBhvr>
                                        <p:cTn id="21" dur="250" fill="hold"/>
                                        <p:tgtEl>
                                          <p:spTgt spid="36"/>
                                        </p:tgtEl>
                                      </p:cBhvr>
                                      <p:by x="83000" y="83000"/>
                                    </p:animScale>
                                  </p:childTnLst>
                                </p:cTn>
                              </p:par>
                              <p:par>
                                <p:cTn id="22" presetID="53" presetClass="entr" presetSubtype="16"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par>
                                <p:cTn id="27" presetID="35" presetClass="path" presetSubtype="0" accel="50000" decel="50000" fill="hold" grpId="1" nodeType="withEffect">
                                  <p:stCondLst>
                                    <p:cond delay="0"/>
                                  </p:stCondLst>
                                  <p:childTnLst>
                                    <p:animMotion origin="layout" path="M 0 1.60494E-6 L -0.30278 1.60494E-6 " pathEditMode="relative" rAng="0" ptsTypes="AA">
                                      <p:cBhvr>
                                        <p:cTn id="28" dur="1000" spd="-100000" fill="hold"/>
                                        <p:tgtEl>
                                          <p:spTgt spid="35"/>
                                        </p:tgtEl>
                                        <p:attrNameLst>
                                          <p:attrName>ppt_x</p:attrName>
                                          <p:attrName>ppt_y</p:attrName>
                                        </p:attrNameLst>
                                      </p:cBhvr>
                                      <p:rCtr x="-15139" y="0"/>
                                    </p:animMotion>
                                  </p:childTnLst>
                                </p:cTn>
                              </p:par>
                            </p:childTnLst>
                          </p:cTn>
                        </p:par>
                        <p:par>
                          <p:cTn id="29" fill="hold">
                            <p:stCondLst>
                              <p:cond delay="2000"/>
                            </p:stCondLst>
                            <p:childTnLst>
                              <p:par>
                                <p:cTn id="30" presetID="2" presetClass="entr" presetSubtype="8"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0-#ppt_w/2"/>
                                          </p:val>
                                        </p:tav>
                                        <p:tav tm="100000">
                                          <p:val>
                                            <p:strVal val="#ppt_x"/>
                                          </p:val>
                                        </p:tav>
                                      </p:tavLst>
                                    </p:anim>
                                    <p:anim calcmode="lin" valueType="num">
                                      <p:cBhvr additive="base">
                                        <p:cTn id="33" dur="50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16" presetClass="entr" presetSubtype="21"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barn(inVertical)">
                                      <p:cBhvr>
                                        <p:cTn id="42" dur="500"/>
                                        <p:tgtEl>
                                          <p:spTgt spid="4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barn(inVertical)">
                                      <p:cBhvr>
                                        <p:cTn id="45" dur="500"/>
                                        <p:tgtEl>
                                          <p:spTgt spid="65"/>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barn(inVertical)">
                                      <p:cBhvr>
                                        <p:cTn id="50" dur="500"/>
                                        <p:tgtEl>
                                          <p:spTgt spid="42"/>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barn(inVertical)">
                                      <p:cBhvr>
                                        <p:cTn id="5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6" grpId="0" animBg="1"/>
      <p:bldP spid="36" grpId="1" animBg="1"/>
      <p:bldP spid="36" grpId="2" animBg="1"/>
      <p:bldP spid="65" grpId="0" animBg="1"/>
      <p:bldP spid="66" grpId="0" animBg="1"/>
      <p:bldP spid="41" grpId="0"/>
      <p:bldP spid="4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 y="4680846"/>
            <a:ext cx="9296655" cy="2182567"/>
            <a:chOff x="1" y="2981470"/>
            <a:chExt cx="9296655" cy="2182567"/>
          </a:xfrm>
        </p:grpSpPr>
        <p:grpSp>
          <p:nvGrpSpPr>
            <p:cNvPr id="10" name="组合 9"/>
            <p:cNvGrpSpPr/>
            <p:nvPr/>
          </p:nvGrpSpPr>
          <p:grpSpPr>
            <a:xfrm>
              <a:off x="1" y="3586985"/>
              <a:ext cx="9144000" cy="1577052"/>
              <a:chOff x="168" y="4748758"/>
              <a:chExt cx="12238925" cy="2110830"/>
            </a:xfrm>
          </p:grpSpPr>
          <p:pic>
            <p:nvPicPr>
              <p:cNvPr id="13" name="图片 12"/>
              <p:cNvPicPr>
                <a:picLocks noChangeAspect="1"/>
              </p:cNvPicPr>
              <p:nvPr/>
            </p:nvPicPr>
            <p:blipFill>
              <a:blip r:embed="rId1" cstate="screen"/>
              <a:stretch>
                <a:fillRect/>
              </a:stretch>
            </p:blipFill>
            <p:spPr>
              <a:xfrm flipH="1">
                <a:off x="204796" y="4748758"/>
                <a:ext cx="2036340" cy="848475"/>
              </a:xfrm>
              <a:prstGeom prst="rect">
                <a:avLst/>
              </a:prstGeom>
            </p:spPr>
          </p:pic>
          <p:grpSp>
            <p:nvGrpSpPr>
              <p:cNvPr id="15" name="组合 14"/>
              <p:cNvGrpSpPr/>
              <p:nvPr/>
            </p:nvGrpSpPr>
            <p:grpSpPr>
              <a:xfrm>
                <a:off x="168" y="5270646"/>
                <a:ext cx="12238925" cy="1588942"/>
                <a:chOff x="168" y="5270646"/>
                <a:chExt cx="12238925" cy="1588942"/>
              </a:xfrm>
            </p:grpSpPr>
            <p:pic>
              <p:nvPicPr>
                <p:cNvPr id="16" name="图片 15"/>
                <p:cNvPicPr>
                  <a:picLocks noChangeAspect="1"/>
                </p:cNvPicPr>
                <p:nvPr/>
              </p:nvPicPr>
              <p:blipFill>
                <a:blip r:embed="rId2" cstate="screen"/>
                <a:stretch>
                  <a:fillRect/>
                </a:stretch>
              </p:blipFill>
              <p:spPr>
                <a:xfrm flipH="1">
                  <a:off x="168" y="5270646"/>
                  <a:ext cx="8581769" cy="1549929"/>
                </a:xfrm>
                <a:prstGeom prst="rect">
                  <a:avLst/>
                </a:prstGeom>
              </p:spPr>
            </p:pic>
            <p:sp>
              <p:nvSpPr>
                <p:cNvPr id="17" name="矩形 16"/>
                <p:cNvSpPr/>
                <p:nvPr/>
              </p:nvSpPr>
              <p:spPr>
                <a:xfrm>
                  <a:off x="169" y="6598879"/>
                  <a:ext cx="12238924" cy="260709"/>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grpSp>
        </p:grpSp>
        <p:pic>
          <p:nvPicPr>
            <p:cNvPr id="11" name="图片 10"/>
            <p:cNvPicPr>
              <a:picLocks noChangeAspect="1"/>
            </p:cNvPicPr>
            <p:nvPr/>
          </p:nvPicPr>
          <p:blipFill>
            <a:blip r:embed="rId3" cstate="screen"/>
            <a:stretch>
              <a:fillRect/>
            </a:stretch>
          </p:blipFill>
          <p:spPr>
            <a:xfrm flipH="1">
              <a:off x="8054096" y="2981470"/>
              <a:ext cx="1242560" cy="2061096"/>
            </a:xfrm>
            <a:prstGeom prst="rect">
              <a:avLst/>
            </a:prstGeom>
          </p:spPr>
        </p:pic>
      </p:grpSp>
      <p:grpSp>
        <p:nvGrpSpPr>
          <p:cNvPr id="12" name="组合 11"/>
          <p:cNvGrpSpPr/>
          <p:nvPr/>
        </p:nvGrpSpPr>
        <p:grpSpPr>
          <a:xfrm>
            <a:off x="524918" y="712565"/>
            <a:ext cx="2606922" cy="507944"/>
            <a:chOff x="879250" y="1607935"/>
            <a:chExt cx="2174874" cy="507944"/>
          </a:xfrm>
        </p:grpSpPr>
        <p:sp>
          <p:nvSpPr>
            <p:cNvPr id="19" name="圆角矩形 6"/>
            <p:cNvSpPr/>
            <p:nvPr/>
          </p:nvSpPr>
          <p:spPr>
            <a:xfrm>
              <a:off x="879250" y="1626781"/>
              <a:ext cx="1774118" cy="48909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标题 1"/>
            <p:cNvSpPr txBox="1"/>
            <p:nvPr/>
          </p:nvSpPr>
          <p:spPr>
            <a:xfrm>
              <a:off x="952780" y="1607935"/>
              <a:ext cx="2101344"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b="1" kern="0">
                  <a:solidFill>
                    <a:prstClr val="white"/>
                  </a:solidFill>
                  <a:latin typeface="Arial" panose="020B0604020202020204" pitchFamily="34" charset="0"/>
                  <a:sym typeface="Arial" panose="020B0604020202020204" pitchFamily="34" charset="0"/>
                </a:rPr>
                <a:t>公平性原则</a:t>
              </a:r>
              <a:endParaRPr lang="zh-CN" altLang="en-US" sz="2800" b="1" kern="0" dirty="0">
                <a:solidFill>
                  <a:prstClr val="white"/>
                </a:solidFill>
                <a:latin typeface="Arial" panose="020B0604020202020204" pitchFamily="34" charset="0"/>
                <a:sym typeface="Arial" panose="020B0604020202020204" pitchFamily="34" charset="0"/>
              </a:endParaRPr>
            </a:p>
          </p:txBody>
        </p:sp>
      </p:grpSp>
      <p:grpSp>
        <p:nvGrpSpPr>
          <p:cNvPr id="21" name="组合 20"/>
          <p:cNvGrpSpPr/>
          <p:nvPr/>
        </p:nvGrpSpPr>
        <p:grpSpPr>
          <a:xfrm>
            <a:off x="571591" y="1329933"/>
            <a:ext cx="7482506" cy="683608"/>
            <a:chOff x="713474" y="1748884"/>
            <a:chExt cx="7482506" cy="683608"/>
          </a:xfrm>
        </p:grpSpPr>
        <p:sp>
          <p:nvSpPr>
            <p:cNvPr id="22" name="圆角矩形 4"/>
            <p:cNvSpPr/>
            <p:nvPr/>
          </p:nvSpPr>
          <p:spPr>
            <a:xfrm>
              <a:off x="713474" y="1753788"/>
              <a:ext cx="7482506" cy="67870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标题 1"/>
            <p:cNvSpPr txBox="1"/>
            <p:nvPr/>
          </p:nvSpPr>
          <p:spPr>
            <a:xfrm>
              <a:off x="766696" y="1748884"/>
              <a:ext cx="7379336" cy="68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本代人之间的公平、代际间的公平和资源分配与利用的公平。各国、各地区的人、世世代代的人以平等的发展权。</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grpSp>
      <p:grpSp>
        <p:nvGrpSpPr>
          <p:cNvPr id="24" name="组合 23"/>
          <p:cNvGrpSpPr/>
          <p:nvPr/>
        </p:nvGrpSpPr>
        <p:grpSpPr>
          <a:xfrm>
            <a:off x="3347864" y="133466"/>
            <a:ext cx="2109611" cy="498558"/>
            <a:chOff x="879250" y="1622051"/>
            <a:chExt cx="2109611" cy="498558"/>
          </a:xfrm>
        </p:grpSpPr>
        <p:sp>
          <p:nvSpPr>
            <p:cNvPr id="25" name="圆角矩形 6"/>
            <p:cNvSpPr/>
            <p:nvPr/>
          </p:nvSpPr>
          <p:spPr>
            <a:xfrm>
              <a:off x="879250" y="1626781"/>
              <a:ext cx="2109611" cy="48909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标题 1"/>
            <p:cNvSpPr txBox="1"/>
            <p:nvPr/>
          </p:nvSpPr>
          <p:spPr>
            <a:xfrm>
              <a:off x="979146" y="1622051"/>
              <a:ext cx="1571630"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b="1" kern="0">
                  <a:solidFill>
                    <a:prstClr val="white"/>
                  </a:solidFill>
                  <a:latin typeface="Arial" panose="020B0604020202020204" pitchFamily="34" charset="0"/>
                  <a:sym typeface="Arial" panose="020B0604020202020204" pitchFamily="34" charset="0"/>
                </a:rPr>
                <a:t>三大原则</a:t>
              </a:r>
              <a:endParaRPr lang="zh-CN" altLang="en-US" sz="2800" b="1" kern="0" dirty="0">
                <a:solidFill>
                  <a:prstClr val="white"/>
                </a:solidFill>
                <a:latin typeface="Arial" panose="020B0604020202020204" pitchFamily="34" charset="0"/>
                <a:sym typeface="Arial" panose="020B0604020202020204" pitchFamily="34" charset="0"/>
              </a:endParaRPr>
            </a:p>
          </p:txBody>
        </p:sp>
      </p:grpSp>
      <p:grpSp>
        <p:nvGrpSpPr>
          <p:cNvPr id="27" name="组合 26"/>
          <p:cNvGrpSpPr/>
          <p:nvPr/>
        </p:nvGrpSpPr>
        <p:grpSpPr>
          <a:xfrm>
            <a:off x="533334" y="2076061"/>
            <a:ext cx="2454489" cy="498558"/>
            <a:chOff x="879250" y="1622051"/>
            <a:chExt cx="2004232" cy="498558"/>
          </a:xfrm>
        </p:grpSpPr>
        <p:sp>
          <p:nvSpPr>
            <p:cNvPr id="28" name="圆角矩形 6"/>
            <p:cNvSpPr/>
            <p:nvPr/>
          </p:nvSpPr>
          <p:spPr>
            <a:xfrm>
              <a:off x="879250" y="1626781"/>
              <a:ext cx="1774118" cy="48909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标题 1"/>
            <p:cNvSpPr txBox="1"/>
            <p:nvPr/>
          </p:nvSpPr>
          <p:spPr>
            <a:xfrm>
              <a:off x="952780" y="1622051"/>
              <a:ext cx="1930702"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b="1" kern="0">
                  <a:solidFill>
                    <a:prstClr val="white"/>
                  </a:solidFill>
                  <a:latin typeface="Arial" panose="020B0604020202020204" pitchFamily="34" charset="0"/>
                  <a:sym typeface="Arial" panose="020B0604020202020204" pitchFamily="34" charset="0"/>
                </a:rPr>
                <a:t>持续性原则</a:t>
              </a:r>
              <a:endParaRPr lang="zh-CN" altLang="en-US" sz="2800" b="1" kern="0" dirty="0">
                <a:solidFill>
                  <a:prstClr val="white"/>
                </a:solidFill>
                <a:latin typeface="Arial" panose="020B0604020202020204" pitchFamily="34" charset="0"/>
                <a:sym typeface="Arial" panose="020B0604020202020204" pitchFamily="34" charset="0"/>
              </a:endParaRPr>
            </a:p>
          </p:txBody>
        </p:sp>
      </p:grpSp>
      <p:grpSp>
        <p:nvGrpSpPr>
          <p:cNvPr id="30" name="组合 29"/>
          <p:cNvGrpSpPr/>
          <p:nvPr/>
        </p:nvGrpSpPr>
        <p:grpSpPr>
          <a:xfrm>
            <a:off x="548499" y="3444213"/>
            <a:ext cx="2439323" cy="498558"/>
            <a:chOff x="879250" y="1622051"/>
            <a:chExt cx="2004232" cy="498558"/>
          </a:xfrm>
        </p:grpSpPr>
        <p:sp>
          <p:nvSpPr>
            <p:cNvPr id="31" name="圆角矩形 6"/>
            <p:cNvSpPr/>
            <p:nvPr/>
          </p:nvSpPr>
          <p:spPr>
            <a:xfrm>
              <a:off x="879250" y="1626781"/>
              <a:ext cx="1774118" cy="48909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标题 1"/>
            <p:cNvSpPr txBox="1"/>
            <p:nvPr/>
          </p:nvSpPr>
          <p:spPr>
            <a:xfrm>
              <a:off x="952780" y="1622051"/>
              <a:ext cx="1930702"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b="1" kern="0">
                  <a:solidFill>
                    <a:prstClr val="white"/>
                  </a:solidFill>
                  <a:latin typeface="Arial" panose="020B0604020202020204" pitchFamily="34" charset="0"/>
                  <a:sym typeface="Arial" panose="020B0604020202020204" pitchFamily="34" charset="0"/>
                </a:rPr>
                <a:t>共同性原则</a:t>
              </a:r>
              <a:endParaRPr lang="zh-CN" altLang="en-US" sz="2800" b="1" kern="0" dirty="0">
                <a:solidFill>
                  <a:prstClr val="white"/>
                </a:solidFill>
                <a:latin typeface="Arial" panose="020B0604020202020204" pitchFamily="34" charset="0"/>
                <a:sym typeface="Arial" panose="020B0604020202020204" pitchFamily="34" charset="0"/>
              </a:endParaRPr>
            </a:p>
          </p:txBody>
        </p:sp>
      </p:grpSp>
      <p:grpSp>
        <p:nvGrpSpPr>
          <p:cNvPr id="33" name="组合 32"/>
          <p:cNvGrpSpPr/>
          <p:nvPr/>
        </p:nvGrpSpPr>
        <p:grpSpPr>
          <a:xfrm>
            <a:off x="571591" y="2666356"/>
            <a:ext cx="7482506" cy="683608"/>
            <a:chOff x="713474" y="1748884"/>
            <a:chExt cx="7482506" cy="683608"/>
          </a:xfrm>
        </p:grpSpPr>
        <p:sp>
          <p:nvSpPr>
            <p:cNvPr id="34" name="圆角矩形 4"/>
            <p:cNvSpPr/>
            <p:nvPr/>
          </p:nvSpPr>
          <p:spPr>
            <a:xfrm>
              <a:off x="713474" y="1753788"/>
              <a:ext cx="7482506" cy="67870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标题 1"/>
            <p:cNvSpPr txBox="1"/>
            <p:nvPr/>
          </p:nvSpPr>
          <p:spPr>
            <a:xfrm>
              <a:off x="766696" y="1748884"/>
              <a:ext cx="7379336" cy="68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核心是人类经济和社会的发展不能超越资源和环境的承载能力，从而真正将人类的当前利益与长远利益有机结合。</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grpSp>
      <p:grpSp>
        <p:nvGrpSpPr>
          <p:cNvPr id="36" name="组合 35"/>
          <p:cNvGrpSpPr/>
          <p:nvPr/>
        </p:nvGrpSpPr>
        <p:grpSpPr>
          <a:xfrm>
            <a:off x="571591" y="4015253"/>
            <a:ext cx="7482506" cy="1142928"/>
            <a:chOff x="713474" y="1753788"/>
            <a:chExt cx="7482506" cy="1142928"/>
          </a:xfrm>
        </p:grpSpPr>
        <p:sp>
          <p:nvSpPr>
            <p:cNvPr id="37" name="圆角矩形 4"/>
            <p:cNvSpPr/>
            <p:nvPr/>
          </p:nvSpPr>
          <p:spPr>
            <a:xfrm>
              <a:off x="713474" y="1753788"/>
              <a:ext cx="7482506" cy="1142928"/>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标题 1"/>
            <p:cNvSpPr txBox="1"/>
            <p:nvPr/>
          </p:nvSpPr>
          <p:spPr>
            <a:xfrm>
              <a:off x="779874" y="1849317"/>
              <a:ext cx="7379336" cy="9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各国都需要适当调整其国内和国际政策，只有全人类共同努力，才能实现可持续发展总目标，从而将人类的局部利益与整体利益结合起来。</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0-#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1"/>
          <p:cNvSpPr/>
          <p:nvPr/>
        </p:nvSpPr>
        <p:spPr>
          <a:xfrm>
            <a:off x="2622899" y="3518930"/>
            <a:ext cx="5482377" cy="89243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sp>
        <p:nvSpPr>
          <p:cNvPr id="28" name="圆角矩形 12"/>
          <p:cNvSpPr/>
          <p:nvPr/>
        </p:nvSpPr>
        <p:spPr>
          <a:xfrm>
            <a:off x="2627784" y="2475926"/>
            <a:ext cx="5482377" cy="7426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sp>
        <p:nvSpPr>
          <p:cNvPr id="2" name="椭圆 1"/>
          <p:cNvSpPr/>
          <p:nvPr/>
        </p:nvSpPr>
        <p:spPr>
          <a:xfrm>
            <a:off x="107504" y="2626925"/>
            <a:ext cx="2022792" cy="20227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lnSpc>
                <a:spcPct val="150000"/>
              </a:lnSpc>
              <a:spcBef>
                <a:spcPts val="0"/>
              </a:spcBef>
              <a:spcAft>
                <a:spcPts val="0"/>
              </a:spcAft>
            </a:pPr>
            <a:r>
              <a:rPr lang="zh-CN" altLang="en-US" sz="2400" b="0" kern="0">
                <a:ln w="0"/>
                <a:solidFill>
                  <a:prstClr val="white"/>
                </a:solidFill>
                <a:effectLst>
                  <a:outerShdw blurRad="38100" dist="19050" dir="2700000" algn="tl" rotWithShape="0">
                    <a:prstClr val="black">
                      <a:alpha val="40000"/>
                    </a:prstClr>
                  </a:outerShdw>
                </a:effectLst>
                <a:latin typeface="Arial" panose="020B0604020202020204" pitchFamily="34" charset="0"/>
                <a:ea typeface="微软雅黑" panose="020B0503020204020204" pitchFamily="34" charset="-122"/>
                <a:sym typeface="Arial" panose="020B0604020202020204" pitchFamily="34" charset="0"/>
              </a:rPr>
              <a:t>基本内涵</a:t>
            </a:r>
            <a:endParaRPr lang="zh-CN" altLang="en-US" sz="2400" b="0" kern="0" dirty="0">
              <a:ln w="0"/>
              <a:solidFill>
                <a:prstClr val="white"/>
              </a:solidFill>
              <a:effectLst>
                <a:outerShdw blurRad="38100" dist="19050" dir="2700000" algn="tl" rotWithShape="0">
                  <a:prstClr val="black">
                    <a:alpha val="40000"/>
                  </a:prstClr>
                </a:outerShdw>
              </a:effectLst>
              <a:latin typeface="Arial" panose="020B0604020202020204" pitchFamily="34" charset="0"/>
              <a:ea typeface="微软雅黑" panose="020B0503020204020204" pitchFamily="34" charset="-122"/>
              <a:sym typeface="Arial" panose="020B0604020202020204" pitchFamily="34" charset="0"/>
            </a:endParaRPr>
          </a:p>
        </p:txBody>
      </p:sp>
      <p:cxnSp>
        <p:nvCxnSpPr>
          <p:cNvPr id="4" name="直接箭头连接符 3"/>
          <p:cNvCxnSpPr>
            <a:stCxn id="2" idx="6"/>
            <a:endCxn id="28" idx="1"/>
          </p:cNvCxnSpPr>
          <p:nvPr/>
        </p:nvCxnSpPr>
        <p:spPr>
          <a:xfrm flipV="1">
            <a:off x="2130296" y="3080233"/>
            <a:ext cx="497488" cy="558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endCxn id="25" idx="1"/>
          </p:cNvCxnSpPr>
          <p:nvPr/>
        </p:nvCxnSpPr>
        <p:spPr>
          <a:xfrm>
            <a:off x="2051720" y="3573017"/>
            <a:ext cx="571178" cy="392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圆角矩形 12"/>
          <p:cNvSpPr/>
          <p:nvPr/>
        </p:nvSpPr>
        <p:spPr>
          <a:xfrm>
            <a:off x="2627785" y="4532836"/>
            <a:ext cx="5492146" cy="127506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grpSp>
        <p:nvGrpSpPr>
          <p:cNvPr id="22" name="组合 21"/>
          <p:cNvGrpSpPr/>
          <p:nvPr/>
        </p:nvGrpSpPr>
        <p:grpSpPr>
          <a:xfrm>
            <a:off x="2637554" y="1262133"/>
            <a:ext cx="5472609" cy="892851"/>
            <a:chOff x="1303690" y="2950346"/>
            <a:chExt cx="3850645" cy="1406734"/>
          </a:xfrm>
        </p:grpSpPr>
        <p:sp>
          <p:nvSpPr>
            <p:cNvPr id="30" name="圆角矩形 12"/>
            <p:cNvSpPr/>
            <p:nvPr/>
          </p:nvSpPr>
          <p:spPr>
            <a:xfrm>
              <a:off x="1303690" y="2950346"/>
              <a:ext cx="3850645" cy="14060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sp>
          <p:nvSpPr>
            <p:cNvPr id="31" name="标题 1"/>
            <p:cNvSpPr txBox="1"/>
            <p:nvPr/>
          </p:nvSpPr>
          <p:spPr>
            <a:xfrm>
              <a:off x="1370526" y="3086658"/>
              <a:ext cx="3755907" cy="127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1600" b="1" kern="0">
                  <a:solidFill>
                    <a:prstClr val="white"/>
                  </a:solidFill>
                  <a:latin typeface="Arial" panose="020B0604020202020204" pitchFamily="34" charset="0"/>
                  <a:sym typeface="Arial" panose="020B0604020202020204" pitchFamily="34" charset="0"/>
                </a:rPr>
                <a:t>突出发展主题，发展是集社会、科技、文化、环境等多项因素于一体的完整现象，是人类共同的和普遍的权利，发达国家和发展中国家都享有平等的不容剥夺的发展权利。</a:t>
              </a:r>
              <a:endParaRPr lang="zh-CN" altLang="en-US" sz="1600" b="1" kern="0" dirty="0">
                <a:solidFill>
                  <a:prstClr val="white"/>
                </a:solidFill>
                <a:latin typeface="Arial" panose="020B0604020202020204" pitchFamily="34" charset="0"/>
                <a:sym typeface="Arial" panose="020B0604020202020204" pitchFamily="34" charset="0"/>
              </a:endParaRPr>
            </a:p>
          </p:txBody>
        </p:sp>
      </p:grpSp>
      <p:cxnSp>
        <p:nvCxnSpPr>
          <p:cNvPr id="32" name="直接箭头连接符 31"/>
          <p:cNvCxnSpPr>
            <a:stCxn id="2" idx="6"/>
            <a:endCxn id="30" idx="1"/>
          </p:cNvCxnSpPr>
          <p:nvPr/>
        </p:nvCxnSpPr>
        <p:spPr>
          <a:xfrm flipV="1">
            <a:off x="2130296" y="2177753"/>
            <a:ext cx="507258" cy="146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 idx="6"/>
            <a:endCxn id="20" idx="1"/>
          </p:cNvCxnSpPr>
          <p:nvPr/>
        </p:nvCxnSpPr>
        <p:spPr>
          <a:xfrm>
            <a:off x="2130297" y="3638322"/>
            <a:ext cx="497489" cy="153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标题 1"/>
          <p:cNvSpPr txBox="1"/>
          <p:nvPr/>
        </p:nvSpPr>
        <p:spPr>
          <a:xfrm>
            <a:off x="2732543" y="2600601"/>
            <a:ext cx="5337966" cy="56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1600" b="1" kern="0">
                <a:solidFill>
                  <a:prstClr val="white"/>
                </a:solidFill>
                <a:latin typeface="Arial" panose="020B0604020202020204" pitchFamily="34" charset="0"/>
                <a:sym typeface="Arial" panose="020B0604020202020204" pitchFamily="34" charset="0"/>
              </a:rPr>
              <a:t>发展的可持续性，人类的经济和社会的发展不能超越资源和环境的承载能力。</a:t>
            </a:r>
            <a:endParaRPr lang="zh-CN" altLang="en-US" sz="1600" b="1" kern="0" dirty="0">
              <a:solidFill>
                <a:prstClr val="white"/>
              </a:solidFill>
              <a:latin typeface="Arial" panose="020B0604020202020204" pitchFamily="34" charset="0"/>
              <a:sym typeface="Arial" panose="020B0604020202020204" pitchFamily="34" charset="0"/>
            </a:endParaRPr>
          </a:p>
        </p:txBody>
      </p:sp>
      <p:sp>
        <p:nvSpPr>
          <p:cNvPr id="39" name="标题 1"/>
          <p:cNvSpPr txBox="1"/>
          <p:nvPr/>
        </p:nvSpPr>
        <p:spPr>
          <a:xfrm>
            <a:off x="2743356" y="3596397"/>
            <a:ext cx="5337966" cy="8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1600" b="1" kern="0">
                <a:solidFill>
                  <a:prstClr val="white"/>
                </a:solidFill>
                <a:latin typeface="Arial" panose="020B0604020202020204" pitchFamily="34" charset="0"/>
                <a:sym typeface="Arial" panose="020B0604020202020204" pitchFamily="34" charset="0"/>
              </a:rPr>
              <a:t>人与人关系的公平性，当代人在发展与消费时应努力做到使后代人有同样的发展机会，同一代人中一部分人的发展不应当损害另一部分人的利益。</a:t>
            </a:r>
            <a:endParaRPr lang="zh-CN" altLang="en-US" sz="1600" b="1" kern="0" dirty="0">
              <a:solidFill>
                <a:prstClr val="white"/>
              </a:solidFill>
              <a:latin typeface="Arial" panose="020B0604020202020204" pitchFamily="34" charset="0"/>
              <a:sym typeface="Arial" panose="020B0604020202020204" pitchFamily="34" charset="0"/>
            </a:endParaRPr>
          </a:p>
        </p:txBody>
      </p:sp>
      <p:sp>
        <p:nvSpPr>
          <p:cNvPr id="40" name="标题 1"/>
          <p:cNvSpPr txBox="1"/>
          <p:nvPr/>
        </p:nvSpPr>
        <p:spPr>
          <a:xfrm>
            <a:off x="2699989" y="4509121"/>
            <a:ext cx="5337966" cy="1298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1600" b="1" kern="0">
                <a:solidFill>
                  <a:prstClr val="white"/>
                </a:solidFill>
                <a:latin typeface="Arial" panose="020B0604020202020204" pitchFamily="34" charset="0"/>
                <a:sym typeface="Arial" panose="020B0604020202020204" pitchFamily="34" charset="0"/>
              </a:rPr>
              <a:t>人与自然的协调共生，人类必须建立新的道德观念和价值标准，学会尊重自然、师法自然、保护自然，与之和谐相处。中共提出的科学发展观把社会的全面协调发展和可持续发展结合起来，以经济社会全面协调可持续发展为基本要求，指出要促进人与自然的和谐。</a:t>
            </a:r>
            <a:endParaRPr lang="zh-CN" altLang="en-US" sz="1600" b="1" kern="0" dirty="0">
              <a:solidFill>
                <a:prstClr val="white"/>
              </a:solidFill>
              <a:latin typeface="Arial" panose="020B0604020202020204" pitchFamily="34" charset="0"/>
              <a:sym typeface="Arial" panose="020B0604020202020204" pitchFamily="34" charset="0"/>
            </a:endParaRPr>
          </a:p>
        </p:txBody>
      </p:sp>
      <p:grpSp>
        <p:nvGrpSpPr>
          <p:cNvPr id="23" name="组合 22"/>
          <p:cNvGrpSpPr/>
          <p:nvPr/>
        </p:nvGrpSpPr>
        <p:grpSpPr>
          <a:xfrm>
            <a:off x="164" y="4680846"/>
            <a:ext cx="9296654" cy="2182567"/>
            <a:chOff x="2" y="2981470"/>
            <a:chExt cx="9296654" cy="2182567"/>
          </a:xfrm>
        </p:grpSpPr>
        <p:sp>
          <p:nvSpPr>
            <p:cNvPr id="24" name="矩形 23"/>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26" name="图片 25"/>
            <p:cNvPicPr>
              <a:picLocks noChangeAspect="1"/>
            </p:cNvPicPr>
            <p:nvPr/>
          </p:nvPicPr>
          <p:blipFill>
            <a:blip r:embed="rId1" cstate="screen"/>
            <a:stretch>
              <a:fillRect/>
            </a:stretch>
          </p:blipFill>
          <p:spPr>
            <a:xfrm flipH="1">
              <a:off x="8054096" y="2981470"/>
              <a:ext cx="1242560" cy="2061096"/>
            </a:xfrm>
            <a:prstGeom prst="rect">
              <a:avLst/>
            </a:prstGeom>
          </p:spPr>
        </p:pic>
      </p:grpSp>
      <p:cxnSp>
        <p:nvCxnSpPr>
          <p:cNvPr id="27" name="直接连接符 26"/>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41"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pic>
        <p:nvPicPr>
          <p:cNvPr id="42" name="图片 41"/>
          <p:cNvPicPr>
            <a:picLocks noChangeAspect="1"/>
          </p:cNvPicPr>
          <p:nvPr/>
        </p:nvPicPr>
        <p:blipFill>
          <a:blip r:embed="rId2" cstate="screen"/>
          <a:stretch>
            <a:fillRect/>
          </a:stretch>
        </p:blipFill>
        <p:spPr>
          <a:xfrm>
            <a:off x="7743930" y="844203"/>
            <a:ext cx="1364574" cy="5685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p:cTn id="48" dur="250" fill="hold"/>
                                        <p:tgtEl>
                                          <p:spTgt spid="41"/>
                                        </p:tgtEl>
                                        <p:attrNameLst>
                                          <p:attrName>ppt_w</p:attrName>
                                        </p:attrNameLst>
                                      </p:cBhvr>
                                      <p:tavLst>
                                        <p:tav tm="0">
                                          <p:val>
                                            <p:fltVal val="0"/>
                                          </p:val>
                                        </p:tav>
                                        <p:tav tm="100000">
                                          <p:val>
                                            <p:strVal val="#ppt_w"/>
                                          </p:val>
                                        </p:tav>
                                      </p:tavLst>
                                    </p:anim>
                                    <p:anim calcmode="lin" valueType="num">
                                      <p:cBhvr>
                                        <p:cTn id="49" dur="250" fill="hold"/>
                                        <p:tgtEl>
                                          <p:spTgt spid="41"/>
                                        </p:tgtEl>
                                        <p:attrNameLst>
                                          <p:attrName>ppt_h</p:attrName>
                                        </p:attrNameLst>
                                      </p:cBhvr>
                                      <p:tavLst>
                                        <p:tav tm="0">
                                          <p:val>
                                            <p:fltVal val="0"/>
                                          </p:val>
                                        </p:tav>
                                        <p:tav tm="100000">
                                          <p:val>
                                            <p:strVal val="#ppt_h"/>
                                          </p:val>
                                        </p:tav>
                                      </p:tavLst>
                                    </p:anim>
                                    <p:animEffect transition="in" filter="fade">
                                      <p:cBhvr>
                                        <p:cTn id="50" dur="250"/>
                                        <p:tgtEl>
                                          <p:spTgt spid="41"/>
                                        </p:tgtEl>
                                      </p:cBhvr>
                                    </p:animEffect>
                                  </p:childTnLst>
                                </p:cTn>
                              </p:par>
                            </p:childTnLst>
                          </p:cTn>
                        </p:par>
                        <p:par>
                          <p:cTn id="51" fill="hold">
                            <p:stCondLst>
                              <p:cond delay="1500"/>
                            </p:stCondLst>
                            <p:childTnLst>
                              <p:par>
                                <p:cTn id="52" presetID="6" presetClass="emph" presetSubtype="0" decel="100000" fill="hold" grpId="1" nodeType="afterEffect">
                                  <p:stCondLst>
                                    <p:cond delay="0"/>
                                  </p:stCondLst>
                                  <p:childTnLst>
                                    <p:animScale>
                                      <p:cBhvr>
                                        <p:cTn id="53" dur="250" fill="hold"/>
                                        <p:tgtEl>
                                          <p:spTgt spid="41"/>
                                        </p:tgtEl>
                                      </p:cBhvr>
                                      <p:by x="120000" y="120000"/>
                                    </p:animScale>
                                  </p:childTnLst>
                                </p:cTn>
                              </p:par>
                            </p:childTnLst>
                          </p:cTn>
                        </p:par>
                        <p:par>
                          <p:cTn id="54" fill="hold">
                            <p:stCondLst>
                              <p:cond delay="2000"/>
                            </p:stCondLst>
                            <p:childTnLst>
                              <p:par>
                                <p:cTn id="55" presetID="6" presetClass="emph" presetSubtype="0" decel="100000" fill="hold" grpId="2" nodeType="afterEffect">
                                  <p:stCondLst>
                                    <p:cond delay="0"/>
                                  </p:stCondLst>
                                  <p:childTnLst>
                                    <p:animScale>
                                      <p:cBhvr>
                                        <p:cTn id="56" dur="250" fill="hold"/>
                                        <p:tgtEl>
                                          <p:spTgt spid="41"/>
                                        </p:tgtEl>
                                      </p:cBhvr>
                                      <p:by x="83000" y="83000"/>
                                    </p:animScale>
                                  </p:childTnLst>
                                </p:cTn>
                              </p:par>
                              <p:par>
                                <p:cTn id="57" presetID="53" presetClass="entr" presetSubtype="16"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fltVal val="0"/>
                                          </p:val>
                                        </p:tav>
                                        <p:tav tm="100000">
                                          <p:val>
                                            <p:strVal val="#ppt_h"/>
                                          </p:val>
                                        </p:tav>
                                      </p:tavLst>
                                    </p:anim>
                                    <p:animEffect transition="in" filter="fade">
                                      <p:cBhvr>
                                        <p:cTn id="61" dur="500"/>
                                        <p:tgtEl>
                                          <p:spTgt spid="29"/>
                                        </p:tgtEl>
                                      </p:cBhvr>
                                    </p:animEffect>
                                  </p:childTnLst>
                                </p:cTn>
                              </p:par>
                              <p:par>
                                <p:cTn id="62" presetID="35" presetClass="path" presetSubtype="0" accel="50000" decel="50000" fill="hold" grpId="1" nodeType="withEffect">
                                  <p:stCondLst>
                                    <p:cond delay="0"/>
                                  </p:stCondLst>
                                  <p:childTnLst>
                                    <p:animMotion origin="layout" path="M 0 1.60494E-6 L -0.30278 1.60494E-6 " pathEditMode="relative" rAng="0" ptsTypes="AA">
                                      <p:cBhvr>
                                        <p:cTn id="63" dur="1000" spd="-100000" fill="hold"/>
                                        <p:tgtEl>
                                          <p:spTgt spid="29"/>
                                        </p:tgtEl>
                                        <p:attrNameLst>
                                          <p:attrName>ppt_x</p:attrName>
                                          <p:attrName>ppt_y</p:attrName>
                                        </p:attrNameLst>
                                      </p:cBhvr>
                                      <p:rCtr x="-15139" y="0"/>
                                    </p:animMotion>
                                  </p:childTnLst>
                                </p:cTn>
                              </p:par>
                            </p:childTnLst>
                          </p:cTn>
                        </p:par>
                        <p:par>
                          <p:cTn id="64" fill="hold">
                            <p:stCondLst>
                              <p:cond delay="2500"/>
                            </p:stCondLst>
                            <p:childTnLst>
                              <p:par>
                                <p:cTn id="65" presetID="2" presetClass="entr" presetSubtype="8"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fill="hold"/>
                                        <p:tgtEl>
                                          <p:spTgt spid="42"/>
                                        </p:tgtEl>
                                        <p:attrNameLst>
                                          <p:attrName>ppt_x</p:attrName>
                                        </p:attrNameLst>
                                      </p:cBhvr>
                                      <p:tavLst>
                                        <p:tav tm="0">
                                          <p:val>
                                            <p:strVal val="0-#ppt_w/2"/>
                                          </p:val>
                                        </p:tav>
                                        <p:tav tm="100000">
                                          <p:val>
                                            <p:strVal val="#ppt_x"/>
                                          </p:val>
                                        </p:tav>
                                      </p:tavLst>
                                    </p:anim>
                                    <p:anim calcmode="lin" valueType="num">
                                      <p:cBhvr additive="base">
                                        <p:cTn id="68"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0" grpId="0" animBg="1"/>
      <p:bldP spid="38" grpId="0"/>
      <p:bldP spid="39" grpId="0"/>
      <p:bldP spid="40" grpId="0"/>
      <p:bldP spid="29" grpId="0"/>
      <p:bldP spid="29" grpId="1"/>
      <p:bldP spid="41" grpId="0" animBg="1"/>
      <p:bldP spid="41" grpId="1" animBg="1"/>
      <p:bldP spid="41"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7"/>
          <p:cNvSpPr/>
          <p:nvPr/>
        </p:nvSpPr>
        <p:spPr>
          <a:xfrm>
            <a:off x="3059832" y="1784441"/>
            <a:ext cx="3759658" cy="70174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标题 1"/>
          <p:cNvSpPr txBox="1"/>
          <p:nvPr/>
        </p:nvSpPr>
        <p:spPr>
          <a:xfrm>
            <a:off x="3268989" y="1875521"/>
            <a:ext cx="2648847"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kern="0">
                <a:solidFill>
                  <a:prstClr val="black">
                    <a:lumMod val="85000"/>
                    <a:lumOff val="15000"/>
                  </a:prstClr>
                </a:solidFill>
                <a:latin typeface="Arial" panose="020B0604020202020204" pitchFamily="34" charset="0"/>
                <a:sym typeface="Arial" panose="020B0604020202020204" pitchFamily="34" charset="0"/>
              </a:rPr>
              <a:t>经济可持续发展</a:t>
            </a:r>
            <a:endParaRPr lang="zh-CN" altLang="en-US" sz="2800" kern="0" dirty="0">
              <a:solidFill>
                <a:prstClr val="black">
                  <a:lumMod val="85000"/>
                  <a:lumOff val="15000"/>
                </a:prstClr>
              </a:solidFill>
              <a:latin typeface="Arial" panose="020B0604020202020204" pitchFamily="34" charset="0"/>
              <a:sym typeface="Arial" panose="020B0604020202020204" pitchFamily="34" charset="0"/>
            </a:endParaRPr>
          </a:p>
        </p:txBody>
      </p:sp>
      <p:grpSp>
        <p:nvGrpSpPr>
          <p:cNvPr id="4" name="组合 3"/>
          <p:cNvGrpSpPr/>
          <p:nvPr/>
        </p:nvGrpSpPr>
        <p:grpSpPr>
          <a:xfrm>
            <a:off x="1980476" y="1784441"/>
            <a:ext cx="861241" cy="701749"/>
            <a:chOff x="3237547" y="2436043"/>
            <a:chExt cx="861241" cy="701749"/>
          </a:xfrm>
        </p:grpSpPr>
        <p:sp>
          <p:nvSpPr>
            <p:cNvPr id="3" name="流程图: 可选过程 2"/>
            <p:cNvSpPr/>
            <p:nvPr/>
          </p:nvSpPr>
          <p:spPr>
            <a:xfrm>
              <a:off x="3237547" y="2436043"/>
              <a:ext cx="861241" cy="70174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Calibri" panose="020F0502020204030204"/>
                <a:ea typeface="微软雅黑" panose="020B0503020204020204" pitchFamily="34" charset="-122"/>
              </a:endParaRPr>
            </a:p>
          </p:txBody>
        </p:sp>
        <p:sp>
          <p:nvSpPr>
            <p:cNvPr id="30" name="标题 1"/>
            <p:cNvSpPr txBox="1"/>
            <p:nvPr/>
          </p:nvSpPr>
          <p:spPr>
            <a:xfrm>
              <a:off x="3445281" y="2557143"/>
              <a:ext cx="443115" cy="43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400" b="1" kern="0">
                  <a:solidFill>
                    <a:prstClr val="white"/>
                  </a:solidFill>
                  <a:latin typeface="Arial" panose="020B0604020202020204" pitchFamily="34" charset="0"/>
                  <a:sym typeface="Arial" panose="020B0604020202020204" pitchFamily="34" charset="0"/>
                </a:rPr>
                <a:t>一</a:t>
              </a:r>
              <a:endParaRPr lang="zh-CN" altLang="en-US" sz="2400" b="1" kern="0" dirty="0">
                <a:solidFill>
                  <a:prstClr val="white"/>
                </a:solidFill>
                <a:latin typeface="Arial" panose="020B0604020202020204" pitchFamily="34" charset="0"/>
                <a:sym typeface="Arial" panose="020B0604020202020204" pitchFamily="34" charset="0"/>
              </a:endParaRPr>
            </a:p>
          </p:txBody>
        </p:sp>
      </p:grpSp>
      <p:sp>
        <p:nvSpPr>
          <p:cNvPr id="31" name="圆角矩形 13"/>
          <p:cNvSpPr/>
          <p:nvPr/>
        </p:nvSpPr>
        <p:spPr>
          <a:xfrm>
            <a:off x="3059832" y="2826721"/>
            <a:ext cx="3759658" cy="70174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标题 1"/>
          <p:cNvSpPr txBox="1"/>
          <p:nvPr/>
        </p:nvSpPr>
        <p:spPr>
          <a:xfrm>
            <a:off x="3268989" y="2917801"/>
            <a:ext cx="2648847"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kern="0">
                <a:solidFill>
                  <a:prstClr val="black">
                    <a:lumMod val="85000"/>
                    <a:lumOff val="15000"/>
                  </a:prstClr>
                </a:solidFill>
                <a:latin typeface="Arial" panose="020B0604020202020204" pitchFamily="34" charset="0"/>
                <a:sym typeface="Arial" panose="020B0604020202020204" pitchFamily="34" charset="0"/>
              </a:rPr>
              <a:t>生态可持续发展</a:t>
            </a:r>
            <a:endParaRPr lang="zh-CN" altLang="en-US" sz="2800" kern="0" dirty="0">
              <a:solidFill>
                <a:prstClr val="black">
                  <a:lumMod val="85000"/>
                  <a:lumOff val="15000"/>
                </a:prstClr>
              </a:solidFill>
              <a:latin typeface="Arial" panose="020B0604020202020204" pitchFamily="34" charset="0"/>
              <a:sym typeface="Arial" panose="020B0604020202020204" pitchFamily="34" charset="0"/>
            </a:endParaRPr>
          </a:p>
        </p:txBody>
      </p:sp>
      <p:grpSp>
        <p:nvGrpSpPr>
          <p:cNvPr id="5" name="组合 4"/>
          <p:cNvGrpSpPr/>
          <p:nvPr/>
        </p:nvGrpSpPr>
        <p:grpSpPr>
          <a:xfrm>
            <a:off x="1988790" y="2826720"/>
            <a:ext cx="861241" cy="701749"/>
            <a:chOff x="3223395" y="3478322"/>
            <a:chExt cx="861241" cy="701749"/>
          </a:xfrm>
        </p:grpSpPr>
        <p:sp>
          <p:nvSpPr>
            <p:cNvPr id="41" name="流程图: 可选过程 40"/>
            <p:cNvSpPr/>
            <p:nvPr/>
          </p:nvSpPr>
          <p:spPr>
            <a:xfrm>
              <a:off x="3223395" y="3478322"/>
              <a:ext cx="861241" cy="70174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Calibri" panose="020F0502020204030204"/>
                <a:ea typeface="微软雅黑" panose="020B0503020204020204" pitchFamily="34" charset="-122"/>
              </a:endParaRPr>
            </a:p>
          </p:txBody>
        </p:sp>
        <p:sp>
          <p:nvSpPr>
            <p:cNvPr id="40" name="标题 1"/>
            <p:cNvSpPr txBox="1"/>
            <p:nvPr/>
          </p:nvSpPr>
          <p:spPr>
            <a:xfrm>
              <a:off x="3433786" y="3528741"/>
              <a:ext cx="494412"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b="1" kern="0">
                  <a:solidFill>
                    <a:prstClr val="white"/>
                  </a:solidFill>
                  <a:latin typeface="Arial" panose="020B0604020202020204" pitchFamily="34" charset="0"/>
                  <a:sym typeface="Arial" panose="020B0604020202020204" pitchFamily="34" charset="0"/>
                </a:rPr>
                <a:t>二</a:t>
              </a:r>
              <a:endParaRPr lang="zh-CN" altLang="en-US" sz="2800" b="1" kern="0" dirty="0">
                <a:solidFill>
                  <a:prstClr val="white"/>
                </a:solidFill>
                <a:latin typeface="Arial" panose="020B0604020202020204" pitchFamily="34" charset="0"/>
                <a:sym typeface="Arial" panose="020B0604020202020204" pitchFamily="34" charset="0"/>
              </a:endParaRPr>
            </a:p>
          </p:txBody>
        </p:sp>
      </p:grpSp>
      <p:grpSp>
        <p:nvGrpSpPr>
          <p:cNvPr id="21" name="组合 20"/>
          <p:cNvGrpSpPr/>
          <p:nvPr/>
        </p:nvGrpSpPr>
        <p:grpSpPr>
          <a:xfrm>
            <a:off x="1988788" y="3904867"/>
            <a:ext cx="861241" cy="701749"/>
            <a:chOff x="3223395" y="3478322"/>
            <a:chExt cx="861241" cy="701749"/>
          </a:xfrm>
        </p:grpSpPr>
        <p:sp>
          <p:nvSpPr>
            <p:cNvPr id="22" name="流程图: 可选过程 21"/>
            <p:cNvSpPr/>
            <p:nvPr/>
          </p:nvSpPr>
          <p:spPr>
            <a:xfrm>
              <a:off x="3223395" y="3478322"/>
              <a:ext cx="861241" cy="70174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Calibri" panose="020F0502020204030204"/>
                <a:ea typeface="微软雅黑" panose="020B0503020204020204" pitchFamily="34" charset="-122"/>
              </a:endParaRPr>
            </a:p>
          </p:txBody>
        </p:sp>
        <p:sp>
          <p:nvSpPr>
            <p:cNvPr id="23" name="标题 1"/>
            <p:cNvSpPr txBox="1"/>
            <p:nvPr/>
          </p:nvSpPr>
          <p:spPr>
            <a:xfrm>
              <a:off x="3433786" y="3528741"/>
              <a:ext cx="494412"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b="1" kern="0">
                  <a:solidFill>
                    <a:prstClr val="white"/>
                  </a:solidFill>
                  <a:latin typeface="Arial" panose="020B0604020202020204" pitchFamily="34" charset="0"/>
                  <a:sym typeface="Arial" panose="020B0604020202020204" pitchFamily="34" charset="0"/>
                </a:rPr>
                <a:t>三</a:t>
              </a:r>
              <a:endParaRPr lang="zh-CN" altLang="en-US" sz="2800" b="1" kern="0" dirty="0">
                <a:solidFill>
                  <a:prstClr val="white"/>
                </a:solidFill>
                <a:latin typeface="Arial" panose="020B0604020202020204" pitchFamily="34" charset="0"/>
                <a:sym typeface="Arial" panose="020B0604020202020204" pitchFamily="34" charset="0"/>
              </a:endParaRPr>
            </a:p>
          </p:txBody>
        </p:sp>
      </p:grpSp>
      <p:sp>
        <p:nvSpPr>
          <p:cNvPr id="25" name="圆角矩形 13"/>
          <p:cNvSpPr/>
          <p:nvPr/>
        </p:nvSpPr>
        <p:spPr>
          <a:xfrm>
            <a:off x="3059832" y="3904867"/>
            <a:ext cx="3759658" cy="70174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标题 1"/>
          <p:cNvSpPr txBox="1"/>
          <p:nvPr/>
        </p:nvSpPr>
        <p:spPr>
          <a:xfrm>
            <a:off x="3268989" y="3995947"/>
            <a:ext cx="2648847"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kern="0">
                <a:solidFill>
                  <a:prstClr val="black">
                    <a:lumMod val="85000"/>
                    <a:lumOff val="15000"/>
                  </a:prstClr>
                </a:solidFill>
                <a:latin typeface="Arial" panose="020B0604020202020204" pitchFamily="34" charset="0"/>
                <a:sym typeface="Arial" panose="020B0604020202020204" pitchFamily="34" charset="0"/>
              </a:rPr>
              <a:t>社会可持续发展</a:t>
            </a:r>
            <a:endParaRPr lang="zh-CN" altLang="en-US" sz="2800" kern="0" dirty="0">
              <a:solidFill>
                <a:prstClr val="black">
                  <a:lumMod val="85000"/>
                  <a:lumOff val="15000"/>
                </a:prstClr>
              </a:solidFill>
              <a:latin typeface="Arial" panose="020B0604020202020204" pitchFamily="34" charset="0"/>
              <a:sym typeface="Arial" panose="020B0604020202020204" pitchFamily="34" charset="0"/>
            </a:endParaRPr>
          </a:p>
        </p:txBody>
      </p:sp>
      <p:grpSp>
        <p:nvGrpSpPr>
          <p:cNvPr id="27" name="组合 26"/>
          <p:cNvGrpSpPr/>
          <p:nvPr/>
        </p:nvGrpSpPr>
        <p:grpSpPr>
          <a:xfrm>
            <a:off x="164" y="4680846"/>
            <a:ext cx="9296654" cy="2182567"/>
            <a:chOff x="2" y="2981470"/>
            <a:chExt cx="9296654" cy="2182567"/>
          </a:xfrm>
        </p:grpSpPr>
        <p:sp>
          <p:nvSpPr>
            <p:cNvPr id="28" name="矩形 27"/>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29" name="图片 28"/>
            <p:cNvPicPr>
              <a:picLocks noChangeAspect="1"/>
            </p:cNvPicPr>
            <p:nvPr/>
          </p:nvPicPr>
          <p:blipFill>
            <a:blip r:embed="rId1" cstate="screen"/>
            <a:stretch>
              <a:fillRect/>
            </a:stretch>
          </p:blipFill>
          <p:spPr>
            <a:xfrm flipH="1">
              <a:off x="8054096" y="2981470"/>
              <a:ext cx="1242560" cy="2061096"/>
            </a:xfrm>
            <a:prstGeom prst="rect">
              <a:avLst/>
            </a:prstGeom>
          </p:spPr>
        </p:pic>
      </p:grpSp>
      <p:cxnSp>
        <p:nvCxnSpPr>
          <p:cNvPr id="32" name="直接连接符 31"/>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39"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pic>
        <p:nvPicPr>
          <p:cNvPr id="42" name="图片 41"/>
          <p:cNvPicPr>
            <a:picLocks noChangeAspect="1"/>
          </p:cNvPicPr>
          <p:nvPr/>
        </p:nvPicPr>
        <p:blipFill>
          <a:blip r:embed="rId2" cstate="screen"/>
          <a:stretch>
            <a:fillRect/>
          </a:stretch>
        </p:blipFill>
        <p:spPr>
          <a:xfrm>
            <a:off x="7743930" y="844203"/>
            <a:ext cx="1364574" cy="568573"/>
          </a:xfrm>
          <a:prstGeom prst="rect">
            <a:avLst/>
          </a:prstGeom>
        </p:spPr>
      </p:pic>
      <p:grpSp>
        <p:nvGrpSpPr>
          <p:cNvPr id="43" name="组合 42"/>
          <p:cNvGrpSpPr/>
          <p:nvPr/>
        </p:nvGrpSpPr>
        <p:grpSpPr>
          <a:xfrm>
            <a:off x="1980476" y="4947146"/>
            <a:ext cx="861241" cy="701749"/>
            <a:chOff x="3223395" y="3478322"/>
            <a:chExt cx="861241" cy="701749"/>
          </a:xfrm>
        </p:grpSpPr>
        <p:sp>
          <p:nvSpPr>
            <p:cNvPr id="44" name="流程图: 可选过程 43"/>
            <p:cNvSpPr/>
            <p:nvPr/>
          </p:nvSpPr>
          <p:spPr>
            <a:xfrm>
              <a:off x="3223395" y="3478322"/>
              <a:ext cx="861241" cy="70174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Calibri" panose="020F0502020204030204"/>
                <a:ea typeface="微软雅黑" panose="020B0503020204020204" pitchFamily="34" charset="-122"/>
              </a:endParaRPr>
            </a:p>
          </p:txBody>
        </p:sp>
        <p:sp>
          <p:nvSpPr>
            <p:cNvPr id="45" name="标题 1"/>
            <p:cNvSpPr txBox="1"/>
            <p:nvPr/>
          </p:nvSpPr>
          <p:spPr>
            <a:xfrm>
              <a:off x="3433786" y="3528741"/>
              <a:ext cx="494412"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b="1" kern="0">
                  <a:solidFill>
                    <a:prstClr val="white"/>
                  </a:solidFill>
                  <a:latin typeface="Arial" panose="020B0604020202020204" pitchFamily="34" charset="0"/>
                  <a:sym typeface="Arial" panose="020B0604020202020204" pitchFamily="34" charset="0"/>
                </a:rPr>
                <a:t>四</a:t>
              </a:r>
              <a:endParaRPr lang="zh-CN" altLang="en-US" sz="2800" b="1" kern="0" dirty="0">
                <a:solidFill>
                  <a:prstClr val="white"/>
                </a:solidFill>
                <a:latin typeface="Arial" panose="020B0604020202020204" pitchFamily="34" charset="0"/>
                <a:sym typeface="Arial" panose="020B0604020202020204" pitchFamily="34" charset="0"/>
              </a:endParaRPr>
            </a:p>
          </p:txBody>
        </p:sp>
      </p:grpSp>
      <p:sp>
        <p:nvSpPr>
          <p:cNvPr id="46" name="圆角矩形 13"/>
          <p:cNvSpPr/>
          <p:nvPr/>
        </p:nvSpPr>
        <p:spPr>
          <a:xfrm>
            <a:off x="3051520" y="4947146"/>
            <a:ext cx="3759658" cy="70174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标题 1"/>
          <p:cNvSpPr txBox="1"/>
          <p:nvPr/>
        </p:nvSpPr>
        <p:spPr>
          <a:xfrm>
            <a:off x="3260677" y="5038226"/>
            <a:ext cx="2648847"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kern="0">
                <a:solidFill>
                  <a:prstClr val="black">
                    <a:lumMod val="85000"/>
                    <a:lumOff val="15000"/>
                  </a:prstClr>
                </a:solidFill>
                <a:latin typeface="Arial" panose="020B0604020202020204" pitchFamily="34" charset="0"/>
                <a:sym typeface="Arial" panose="020B0604020202020204" pitchFamily="34" charset="0"/>
              </a:rPr>
              <a:t>文明可持续发展</a:t>
            </a:r>
            <a:endParaRPr lang="zh-CN" altLang="en-US" sz="2800" kern="0" dirty="0">
              <a:solidFill>
                <a:prstClr val="black">
                  <a:lumMod val="85000"/>
                  <a:lumOff val="15000"/>
                </a:prstClr>
              </a:solidFill>
              <a:latin typeface="Arial" panose="020B0604020202020204" pitchFamily="34"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childTnLst>
                          </p:cTn>
                        </p:par>
                        <p:par>
                          <p:cTn id="18" fill="hold">
                            <p:stCondLst>
                              <p:cond delay="3000"/>
                            </p:stCondLst>
                            <p:childTnLst>
                              <p:par>
                                <p:cTn id="19" presetID="18" presetClass="entr" presetSubtype="12"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strips(downLeft)">
                                      <p:cBhvr>
                                        <p:cTn id="21" dur="500"/>
                                        <p:tgtEl>
                                          <p:spTgt spid="20"/>
                                        </p:tgtEl>
                                      </p:cBhvr>
                                    </p:animEffect>
                                  </p:childTnLst>
                                </p:cTn>
                              </p:par>
                            </p:childTnLst>
                          </p:cTn>
                        </p:par>
                        <p:par>
                          <p:cTn id="22" fill="hold">
                            <p:stCondLst>
                              <p:cond delay="3500"/>
                            </p:stCondLst>
                            <p:childTnLst>
                              <p:par>
                                <p:cTn id="23" presetID="21" presetClass="entr" presetSubtype="1"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heel(1)">
                                      <p:cBhvr>
                                        <p:cTn id="25" dur="2000"/>
                                        <p:tgtEl>
                                          <p:spTgt spid="31"/>
                                        </p:tgtEl>
                                      </p:cBhvr>
                                    </p:animEffect>
                                  </p:childTnLst>
                                </p:cTn>
                              </p:par>
                            </p:childTnLst>
                          </p:cTn>
                        </p:par>
                        <p:par>
                          <p:cTn id="26" fill="hold">
                            <p:stCondLst>
                              <p:cond delay="5500"/>
                            </p:stCondLst>
                            <p:childTnLst>
                              <p:par>
                                <p:cTn id="27" presetID="18" presetClass="entr" presetSubtype="12"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strips(downLeft)">
                                      <p:cBhvr>
                                        <p:cTn id="29" dur="500"/>
                                        <p:tgtEl>
                                          <p:spTgt spid="33"/>
                                        </p:tgtEl>
                                      </p:cBhvr>
                                    </p:animEffect>
                                  </p:childTnLst>
                                </p:cTn>
                              </p:par>
                            </p:childTnLst>
                          </p:cTn>
                        </p:par>
                        <p:par>
                          <p:cTn id="30" fill="hold">
                            <p:stCondLst>
                              <p:cond delay="6000"/>
                            </p:stCondLst>
                            <p:childTnLst>
                              <p:par>
                                <p:cTn id="31" presetID="2" presetClass="entr" presetSubtype="4"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par>
                          <p:cTn id="35" fill="hold">
                            <p:stCondLst>
                              <p:cond delay="6500"/>
                            </p:stCondLst>
                            <p:childTnLst>
                              <p:par>
                                <p:cTn id="36" presetID="21" presetClass="entr" presetSubtype="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heel(1)">
                                      <p:cBhvr>
                                        <p:cTn id="38" dur="2000"/>
                                        <p:tgtEl>
                                          <p:spTgt spid="25"/>
                                        </p:tgtEl>
                                      </p:cBhvr>
                                    </p:animEffect>
                                  </p:childTnLst>
                                </p:cTn>
                              </p:par>
                            </p:childTnLst>
                          </p:cTn>
                        </p:par>
                        <p:par>
                          <p:cTn id="39" fill="hold">
                            <p:stCondLst>
                              <p:cond delay="8500"/>
                            </p:stCondLst>
                            <p:childTnLst>
                              <p:par>
                                <p:cTn id="40" presetID="18" presetClass="entr" presetSubtype="12"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strips(downLeft)">
                                      <p:cBhvr>
                                        <p:cTn id="42" dur="500"/>
                                        <p:tgtEl>
                                          <p:spTgt spid="26"/>
                                        </p:tgtEl>
                                      </p:cBhvr>
                                    </p:animEffect>
                                  </p:childTnLst>
                                </p:cTn>
                              </p:par>
                            </p:childTnLst>
                          </p:cTn>
                        </p:par>
                        <p:par>
                          <p:cTn id="43" fill="hold">
                            <p:stCondLst>
                              <p:cond delay="9000"/>
                            </p:stCondLst>
                            <p:childTnLst>
                              <p:par>
                                <p:cTn id="44" presetID="53" presetClass="entr" presetSubtype="16"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animEffect transition="in" filter="fade">
                                      <p:cBhvr>
                                        <p:cTn id="48" dur="500"/>
                                        <p:tgtEl>
                                          <p:spTgt spid="32"/>
                                        </p:tgtEl>
                                      </p:cBhvr>
                                    </p:animEffect>
                                  </p:childTnLst>
                                </p:cTn>
                              </p:par>
                            </p:childTnLst>
                          </p:cTn>
                        </p:par>
                        <p:par>
                          <p:cTn id="49" fill="hold">
                            <p:stCondLst>
                              <p:cond delay="9500"/>
                            </p:stCondLst>
                            <p:childTnLst>
                              <p:par>
                                <p:cTn id="50" presetID="53" presetClass="entr" presetSubtype="16"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p:cTn id="52" dur="250" fill="hold"/>
                                        <p:tgtEl>
                                          <p:spTgt spid="39"/>
                                        </p:tgtEl>
                                        <p:attrNameLst>
                                          <p:attrName>ppt_w</p:attrName>
                                        </p:attrNameLst>
                                      </p:cBhvr>
                                      <p:tavLst>
                                        <p:tav tm="0">
                                          <p:val>
                                            <p:fltVal val="0"/>
                                          </p:val>
                                        </p:tav>
                                        <p:tav tm="100000">
                                          <p:val>
                                            <p:strVal val="#ppt_w"/>
                                          </p:val>
                                        </p:tav>
                                      </p:tavLst>
                                    </p:anim>
                                    <p:anim calcmode="lin" valueType="num">
                                      <p:cBhvr>
                                        <p:cTn id="53" dur="250" fill="hold"/>
                                        <p:tgtEl>
                                          <p:spTgt spid="39"/>
                                        </p:tgtEl>
                                        <p:attrNameLst>
                                          <p:attrName>ppt_h</p:attrName>
                                        </p:attrNameLst>
                                      </p:cBhvr>
                                      <p:tavLst>
                                        <p:tav tm="0">
                                          <p:val>
                                            <p:fltVal val="0"/>
                                          </p:val>
                                        </p:tav>
                                        <p:tav tm="100000">
                                          <p:val>
                                            <p:strVal val="#ppt_h"/>
                                          </p:val>
                                        </p:tav>
                                      </p:tavLst>
                                    </p:anim>
                                    <p:animEffect transition="in" filter="fade">
                                      <p:cBhvr>
                                        <p:cTn id="54" dur="250"/>
                                        <p:tgtEl>
                                          <p:spTgt spid="39"/>
                                        </p:tgtEl>
                                      </p:cBhvr>
                                    </p:animEffect>
                                  </p:childTnLst>
                                </p:cTn>
                              </p:par>
                            </p:childTnLst>
                          </p:cTn>
                        </p:par>
                        <p:par>
                          <p:cTn id="55" fill="hold">
                            <p:stCondLst>
                              <p:cond delay="10000"/>
                            </p:stCondLst>
                            <p:childTnLst>
                              <p:par>
                                <p:cTn id="56" presetID="6" presetClass="emph" presetSubtype="0" decel="100000" fill="hold" grpId="1" nodeType="afterEffect">
                                  <p:stCondLst>
                                    <p:cond delay="0"/>
                                  </p:stCondLst>
                                  <p:childTnLst>
                                    <p:animScale>
                                      <p:cBhvr>
                                        <p:cTn id="57" dur="250" fill="hold"/>
                                        <p:tgtEl>
                                          <p:spTgt spid="39"/>
                                        </p:tgtEl>
                                      </p:cBhvr>
                                      <p:by x="120000" y="120000"/>
                                    </p:animScale>
                                  </p:childTnLst>
                                </p:cTn>
                              </p:par>
                            </p:childTnLst>
                          </p:cTn>
                        </p:par>
                        <p:par>
                          <p:cTn id="58" fill="hold">
                            <p:stCondLst>
                              <p:cond delay="10500"/>
                            </p:stCondLst>
                            <p:childTnLst>
                              <p:par>
                                <p:cTn id="59" presetID="6" presetClass="emph" presetSubtype="0" decel="100000" fill="hold" grpId="2" nodeType="afterEffect">
                                  <p:stCondLst>
                                    <p:cond delay="0"/>
                                  </p:stCondLst>
                                  <p:childTnLst>
                                    <p:animScale>
                                      <p:cBhvr>
                                        <p:cTn id="60" dur="250" fill="hold"/>
                                        <p:tgtEl>
                                          <p:spTgt spid="39"/>
                                        </p:tgtEl>
                                      </p:cBhvr>
                                      <p:by x="83000" y="83000"/>
                                    </p:animScale>
                                  </p:childTnLst>
                                </p:cTn>
                              </p:par>
                              <p:par>
                                <p:cTn id="61" presetID="53" presetClass="entr" presetSubtype="16"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p:cTn id="63" dur="500" fill="hold"/>
                                        <p:tgtEl>
                                          <p:spTgt spid="38"/>
                                        </p:tgtEl>
                                        <p:attrNameLst>
                                          <p:attrName>ppt_w</p:attrName>
                                        </p:attrNameLst>
                                      </p:cBhvr>
                                      <p:tavLst>
                                        <p:tav tm="0">
                                          <p:val>
                                            <p:fltVal val="0"/>
                                          </p:val>
                                        </p:tav>
                                        <p:tav tm="100000">
                                          <p:val>
                                            <p:strVal val="#ppt_w"/>
                                          </p:val>
                                        </p:tav>
                                      </p:tavLst>
                                    </p:anim>
                                    <p:anim calcmode="lin" valueType="num">
                                      <p:cBhvr>
                                        <p:cTn id="64" dur="500" fill="hold"/>
                                        <p:tgtEl>
                                          <p:spTgt spid="38"/>
                                        </p:tgtEl>
                                        <p:attrNameLst>
                                          <p:attrName>ppt_h</p:attrName>
                                        </p:attrNameLst>
                                      </p:cBhvr>
                                      <p:tavLst>
                                        <p:tav tm="0">
                                          <p:val>
                                            <p:fltVal val="0"/>
                                          </p:val>
                                        </p:tav>
                                        <p:tav tm="100000">
                                          <p:val>
                                            <p:strVal val="#ppt_h"/>
                                          </p:val>
                                        </p:tav>
                                      </p:tavLst>
                                    </p:anim>
                                    <p:animEffect transition="in" filter="fade">
                                      <p:cBhvr>
                                        <p:cTn id="65" dur="500"/>
                                        <p:tgtEl>
                                          <p:spTgt spid="38"/>
                                        </p:tgtEl>
                                      </p:cBhvr>
                                    </p:animEffect>
                                  </p:childTnLst>
                                </p:cTn>
                              </p:par>
                              <p:par>
                                <p:cTn id="66" presetID="35" presetClass="path" presetSubtype="0" accel="50000" decel="50000" fill="hold" grpId="1" nodeType="withEffect">
                                  <p:stCondLst>
                                    <p:cond delay="0"/>
                                  </p:stCondLst>
                                  <p:childTnLst>
                                    <p:animMotion origin="layout" path="M 0 1.60494E-6 L -0.30278 1.60494E-6 " pathEditMode="relative" rAng="0" ptsTypes="AA">
                                      <p:cBhvr>
                                        <p:cTn id="67" dur="1000" spd="-100000" fill="hold"/>
                                        <p:tgtEl>
                                          <p:spTgt spid="38"/>
                                        </p:tgtEl>
                                        <p:attrNameLst>
                                          <p:attrName>ppt_x</p:attrName>
                                          <p:attrName>ppt_y</p:attrName>
                                        </p:attrNameLst>
                                      </p:cBhvr>
                                      <p:rCtr x="-15139" y="0"/>
                                    </p:animMotion>
                                  </p:childTnLst>
                                </p:cTn>
                              </p:par>
                            </p:childTnLst>
                          </p:cTn>
                        </p:par>
                        <p:par>
                          <p:cTn id="68" fill="hold">
                            <p:stCondLst>
                              <p:cond delay="11000"/>
                            </p:stCondLst>
                            <p:childTnLst>
                              <p:par>
                                <p:cTn id="69" presetID="2" presetClass="entr" presetSubtype="8" fill="hold" nodeType="after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0-#ppt_w/2"/>
                                          </p:val>
                                        </p:tav>
                                        <p:tav tm="100000">
                                          <p:val>
                                            <p:strVal val="#ppt_x"/>
                                          </p:val>
                                        </p:tav>
                                      </p:tavLst>
                                    </p:anim>
                                    <p:anim calcmode="lin" valueType="num">
                                      <p:cBhvr additive="base">
                                        <p:cTn id="72" dur="500" fill="hold"/>
                                        <p:tgtEl>
                                          <p:spTgt spid="42"/>
                                        </p:tgtEl>
                                        <p:attrNameLst>
                                          <p:attrName>ppt_y</p:attrName>
                                        </p:attrNameLst>
                                      </p:cBhvr>
                                      <p:tavLst>
                                        <p:tav tm="0">
                                          <p:val>
                                            <p:strVal val="#ppt_y"/>
                                          </p:val>
                                        </p:tav>
                                        <p:tav tm="100000">
                                          <p:val>
                                            <p:strVal val="#ppt_y"/>
                                          </p:val>
                                        </p:tav>
                                      </p:tavLst>
                                    </p:anim>
                                  </p:childTnLst>
                                </p:cTn>
                              </p:par>
                            </p:childTnLst>
                          </p:cTn>
                        </p:par>
                        <p:par>
                          <p:cTn id="73" fill="hold">
                            <p:stCondLst>
                              <p:cond delay="11500"/>
                            </p:stCondLst>
                            <p:childTnLst>
                              <p:par>
                                <p:cTn id="74" presetID="2" presetClass="entr" presetSubtype="4"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 calcmode="lin" valueType="num">
                                      <p:cBhvr additive="base">
                                        <p:cTn id="76" dur="500" fill="hold"/>
                                        <p:tgtEl>
                                          <p:spTgt spid="43"/>
                                        </p:tgtEl>
                                        <p:attrNameLst>
                                          <p:attrName>ppt_x</p:attrName>
                                        </p:attrNameLst>
                                      </p:cBhvr>
                                      <p:tavLst>
                                        <p:tav tm="0">
                                          <p:val>
                                            <p:strVal val="#ppt_x"/>
                                          </p:val>
                                        </p:tav>
                                        <p:tav tm="100000">
                                          <p:val>
                                            <p:strVal val="#ppt_x"/>
                                          </p:val>
                                        </p:tav>
                                      </p:tavLst>
                                    </p:anim>
                                    <p:anim calcmode="lin" valueType="num">
                                      <p:cBhvr additive="base">
                                        <p:cTn id="77" dur="500" fill="hold"/>
                                        <p:tgtEl>
                                          <p:spTgt spid="43"/>
                                        </p:tgtEl>
                                        <p:attrNameLst>
                                          <p:attrName>ppt_y</p:attrName>
                                        </p:attrNameLst>
                                      </p:cBhvr>
                                      <p:tavLst>
                                        <p:tav tm="0">
                                          <p:val>
                                            <p:strVal val="1+#ppt_h/2"/>
                                          </p:val>
                                        </p:tav>
                                        <p:tav tm="100000">
                                          <p:val>
                                            <p:strVal val="#ppt_y"/>
                                          </p:val>
                                        </p:tav>
                                      </p:tavLst>
                                    </p:anim>
                                  </p:childTnLst>
                                </p:cTn>
                              </p:par>
                            </p:childTnLst>
                          </p:cTn>
                        </p:par>
                        <p:par>
                          <p:cTn id="78" fill="hold">
                            <p:stCondLst>
                              <p:cond delay="12000"/>
                            </p:stCondLst>
                            <p:childTnLst>
                              <p:par>
                                <p:cTn id="79" presetID="21" presetClass="entr" presetSubtype="1" fill="hold" grpId="0"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wheel(1)">
                                      <p:cBhvr>
                                        <p:cTn id="81" dur="2000"/>
                                        <p:tgtEl>
                                          <p:spTgt spid="46"/>
                                        </p:tgtEl>
                                      </p:cBhvr>
                                    </p:animEffect>
                                  </p:childTnLst>
                                </p:cTn>
                              </p:par>
                            </p:childTnLst>
                          </p:cTn>
                        </p:par>
                        <p:par>
                          <p:cTn id="82" fill="hold">
                            <p:stCondLst>
                              <p:cond delay="14000"/>
                            </p:stCondLst>
                            <p:childTnLst>
                              <p:par>
                                <p:cTn id="83" presetID="18" presetClass="entr" presetSubtype="12" fill="hold" grpId="0"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strips(downLeft)">
                                      <p:cBhvr>
                                        <p:cTn id="8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31" grpId="0" animBg="1"/>
      <p:bldP spid="33" grpId="0"/>
      <p:bldP spid="25" grpId="0" animBg="1"/>
      <p:bldP spid="26" grpId="0"/>
      <p:bldP spid="38" grpId="0"/>
      <p:bldP spid="38" grpId="1"/>
      <p:bldP spid="39" grpId="0" animBg="1"/>
      <p:bldP spid="39" grpId="1" animBg="1"/>
      <p:bldP spid="39" grpId="2" animBg="1"/>
      <p:bldP spid="46" grpId="0" animBg="1"/>
      <p:bldP spid="4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79657" y="2230521"/>
            <a:ext cx="1988087" cy="1085739"/>
          </a:xfrm>
          <a:prstGeom prst="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zh-CN" altLang="en-US" sz="2800">
                <a:solidFill>
                  <a:srgbClr val="FCFF85"/>
                </a:solidFill>
                <a:latin typeface="微软雅黑" panose="020B0503020204020204" pitchFamily="34" charset="-122"/>
                <a:ea typeface="微软雅黑" panose="020B0503020204020204" pitchFamily="34" charset="-122"/>
              </a:rPr>
              <a:t>可持续发展的能力建设</a:t>
            </a:r>
            <a:endParaRPr lang="zh-CN" altLang="en-US" sz="2800" dirty="0">
              <a:solidFill>
                <a:srgbClr val="FCFF85"/>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a:stretch>
            <a:fillRect/>
          </a:stretch>
        </p:blipFill>
        <p:spPr>
          <a:xfrm>
            <a:off x="35976" y="5034952"/>
            <a:ext cx="2629767" cy="1559929"/>
          </a:xfrm>
          <a:prstGeom prst="rect">
            <a:avLst/>
          </a:prstGeom>
          <a:ln>
            <a:noFill/>
          </a:ln>
          <a:effectLst>
            <a:outerShdw blurRad="292100" dist="139700" dir="2700000" algn="tl" rotWithShape="0">
              <a:srgbClr val="333333">
                <a:alpha val="65000"/>
              </a:srgbClr>
            </a:outerShdw>
          </a:effectLst>
        </p:spPr>
      </p:pic>
      <p:sp>
        <p:nvSpPr>
          <p:cNvPr id="18" name="标题 1"/>
          <p:cNvSpPr txBox="1"/>
          <p:nvPr/>
        </p:nvSpPr>
        <p:spPr>
          <a:xfrm>
            <a:off x="3785384" y="1422134"/>
            <a:ext cx="3712291" cy="529335"/>
          </a:xfrm>
          <a:prstGeom prst="rect">
            <a:avLst/>
          </a:prstGeom>
          <a:noFill/>
          <a:ln w="19050" cmpd="sng">
            <a:solidFill>
              <a:srgbClr val="C00000"/>
            </a:solidFill>
            <a:bevel/>
          </a:ln>
          <a:extLst>
            <a:ext uri="{909E8E84-426E-40DD-AFC4-6F175D3DCCD1}">
              <a14:hiddenFill xmlns:a14="http://schemas.microsoft.com/office/drawing/2010/main">
                <a:solidFill>
                  <a:srgbClr val="FFFFFF"/>
                </a:solidFill>
              </a14:hiddenFill>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fontAlgn="auto">
              <a:lnSpc>
                <a:spcPct val="150000"/>
              </a:lnSpc>
              <a:spcBef>
                <a:spcPts val="0"/>
              </a:spcBef>
              <a:spcAft>
                <a:spcPts val="0"/>
              </a:spcAft>
            </a:pPr>
            <a:r>
              <a:rPr lang="zh-CN" altLang="en-US" b="1" kern="0">
                <a:solidFill>
                  <a:srgbClr val="C00000"/>
                </a:solidFill>
                <a:latin typeface="Arial" panose="020B0604020202020204" pitchFamily="34" charset="0"/>
                <a:sym typeface="Arial" panose="020B0604020202020204" pitchFamily="34" charset="0"/>
              </a:rPr>
              <a:t>可持续发展的管理体系</a:t>
            </a:r>
            <a:endParaRPr lang="zh-CN" altLang="en-US" b="1" kern="0" dirty="0">
              <a:solidFill>
                <a:srgbClr val="C00000"/>
              </a:solidFill>
              <a:latin typeface="Arial" panose="020B0604020202020204" pitchFamily="34" charset="0"/>
              <a:sym typeface="Arial" panose="020B0604020202020204" pitchFamily="34" charset="0"/>
            </a:endParaRPr>
          </a:p>
        </p:txBody>
      </p:sp>
      <p:sp>
        <p:nvSpPr>
          <p:cNvPr id="28" name="标题 1"/>
          <p:cNvSpPr txBox="1"/>
          <p:nvPr/>
        </p:nvSpPr>
        <p:spPr>
          <a:xfrm>
            <a:off x="3779912" y="2246855"/>
            <a:ext cx="3712291" cy="529335"/>
          </a:xfrm>
          <a:prstGeom prst="rect">
            <a:avLst/>
          </a:prstGeom>
          <a:noFill/>
          <a:ln w="19050" cmpd="sng">
            <a:solidFill>
              <a:srgbClr val="C00000"/>
            </a:solidFill>
            <a:bevel/>
          </a:ln>
          <a:extLst>
            <a:ext uri="{909E8E84-426E-40DD-AFC4-6F175D3DCCD1}">
              <a14:hiddenFill xmlns:a14="http://schemas.microsoft.com/office/drawing/2010/main">
                <a:solidFill>
                  <a:srgbClr val="FFFFFF"/>
                </a:solidFill>
              </a14:hiddenFill>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fontAlgn="auto">
              <a:lnSpc>
                <a:spcPct val="150000"/>
              </a:lnSpc>
              <a:spcBef>
                <a:spcPts val="0"/>
              </a:spcBef>
              <a:spcAft>
                <a:spcPts val="0"/>
              </a:spcAft>
            </a:pPr>
            <a:r>
              <a:rPr lang="zh-CN" altLang="en-US" b="1" kern="0">
                <a:solidFill>
                  <a:srgbClr val="C00000"/>
                </a:solidFill>
                <a:latin typeface="Arial" panose="020B0604020202020204" pitchFamily="34" charset="0"/>
                <a:sym typeface="Arial" panose="020B0604020202020204" pitchFamily="34" charset="0"/>
              </a:rPr>
              <a:t>可持续发展的法制体系</a:t>
            </a:r>
            <a:endParaRPr lang="zh-CN" altLang="en-US" b="1" kern="0" dirty="0">
              <a:solidFill>
                <a:srgbClr val="C00000"/>
              </a:solidFill>
              <a:latin typeface="Arial" panose="020B0604020202020204" pitchFamily="34" charset="0"/>
              <a:sym typeface="Arial" panose="020B0604020202020204" pitchFamily="34" charset="0"/>
            </a:endParaRPr>
          </a:p>
        </p:txBody>
      </p:sp>
      <p:sp>
        <p:nvSpPr>
          <p:cNvPr id="29" name="标题 1"/>
          <p:cNvSpPr txBox="1"/>
          <p:nvPr/>
        </p:nvSpPr>
        <p:spPr>
          <a:xfrm>
            <a:off x="3785384" y="3076834"/>
            <a:ext cx="3712291" cy="529335"/>
          </a:xfrm>
          <a:prstGeom prst="rect">
            <a:avLst/>
          </a:prstGeom>
          <a:noFill/>
          <a:ln w="19050" cmpd="sng">
            <a:solidFill>
              <a:srgbClr val="C00000"/>
            </a:solidFill>
            <a:bevel/>
          </a:ln>
          <a:extLst>
            <a:ext uri="{909E8E84-426E-40DD-AFC4-6F175D3DCCD1}">
              <a14:hiddenFill xmlns:a14="http://schemas.microsoft.com/office/drawing/2010/main">
                <a:solidFill>
                  <a:srgbClr val="FFFFFF"/>
                </a:solidFill>
              </a14:hiddenFill>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fontAlgn="auto">
              <a:lnSpc>
                <a:spcPct val="150000"/>
              </a:lnSpc>
              <a:spcBef>
                <a:spcPts val="0"/>
              </a:spcBef>
              <a:spcAft>
                <a:spcPts val="0"/>
              </a:spcAft>
            </a:pPr>
            <a:r>
              <a:rPr lang="zh-CN" altLang="en-US" b="1" kern="0">
                <a:solidFill>
                  <a:srgbClr val="C00000"/>
                </a:solidFill>
                <a:latin typeface="Arial" panose="020B0604020202020204" pitchFamily="34" charset="0"/>
                <a:sym typeface="Arial" panose="020B0604020202020204" pitchFamily="34" charset="0"/>
              </a:rPr>
              <a:t>可持续发展的科技体系</a:t>
            </a:r>
            <a:endParaRPr lang="zh-CN" altLang="en-US" b="1" kern="0" dirty="0">
              <a:solidFill>
                <a:srgbClr val="C00000"/>
              </a:solidFill>
              <a:latin typeface="Arial" panose="020B0604020202020204" pitchFamily="34" charset="0"/>
              <a:sym typeface="Arial" panose="020B0604020202020204" pitchFamily="34" charset="0"/>
            </a:endParaRPr>
          </a:p>
        </p:txBody>
      </p:sp>
      <p:sp>
        <p:nvSpPr>
          <p:cNvPr id="30" name="箭头: 五边形 29"/>
          <p:cNvSpPr/>
          <p:nvPr/>
        </p:nvSpPr>
        <p:spPr>
          <a:xfrm>
            <a:off x="2833083" y="1443858"/>
            <a:ext cx="783165" cy="4590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3200" kern="0">
                <a:solidFill>
                  <a:prstClr val="white"/>
                </a:solidFill>
                <a:latin typeface="Arial" panose="020B0604020202020204" pitchFamily="34" charset="0"/>
                <a:ea typeface="微软雅黑" panose="020B0503020204020204" pitchFamily="34" charset="-122"/>
                <a:sym typeface="Arial" panose="020B0604020202020204" pitchFamily="34" charset="0"/>
              </a:rPr>
              <a:t>1</a:t>
            </a:r>
            <a:endParaRPr lang="zh-CN" altLang="en-US" sz="32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箭头: 五边形 30"/>
          <p:cNvSpPr/>
          <p:nvPr/>
        </p:nvSpPr>
        <p:spPr>
          <a:xfrm>
            <a:off x="2833084" y="2258286"/>
            <a:ext cx="783165" cy="4590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3200" kern="0">
                <a:solidFill>
                  <a:prstClr val="white"/>
                </a:solidFill>
                <a:latin typeface="Arial" panose="020B0604020202020204" pitchFamily="34" charset="0"/>
                <a:ea typeface="微软雅黑" panose="020B0503020204020204" pitchFamily="34" charset="-122"/>
                <a:sym typeface="Arial" panose="020B0604020202020204" pitchFamily="34" charset="0"/>
              </a:rPr>
              <a:t>2</a:t>
            </a:r>
            <a:endParaRPr lang="zh-CN" altLang="en-US" sz="32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箭头: 五边形 31"/>
          <p:cNvSpPr/>
          <p:nvPr/>
        </p:nvSpPr>
        <p:spPr>
          <a:xfrm>
            <a:off x="2833084" y="3076834"/>
            <a:ext cx="783165" cy="4590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3200" kern="0">
                <a:solidFill>
                  <a:prstClr val="white"/>
                </a:solidFill>
                <a:latin typeface="Arial" panose="020B0604020202020204" pitchFamily="34" charset="0"/>
                <a:ea typeface="微软雅黑" panose="020B0503020204020204" pitchFamily="34" charset="-122"/>
                <a:sym typeface="Arial" panose="020B0604020202020204" pitchFamily="34" charset="0"/>
              </a:rPr>
              <a:t>3</a:t>
            </a:r>
            <a:endParaRPr lang="zh-CN" altLang="en-US" sz="32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标题 1"/>
          <p:cNvSpPr txBox="1"/>
          <p:nvPr/>
        </p:nvSpPr>
        <p:spPr>
          <a:xfrm>
            <a:off x="3779912" y="3881681"/>
            <a:ext cx="3712291" cy="529335"/>
          </a:xfrm>
          <a:prstGeom prst="rect">
            <a:avLst/>
          </a:prstGeom>
          <a:noFill/>
          <a:ln w="19050" cmpd="sng">
            <a:solidFill>
              <a:srgbClr val="C00000"/>
            </a:solidFill>
            <a:bevel/>
          </a:ln>
          <a:extLst>
            <a:ext uri="{909E8E84-426E-40DD-AFC4-6F175D3DCCD1}">
              <a14:hiddenFill xmlns:a14="http://schemas.microsoft.com/office/drawing/2010/main">
                <a:solidFill>
                  <a:srgbClr val="FFFFFF"/>
                </a:solidFill>
              </a14:hiddenFill>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fontAlgn="auto">
              <a:lnSpc>
                <a:spcPct val="150000"/>
              </a:lnSpc>
              <a:spcBef>
                <a:spcPts val="0"/>
              </a:spcBef>
              <a:spcAft>
                <a:spcPts val="0"/>
              </a:spcAft>
            </a:pPr>
            <a:r>
              <a:rPr lang="zh-CN" altLang="en-US" b="1" kern="0">
                <a:solidFill>
                  <a:srgbClr val="C00000"/>
                </a:solidFill>
                <a:latin typeface="Arial" panose="020B0604020202020204" pitchFamily="34" charset="0"/>
                <a:sym typeface="Arial" panose="020B0604020202020204" pitchFamily="34" charset="0"/>
              </a:rPr>
              <a:t>可持续发展的教育体系</a:t>
            </a:r>
            <a:endParaRPr lang="zh-CN" altLang="en-US" b="1" kern="0" dirty="0">
              <a:solidFill>
                <a:srgbClr val="C00000"/>
              </a:solidFill>
              <a:latin typeface="Arial" panose="020B0604020202020204" pitchFamily="34" charset="0"/>
              <a:sym typeface="Arial" panose="020B0604020202020204" pitchFamily="34" charset="0"/>
            </a:endParaRPr>
          </a:p>
        </p:txBody>
      </p:sp>
      <p:sp>
        <p:nvSpPr>
          <p:cNvPr id="38" name="箭头: 五边形 37"/>
          <p:cNvSpPr/>
          <p:nvPr/>
        </p:nvSpPr>
        <p:spPr>
          <a:xfrm>
            <a:off x="2827612" y="3881681"/>
            <a:ext cx="783165" cy="4590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3200" kern="0">
                <a:solidFill>
                  <a:prstClr val="white"/>
                </a:solidFill>
                <a:latin typeface="Arial" panose="020B0604020202020204" pitchFamily="34" charset="0"/>
                <a:ea typeface="微软雅黑" panose="020B0503020204020204" pitchFamily="34" charset="-122"/>
                <a:sym typeface="Arial" panose="020B0604020202020204" pitchFamily="34" charset="0"/>
              </a:rPr>
              <a:t>4</a:t>
            </a:r>
            <a:endParaRPr lang="zh-CN" altLang="en-US" sz="32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标题 1"/>
          <p:cNvSpPr txBox="1"/>
          <p:nvPr/>
        </p:nvSpPr>
        <p:spPr>
          <a:xfrm>
            <a:off x="3779912" y="4680846"/>
            <a:ext cx="3712291" cy="529335"/>
          </a:xfrm>
          <a:prstGeom prst="rect">
            <a:avLst/>
          </a:prstGeom>
          <a:noFill/>
          <a:ln w="19050" cmpd="sng">
            <a:solidFill>
              <a:srgbClr val="C00000"/>
            </a:solidFill>
            <a:bevel/>
          </a:ln>
          <a:extLst>
            <a:ext uri="{909E8E84-426E-40DD-AFC4-6F175D3DCCD1}">
              <a14:hiddenFill xmlns:a14="http://schemas.microsoft.com/office/drawing/2010/main">
                <a:solidFill>
                  <a:srgbClr val="FFFFFF"/>
                </a:solidFill>
              </a14:hiddenFill>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fontAlgn="auto">
              <a:lnSpc>
                <a:spcPct val="150000"/>
              </a:lnSpc>
              <a:spcBef>
                <a:spcPts val="0"/>
              </a:spcBef>
              <a:spcAft>
                <a:spcPts val="0"/>
              </a:spcAft>
            </a:pPr>
            <a:r>
              <a:rPr lang="zh-CN" altLang="en-US" b="1" kern="0">
                <a:solidFill>
                  <a:srgbClr val="C00000"/>
                </a:solidFill>
                <a:latin typeface="Arial" panose="020B0604020202020204" pitchFamily="34" charset="0"/>
                <a:sym typeface="Arial" panose="020B0604020202020204" pitchFamily="34" charset="0"/>
              </a:rPr>
              <a:t>可持续发展的公共参与</a:t>
            </a:r>
            <a:endParaRPr lang="zh-CN" altLang="en-US" b="1" kern="0" dirty="0">
              <a:solidFill>
                <a:srgbClr val="C00000"/>
              </a:solidFill>
              <a:latin typeface="Arial" panose="020B0604020202020204" pitchFamily="34" charset="0"/>
              <a:sym typeface="Arial" panose="020B0604020202020204" pitchFamily="34" charset="0"/>
            </a:endParaRPr>
          </a:p>
        </p:txBody>
      </p:sp>
      <p:sp>
        <p:nvSpPr>
          <p:cNvPr id="40" name="箭头: 五边形 39"/>
          <p:cNvSpPr/>
          <p:nvPr/>
        </p:nvSpPr>
        <p:spPr>
          <a:xfrm>
            <a:off x="2827612" y="4680846"/>
            <a:ext cx="783165" cy="4590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3200" kern="0">
                <a:solidFill>
                  <a:prstClr val="white"/>
                </a:solidFill>
                <a:latin typeface="Arial" panose="020B0604020202020204" pitchFamily="34" charset="0"/>
                <a:ea typeface="微软雅黑" panose="020B0503020204020204" pitchFamily="34" charset="-122"/>
                <a:sym typeface="Arial" panose="020B0604020202020204" pitchFamily="34" charset="0"/>
              </a:rPr>
              <a:t>5</a:t>
            </a:r>
            <a:endParaRPr lang="zh-CN" altLang="en-US" sz="32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1" name="组合 40"/>
          <p:cNvGrpSpPr/>
          <p:nvPr/>
        </p:nvGrpSpPr>
        <p:grpSpPr>
          <a:xfrm>
            <a:off x="164" y="4680846"/>
            <a:ext cx="9296654" cy="2182567"/>
            <a:chOff x="2" y="2981470"/>
            <a:chExt cx="9296654" cy="2182567"/>
          </a:xfrm>
        </p:grpSpPr>
        <p:sp>
          <p:nvSpPr>
            <p:cNvPr id="42" name="矩形 41"/>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43" name="图片 42"/>
            <p:cNvPicPr>
              <a:picLocks noChangeAspect="1"/>
            </p:cNvPicPr>
            <p:nvPr/>
          </p:nvPicPr>
          <p:blipFill>
            <a:blip r:embed="rId2" cstate="screen"/>
            <a:stretch>
              <a:fillRect/>
            </a:stretch>
          </p:blipFill>
          <p:spPr>
            <a:xfrm flipH="1">
              <a:off x="8054096" y="2981470"/>
              <a:ext cx="1242560" cy="2061096"/>
            </a:xfrm>
            <a:prstGeom prst="rect">
              <a:avLst/>
            </a:prstGeom>
          </p:spPr>
        </p:pic>
      </p:grpSp>
      <p:cxnSp>
        <p:nvCxnSpPr>
          <p:cNvPr id="44" name="直接连接符 43"/>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46"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pic>
        <p:nvPicPr>
          <p:cNvPr id="47" name="图片 46"/>
          <p:cNvPicPr>
            <a:picLocks noChangeAspect="1"/>
          </p:cNvPicPr>
          <p:nvPr/>
        </p:nvPicPr>
        <p:blipFill>
          <a:blip r:embed="rId3" cstate="screen"/>
          <a:stretch>
            <a:fillRect/>
          </a:stretch>
        </p:blipFill>
        <p:spPr>
          <a:xfrm>
            <a:off x="7743930" y="844203"/>
            <a:ext cx="1364574" cy="5685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1+#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p:cTn id="24" dur="250" fill="hold"/>
                                        <p:tgtEl>
                                          <p:spTgt spid="46"/>
                                        </p:tgtEl>
                                        <p:attrNameLst>
                                          <p:attrName>ppt_w</p:attrName>
                                        </p:attrNameLst>
                                      </p:cBhvr>
                                      <p:tavLst>
                                        <p:tav tm="0">
                                          <p:val>
                                            <p:fltVal val="0"/>
                                          </p:val>
                                        </p:tav>
                                        <p:tav tm="100000">
                                          <p:val>
                                            <p:strVal val="#ppt_w"/>
                                          </p:val>
                                        </p:tav>
                                      </p:tavLst>
                                    </p:anim>
                                    <p:anim calcmode="lin" valueType="num">
                                      <p:cBhvr>
                                        <p:cTn id="25" dur="250" fill="hold"/>
                                        <p:tgtEl>
                                          <p:spTgt spid="46"/>
                                        </p:tgtEl>
                                        <p:attrNameLst>
                                          <p:attrName>ppt_h</p:attrName>
                                        </p:attrNameLst>
                                      </p:cBhvr>
                                      <p:tavLst>
                                        <p:tav tm="0">
                                          <p:val>
                                            <p:fltVal val="0"/>
                                          </p:val>
                                        </p:tav>
                                        <p:tav tm="100000">
                                          <p:val>
                                            <p:strVal val="#ppt_h"/>
                                          </p:val>
                                        </p:tav>
                                      </p:tavLst>
                                    </p:anim>
                                    <p:animEffect transition="in" filter="fade">
                                      <p:cBhvr>
                                        <p:cTn id="26" dur="250"/>
                                        <p:tgtEl>
                                          <p:spTgt spid="46"/>
                                        </p:tgtEl>
                                      </p:cBhvr>
                                    </p:animEffect>
                                  </p:childTnLst>
                                </p:cTn>
                              </p:par>
                            </p:childTnLst>
                          </p:cTn>
                        </p:par>
                        <p:par>
                          <p:cTn id="27" fill="hold">
                            <p:stCondLst>
                              <p:cond delay="1500"/>
                            </p:stCondLst>
                            <p:childTnLst>
                              <p:par>
                                <p:cTn id="28" presetID="6" presetClass="emph" presetSubtype="0" decel="100000" fill="hold" grpId="1" nodeType="afterEffect">
                                  <p:stCondLst>
                                    <p:cond delay="0"/>
                                  </p:stCondLst>
                                  <p:childTnLst>
                                    <p:animScale>
                                      <p:cBhvr>
                                        <p:cTn id="29" dur="250" fill="hold"/>
                                        <p:tgtEl>
                                          <p:spTgt spid="46"/>
                                        </p:tgtEl>
                                      </p:cBhvr>
                                      <p:by x="120000" y="120000"/>
                                    </p:animScale>
                                  </p:childTnLst>
                                </p:cTn>
                              </p:par>
                            </p:childTnLst>
                          </p:cTn>
                        </p:par>
                        <p:par>
                          <p:cTn id="30" fill="hold">
                            <p:stCondLst>
                              <p:cond delay="2000"/>
                            </p:stCondLst>
                            <p:childTnLst>
                              <p:par>
                                <p:cTn id="31" presetID="6" presetClass="emph" presetSubtype="0" decel="100000" fill="hold" grpId="2" nodeType="afterEffect">
                                  <p:stCondLst>
                                    <p:cond delay="0"/>
                                  </p:stCondLst>
                                  <p:childTnLst>
                                    <p:animScale>
                                      <p:cBhvr>
                                        <p:cTn id="32" dur="250" fill="hold"/>
                                        <p:tgtEl>
                                          <p:spTgt spid="46"/>
                                        </p:tgtEl>
                                      </p:cBhvr>
                                      <p:by x="83000" y="83000"/>
                                    </p:animScale>
                                  </p:childTnLst>
                                </p:cTn>
                              </p:par>
                              <p:par>
                                <p:cTn id="33" presetID="53" presetClass="entr" presetSubtype="16"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par>
                                <p:cTn id="38" presetID="35" presetClass="path" presetSubtype="0" accel="50000" decel="50000" fill="hold" grpId="1" nodeType="withEffect">
                                  <p:stCondLst>
                                    <p:cond delay="0"/>
                                  </p:stCondLst>
                                  <p:childTnLst>
                                    <p:animMotion origin="layout" path="M 0 1.60494E-6 L -0.30278 1.60494E-6 " pathEditMode="relative" rAng="0" ptsTypes="AA">
                                      <p:cBhvr>
                                        <p:cTn id="39" dur="1000" spd="-100000" fill="hold"/>
                                        <p:tgtEl>
                                          <p:spTgt spid="45"/>
                                        </p:tgtEl>
                                        <p:attrNameLst>
                                          <p:attrName>ppt_x</p:attrName>
                                          <p:attrName>ppt_y</p:attrName>
                                        </p:attrNameLst>
                                      </p:cBhvr>
                                      <p:rCtr x="-15139" y="0"/>
                                    </p:animMotion>
                                  </p:childTnLst>
                                </p:cTn>
                              </p:par>
                            </p:childTnLst>
                          </p:cTn>
                        </p:par>
                        <p:par>
                          <p:cTn id="40" fill="hold">
                            <p:stCondLst>
                              <p:cond delay="2500"/>
                            </p:stCondLst>
                            <p:childTnLst>
                              <p:par>
                                <p:cTn id="41" presetID="2" presetClass="entr" presetSubtype="8"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0-#ppt_w/2"/>
                                          </p:val>
                                        </p:tav>
                                        <p:tav tm="100000">
                                          <p:val>
                                            <p:strVal val="#ppt_x"/>
                                          </p:val>
                                        </p:tav>
                                      </p:tavLst>
                                    </p:anim>
                                    <p:anim calcmode="lin" valueType="num">
                                      <p:cBhvr additive="base">
                                        <p:cTn id="44"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5" grpId="0"/>
      <p:bldP spid="45" grpId="1"/>
      <p:bldP spid="46" grpId="0" animBg="1"/>
      <p:bldP spid="46" grpId="1" animBg="1"/>
      <p:bldP spid="46"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523346" y="1060266"/>
            <a:ext cx="1774118" cy="498558"/>
            <a:chOff x="879250" y="1622051"/>
            <a:chExt cx="1774118" cy="498558"/>
          </a:xfrm>
        </p:grpSpPr>
        <p:sp>
          <p:nvSpPr>
            <p:cNvPr id="44" name="圆角矩形 6"/>
            <p:cNvSpPr/>
            <p:nvPr/>
          </p:nvSpPr>
          <p:spPr>
            <a:xfrm>
              <a:off x="879250" y="1626781"/>
              <a:ext cx="1774118" cy="48909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标题 1"/>
            <p:cNvSpPr txBox="1"/>
            <p:nvPr/>
          </p:nvSpPr>
          <p:spPr>
            <a:xfrm>
              <a:off x="952780" y="1622051"/>
              <a:ext cx="1571630"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b="1" kern="0">
                  <a:solidFill>
                    <a:prstClr val="white"/>
                  </a:solidFill>
                  <a:latin typeface="Arial" panose="020B0604020202020204" pitchFamily="34" charset="0"/>
                  <a:sym typeface="Arial" panose="020B0604020202020204" pitchFamily="34" charset="0"/>
                </a:rPr>
                <a:t>指导思想</a:t>
              </a:r>
              <a:endParaRPr lang="zh-CN" altLang="en-US" sz="2800" b="1" kern="0" dirty="0">
                <a:solidFill>
                  <a:prstClr val="white"/>
                </a:solidFill>
                <a:latin typeface="Arial" panose="020B0604020202020204" pitchFamily="34" charset="0"/>
                <a:sym typeface="Arial" panose="020B0604020202020204" pitchFamily="34" charset="0"/>
              </a:endParaRPr>
            </a:p>
          </p:txBody>
        </p:sp>
      </p:grpSp>
      <p:grpSp>
        <p:nvGrpSpPr>
          <p:cNvPr id="2" name="组合 1"/>
          <p:cNvGrpSpPr/>
          <p:nvPr/>
        </p:nvGrpSpPr>
        <p:grpSpPr>
          <a:xfrm>
            <a:off x="523346" y="1700791"/>
            <a:ext cx="8312469" cy="1869606"/>
            <a:chOff x="713474" y="1753788"/>
            <a:chExt cx="7482506" cy="1452664"/>
          </a:xfrm>
        </p:grpSpPr>
        <p:sp>
          <p:nvSpPr>
            <p:cNvPr id="41" name="圆角矩形 4"/>
            <p:cNvSpPr/>
            <p:nvPr/>
          </p:nvSpPr>
          <p:spPr>
            <a:xfrm>
              <a:off x="713474" y="1753788"/>
              <a:ext cx="7482506" cy="145266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标题 1"/>
            <p:cNvSpPr txBox="1"/>
            <p:nvPr/>
          </p:nvSpPr>
          <p:spPr>
            <a:xfrm>
              <a:off x="816643" y="1826736"/>
              <a:ext cx="7292693" cy="1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我国实施可持续发展战略的指导思想是：坚持以人为本，以人与自然和谐为主线，以经济发展为核心，以提高人民群众生活质量为根本出发点，以科技和体制创新为突破口，坚持不懈地全面推进经济社会与人口、资源和生态环境的协调，不断提高我国的综合国力和竞争力，为实现第三步战略目标奠定坚实的基础。</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grpSp>
      <p:grpSp>
        <p:nvGrpSpPr>
          <p:cNvPr id="29" name="组合 28"/>
          <p:cNvGrpSpPr/>
          <p:nvPr/>
        </p:nvGrpSpPr>
        <p:grpSpPr>
          <a:xfrm>
            <a:off x="495632" y="3784361"/>
            <a:ext cx="1774118" cy="498558"/>
            <a:chOff x="879250" y="1622051"/>
            <a:chExt cx="1774118" cy="498558"/>
          </a:xfrm>
        </p:grpSpPr>
        <p:sp>
          <p:nvSpPr>
            <p:cNvPr id="30" name="圆角矩形 6"/>
            <p:cNvSpPr/>
            <p:nvPr/>
          </p:nvSpPr>
          <p:spPr>
            <a:xfrm>
              <a:off x="879250" y="1626781"/>
              <a:ext cx="1774118" cy="48909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20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标题 1"/>
            <p:cNvSpPr txBox="1"/>
            <p:nvPr/>
          </p:nvSpPr>
          <p:spPr>
            <a:xfrm>
              <a:off x="952780" y="1622051"/>
              <a:ext cx="1571630" cy="49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800" b="1" kern="0">
                  <a:solidFill>
                    <a:prstClr val="white"/>
                  </a:solidFill>
                  <a:latin typeface="Arial" panose="020B0604020202020204" pitchFamily="34" charset="0"/>
                  <a:sym typeface="Arial" panose="020B0604020202020204" pitchFamily="34" charset="0"/>
                </a:rPr>
                <a:t>发展目标</a:t>
              </a:r>
              <a:endParaRPr lang="zh-CN" altLang="en-US" sz="2800" b="1" kern="0" dirty="0">
                <a:solidFill>
                  <a:prstClr val="white"/>
                </a:solidFill>
                <a:latin typeface="Arial" panose="020B0604020202020204" pitchFamily="34" charset="0"/>
                <a:sym typeface="Arial" panose="020B0604020202020204" pitchFamily="34" charset="0"/>
              </a:endParaRPr>
            </a:p>
          </p:txBody>
        </p:sp>
      </p:grpSp>
      <p:grpSp>
        <p:nvGrpSpPr>
          <p:cNvPr id="39" name="组合 38"/>
          <p:cNvGrpSpPr/>
          <p:nvPr/>
        </p:nvGrpSpPr>
        <p:grpSpPr>
          <a:xfrm>
            <a:off x="589634" y="4529298"/>
            <a:ext cx="7726781" cy="1896318"/>
            <a:chOff x="713474" y="1753788"/>
            <a:chExt cx="7482506" cy="1175666"/>
          </a:xfrm>
        </p:grpSpPr>
        <p:sp>
          <p:nvSpPr>
            <p:cNvPr id="40" name="圆角矩形 4"/>
            <p:cNvSpPr/>
            <p:nvPr/>
          </p:nvSpPr>
          <p:spPr>
            <a:xfrm>
              <a:off x="713474" y="1753788"/>
              <a:ext cx="7482506" cy="1175666"/>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标题 1"/>
            <p:cNvSpPr txBox="1"/>
            <p:nvPr/>
          </p:nvSpPr>
          <p:spPr>
            <a:xfrm>
              <a:off x="785169" y="1918921"/>
              <a:ext cx="7379336" cy="805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我国</a:t>
              </a:r>
              <a:r>
                <a:rPr lang="en-US" altLang="zh-CN" kern="0">
                  <a:solidFill>
                    <a:prstClr val="black">
                      <a:lumMod val="85000"/>
                      <a:lumOff val="15000"/>
                    </a:prstClr>
                  </a:solidFill>
                  <a:latin typeface="Arial" panose="020B0604020202020204" pitchFamily="34" charset="0"/>
                  <a:sym typeface="Arial" panose="020B0604020202020204" pitchFamily="34" charset="0"/>
                </a:rPr>
                <a:t>21</a:t>
              </a:r>
              <a:r>
                <a:rPr lang="zh-CN" altLang="en-US" kern="0">
                  <a:solidFill>
                    <a:prstClr val="black">
                      <a:lumMod val="85000"/>
                      <a:lumOff val="15000"/>
                    </a:prstClr>
                  </a:solidFill>
                  <a:latin typeface="Arial" panose="020B0604020202020204" pitchFamily="34" charset="0"/>
                  <a:sym typeface="Arial" panose="020B0604020202020204" pitchFamily="34" charset="0"/>
                </a:rPr>
                <a:t>世纪初可持续发展的总体目标是：可持续发展能力不断增强，经济结构调整取得显著成效，人口总量得到有效控制，生态环境明显改善，资源利用率显著提高，促进人与自然的和谐，推动整个社会走上生产发展、生活富裕、生态良好的文明发展道路。</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grpSp>
      <p:grpSp>
        <p:nvGrpSpPr>
          <p:cNvPr id="21" name="组合 20"/>
          <p:cNvGrpSpPr/>
          <p:nvPr/>
        </p:nvGrpSpPr>
        <p:grpSpPr>
          <a:xfrm>
            <a:off x="164" y="4680846"/>
            <a:ext cx="9296654" cy="2182567"/>
            <a:chOff x="2" y="2981470"/>
            <a:chExt cx="9296654" cy="2182567"/>
          </a:xfrm>
        </p:grpSpPr>
        <p:sp>
          <p:nvSpPr>
            <p:cNvPr id="22" name="矩形 21"/>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23" name="图片 22"/>
            <p:cNvPicPr>
              <a:picLocks noChangeAspect="1"/>
            </p:cNvPicPr>
            <p:nvPr/>
          </p:nvPicPr>
          <p:blipFill>
            <a:blip r:embed="rId1" cstate="screen"/>
            <a:stretch>
              <a:fillRect/>
            </a:stretch>
          </p:blipFill>
          <p:spPr>
            <a:xfrm flipH="1">
              <a:off x="8054096" y="2981470"/>
              <a:ext cx="1242560" cy="2061096"/>
            </a:xfrm>
            <a:prstGeom prst="rect">
              <a:avLst/>
            </a:prstGeom>
          </p:spPr>
        </p:pic>
      </p:grpSp>
      <p:cxnSp>
        <p:nvCxnSpPr>
          <p:cNvPr id="24" name="直接连接符 23"/>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26"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pic>
        <p:nvPicPr>
          <p:cNvPr id="27" name="图片 26"/>
          <p:cNvPicPr>
            <a:picLocks noChangeAspect="1"/>
          </p:cNvPicPr>
          <p:nvPr/>
        </p:nvPicPr>
        <p:blipFill>
          <a:blip r:embed="rId2" cstate="screen"/>
          <a:stretch>
            <a:fillRect/>
          </a:stretch>
        </p:blipFill>
        <p:spPr>
          <a:xfrm>
            <a:off x="7743930" y="844203"/>
            <a:ext cx="1364574" cy="5685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250" fill="hold"/>
                                        <p:tgtEl>
                                          <p:spTgt spid="26"/>
                                        </p:tgtEl>
                                        <p:attrNameLst>
                                          <p:attrName>ppt_w</p:attrName>
                                        </p:attrNameLst>
                                      </p:cBhvr>
                                      <p:tavLst>
                                        <p:tav tm="0">
                                          <p:val>
                                            <p:fltVal val="0"/>
                                          </p:val>
                                        </p:tav>
                                        <p:tav tm="100000">
                                          <p:val>
                                            <p:strVal val="#ppt_w"/>
                                          </p:val>
                                        </p:tav>
                                      </p:tavLst>
                                    </p:anim>
                                    <p:anim calcmode="lin" valueType="num">
                                      <p:cBhvr>
                                        <p:cTn id="25" dur="250" fill="hold"/>
                                        <p:tgtEl>
                                          <p:spTgt spid="26"/>
                                        </p:tgtEl>
                                        <p:attrNameLst>
                                          <p:attrName>ppt_h</p:attrName>
                                        </p:attrNameLst>
                                      </p:cBhvr>
                                      <p:tavLst>
                                        <p:tav tm="0">
                                          <p:val>
                                            <p:fltVal val="0"/>
                                          </p:val>
                                        </p:tav>
                                        <p:tav tm="100000">
                                          <p:val>
                                            <p:strVal val="#ppt_h"/>
                                          </p:val>
                                        </p:tav>
                                      </p:tavLst>
                                    </p:anim>
                                    <p:animEffect transition="in" filter="fade">
                                      <p:cBhvr>
                                        <p:cTn id="26" dur="250"/>
                                        <p:tgtEl>
                                          <p:spTgt spid="26"/>
                                        </p:tgtEl>
                                      </p:cBhvr>
                                    </p:animEffect>
                                  </p:childTnLst>
                                </p:cTn>
                              </p:par>
                            </p:childTnLst>
                          </p:cTn>
                        </p:par>
                        <p:par>
                          <p:cTn id="27" fill="hold">
                            <p:stCondLst>
                              <p:cond delay="1500"/>
                            </p:stCondLst>
                            <p:childTnLst>
                              <p:par>
                                <p:cTn id="28" presetID="6" presetClass="emph" presetSubtype="0" decel="100000" fill="hold" grpId="1" nodeType="afterEffect">
                                  <p:stCondLst>
                                    <p:cond delay="0"/>
                                  </p:stCondLst>
                                  <p:childTnLst>
                                    <p:animScale>
                                      <p:cBhvr>
                                        <p:cTn id="29" dur="250" fill="hold"/>
                                        <p:tgtEl>
                                          <p:spTgt spid="26"/>
                                        </p:tgtEl>
                                      </p:cBhvr>
                                      <p:by x="120000" y="120000"/>
                                    </p:animScale>
                                  </p:childTnLst>
                                </p:cTn>
                              </p:par>
                            </p:childTnLst>
                          </p:cTn>
                        </p:par>
                        <p:par>
                          <p:cTn id="30" fill="hold">
                            <p:stCondLst>
                              <p:cond delay="2000"/>
                            </p:stCondLst>
                            <p:childTnLst>
                              <p:par>
                                <p:cTn id="31" presetID="6" presetClass="emph" presetSubtype="0" decel="100000" fill="hold" grpId="2" nodeType="afterEffect">
                                  <p:stCondLst>
                                    <p:cond delay="0"/>
                                  </p:stCondLst>
                                  <p:childTnLst>
                                    <p:animScale>
                                      <p:cBhvr>
                                        <p:cTn id="32" dur="250" fill="hold"/>
                                        <p:tgtEl>
                                          <p:spTgt spid="26"/>
                                        </p:tgtEl>
                                      </p:cBhvr>
                                      <p:by x="83000" y="83000"/>
                                    </p:animScale>
                                  </p:childTnLst>
                                </p:cTn>
                              </p:par>
                              <p:par>
                                <p:cTn id="33" presetID="53" presetClass="entr" presetSubtype="16"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par>
                                <p:cTn id="38" presetID="35" presetClass="path" presetSubtype="0" accel="50000" decel="50000" fill="hold" grpId="1" nodeType="withEffect">
                                  <p:stCondLst>
                                    <p:cond delay="0"/>
                                  </p:stCondLst>
                                  <p:childTnLst>
                                    <p:animMotion origin="layout" path="M 0 1.60494E-6 L -0.30278 1.60494E-6 " pathEditMode="relative" rAng="0" ptsTypes="AA">
                                      <p:cBhvr>
                                        <p:cTn id="39" dur="1000" spd="-100000" fill="hold"/>
                                        <p:tgtEl>
                                          <p:spTgt spid="25"/>
                                        </p:tgtEl>
                                        <p:attrNameLst>
                                          <p:attrName>ppt_x</p:attrName>
                                          <p:attrName>ppt_y</p:attrName>
                                        </p:attrNameLst>
                                      </p:cBhvr>
                                      <p:rCtr x="-15139" y="0"/>
                                    </p:animMotion>
                                  </p:childTnLst>
                                </p:cTn>
                              </p:par>
                            </p:childTnLst>
                          </p:cTn>
                        </p:par>
                        <p:par>
                          <p:cTn id="40" fill="hold">
                            <p:stCondLst>
                              <p:cond delay="2500"/>
                            </p:stCondLst>
                            <p:childTnLst>
                              <p:par>
                                <p:cTn id="41" presetID="2" presetClass="entr" presetSubtype="8"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0-#ppt_w/2"/>
                                          </p:val>
                                        </p:tav>
                                        <p:tav tm="100000">
                                          <p:val>
                                            <p:strVal val="#ppt_x"/>
                                          </p:val>
                                        </p:tav>
                                      </p:tavLst>
                                    </p:anim>
                                    <p:anim calcmode="lin" valueType="num">
                                      <p:cBhvr additive="base">
                                        <p:cTn id="44"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animBg="1"/>
      <p:bldP spid="26" grpId="1"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4680846"/>
            <a:ext cx="9296654" cy="2182567"/>
            <a:chOff x="2" y="2981470"/>
            <a:chExt cx="9296654" cy="2182567"/>
          </a:xfrm>
        </p:grpSpPr>
        <p:sp>
          <p:nvSpPr>
            <p:cNvPr id="17" name="矩形 16"/>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11" name="图片 10"/>
            <p:cNvPicPr>
              <a:picLocks noChangeAspect="1"/>
            </p:cNvPicPr>
            <p:nvPr/>
          </p:nvPicPr>
          <p:blipFill>
            <a:blip r:embed="rId1" cstate="screen"/>
            <a:stretch>
              <a:fillRect/>
            </a:stretch>
          </p:blipFill>
          <p:spPr>
            <a:xfrm flipH="1">
              <a:off x="8054096" y="2981470"/>
              <a:ext cx="1242560" cy="2061096"/>
            </a:xfrm>
            <a:prstGeom prst="rect">
              <a:avLst/>
            </a:prstGeom>
          </p:spPr>
        </p:pic>
      </p:grpSp>
      <p:cxnSp>
        <p:nvCxnSpPr>
          <p:cNvPr id="34" name="直接连接符 33"/>
          <p:cNvCxnSpPr/>
          <p:nvPr/>
        </p:nvCxnSpPr>
        <p:spPr>
          <a:xfrm>
            <a:off x="-2" y="819319"/>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99592" y="70435"/>
            <a:ext cx="5262188" cy="646331"/>
          </a:xfrm>
          <a:prstGeom prst="rect">
            <a:avLst/>
          </a:prstGeom>
        </p:spPr>
        <p:txBody>
          <a:bodyPr wrap="square">
            <a:spAutoFit/>
          </a:bodyPr>
          <a:lstStyle/>
          <a:p>
            <a:pPr algn="l" fontAlgn="auto">
              <a:spcBef>
                <a:spcPts val="0"/>
              </a:spcBef>
              <a:spcAft>
                <a:spcPts val="0"/>
              </a:spcAft>
            </a:pPr>
            <a:r>
              <a:rPr lang="zh-CN" altLang="en-US" sz="3600" kern="0">
                <a:solidFill>
                  <a:srgbClr val="C00000"/>
                </a:solidFill>
                <a:latin typeface="Arial" panose="020B0604020202020204" pitchFamily="34" charset="0"/>
                <a:ea typeface="微软雅黑" panose="020B0503020204020204" pitchFamily="34" charset="-122"/>
                <a:sym typeface="Arial" panose="020B0604020202020204" pitchFamily="34" charset="0"/>
              </a:rPr>
              <a:t>可持续发展理论</a:t>
            </a:r>
            <a:endParaRPr lang="zh-CN" altLang="en-US" sz="3600" kern="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29"/>
          <p:cNvSpPr/>
          <p:nvPr/>
        </p:nvSpPr>
        <p:spPr bwMode="auto">
          <a:xfrm>
            <a:off x="179512" y="110497"/>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pic>
        <p:nvPicPr>
          <p:cNvPr id="37" name="图片 36"/>
          <p:cNvPicPr>
            <a:picLocks noChangeAspect="1"/>
          </p:cNvPicPr>
          <p:nvPr/>
        </p:nvPicPr>
        <p:blipFill>
          <a:blip r:embed="rId2" cstate="screen"/>
          <a:stretch>
            <a:fillRect/>
          </a:stretch>
        </p:blipFill>
        <p:spPr>
          <a:xfrm>
            <a:off x="7708260" y="993153"/>
            <a:ext cx="1364574" cy="568573"/>
          </a:xfrm>
          <a:prstGeom prst="rect">
            <a:avLst/>
          </a:prstGeom>
        </p:spPr>
      </p:pic>
      <p:graphicFrame>
        <p:nvGraphicFramePr>
          <p:cNvPr id="3" name="图示 2"/>
          <p:cNvGraphicFramePr/>
          <p:nvPr/>
        </p:nvGraphicFramePr>
        <p:xfrm>
          <a:off x="462850" y="921873"/>
          <a:ext cx="7997582" cy="56754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250" fill="hold"/>
                                        <p:tgtEl>
                                          <p:spTgt spid="36"/>
                                        </p:tgtEl>
                                        <p:attrNameLst>
                                          <p:attrName>ppt_w</p:attrName>
                                        </p:attrNameLst>
                                      </p:cBhvr>
                                      <p:tavLst>
                                        <p:tav tm="0">
                                          <p:val>
                                            <p:fltVal val="0"/>
                                          </p:val>
                                        </p:tav>
                                        <p:tav tm="100000">
                                          <p:val>
                                            <p:strVal val="#ppt_w"/>
                                          </p:val>
                                        </p:tav>
                                      </p:tavLst>
                                    </p:anim>
                                    <p:anim calcmode="lin" valueType="num">
                                      <p:cBhvr>
                                        <p:cTn id="14" dur="250" fill="hold"/>
                                        <p:tgtEl>
                                          <p:spTgt spid="36"/>
                                        </p:tgtEl>
                                        <p:attrNameLst>
                                          <p:attrName>ppt_h</p:attrName>
                                        </p:attrNameLst>
                                      </p:cBhvr>
                                      <p:tavLst>
                                        <p:tav tm="0">
                                          <p:val>
                                            <p:fltVal val="0"/>
                                          </p:val>
                                        </p:tav>
                                        <p:tav tm="100000">
                                          <p:val>
                                            <p:strVal val="#ppt_h"/>
                                          </p:val>
                                        </p:tav>
                                      </p:tavLst>
                                    </p:anim>
                                    <p:animEffect transition="in" filter="fade">
                                      <p:cBhvr>
                                        <p:cTn id="15" dur="250"/>
                                        <p:tgtEl>
                                          <p:spTgt spid="36"/>
                                        </p:tgtEl>
                                      </p:cBhvr>
                                    </p:animEffect>
                                  </p:childTnLst>
                                </p:cTn>
                              </p:par>
                            </p:childTnLst>
                          </p:cTn>
                        </p:par>
                        <p:par>
                          <p:cTn id="16" fill="hold">
                            <p:stCondLst>
                              <p:cond delay="1000"/>
                            </p:stCondLst>
                            <p:childTnLst>
                              <p:par>
                                <p:cTn id="17" presetID="6" presetClass="emph" presetSubtype="0" decel="100000" fill="hold" grpId="1" nodeType="afterEffect">
                                  <p:stCondLst>
                                    <p:cond delay="0"/>
                                  </p:stCondLst>
                                  <p:childTnLst>
                                    <p:animScale>
                                      <p:cBhvr>
                                        <p:cTn id="18" dur="250" fill="hold"/>
                                        <p:tgtEl>
                                          <p:spTgt spid="36"/>
                                        </p:tgtEl>
                                      </p:cBhvr>
                                      <p:by x="120000" y="120000"/>
                                    </p:animScale>
                                  </p:childTnLst>
                                </p:cTn>
                              </p:par>
                            </p:childTnLst>
                          </p:cTn>
                        </p:par>
                        <p:par>
                          <p:cTn id="19" fill="hold">
                            <p:stCondLst>
                              <p:cond delay="1500"/>
                            </p:stCondLst>
                            <p:childTnLst>
                              <p:par>
                                <p:cTn id="20" presetID="6" presetClass="emph" presetSubtype="0" decel="100000" fill="hold" grpId="2" nodeType="afterEffect">
                                  <p:stCondLst>
                                    <p:cond delay="0"/>
                                  </p:stCondLst>
                                  <p:childTnLst>
                                    <p:animScale>
                                      <p:cBhvr>
                                        <p:cTn id="21" dur="250" fill="hold"/>
                                        <p:tgtEl>
                                          <p:spTgt spid="36"/>
                                        </p:tgtEl>
                                      </p:cBhvr>
                                      <p:by x="83000" y="83000"/>
                                    </p:animScale>
                                  </p:childTnLst>
                                </p:cTn>
                              </p:par>
                              <p:par>
                                <p:cTn id="22" presetID="53" presetClass="entr" presetSubtype="16"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par>
                                <p:cTn id="27" presetID="35" presetClass="path" presetSubtype="0" accel="50000" decel="50000" fill="hold" grpId="1" nodeType="withEffect">
                                  <p:stCondLst>
                                    <p:cond delay="0"/>
                                  </p:stCondLst>
                                  <p:childTnLst>
                                    <p:animMotion origin="layout" path="M 0 1.60494E-6 L -0.30278 1.60494E-6 " pathEditMode="relative" rAng="0" ptsTypes="AA">
                                      <p:cBhvr>
                                        <p:cTn id="28" dur="1000" spd="-100000" fill="hold"/>
                                        <p:tgtEl>
                                          <p:spTgt spid="35"/>
                                        </p:tgtEl>
                                        <p:attrNameLst>
                                          <p:attrName>ppt_x</p:attrName>
                                          <p:attrName>ppt_y</p:attrName>
                                        </p:attrNameLst>
                                      </p:cBhvr>
                                      <p:rCtr x="-15139" y="0"/>
                                    </p:animMotion>
                                  </p:childTnLst>
                                </p:cTn>
                              </p:par>
                            </p:childTnLst>
                          </p:cTn>
                        </p:par>
                        <p:par>
                          <p:cTn id="29" fill="hold">
                            <p:stCondLst>
                              <p:cond delay="2000"/>
                            </p:stCondLst>
                            <p:childTnLst>
                              <p:par>
                                <p:cTn id="30" presetID="2" presetClass="entr" presetSubtype="8"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0-#ppt_w/2"/>
                                          </p:val>
                                        </p:tav>
                                        <p:tav tm="100000">
                                          <p:val>
                                            <p:strVal val="#ppt_x"/>
                                          </p:val>
                                        </p:tav>
                                      </p:tavLst>
                                    </p:anim>
                                    <p:anim calcmode="lin" valueType="num">
                                      <p:cBhvr additive="base">
                                        <p:cTn id="3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6" grpId="0" animBg="1"/>
      <p:bldP spid="36" grpId="1" animBg="1"/>
      <p:bldP spid="3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274712" y="51097"/>
            <a:ext cx="8867328" cy="774923"/>
          </a:xfrm>
        </p:spPr>
        <p:txBody>
          <a:bodyPr/>
          <a:lstStyle/>
          <a:p>
            <a:pPr algn="ct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目的二、了解环境工程学科的基本内容</a:t>
            </a:r>
            <a:endPar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12995" name="Rectangle 3"/>
          <p:cNvSpPr>
            <a:spLocks noGrp="1" noChangeArrowheads="1"/>
          </p:cNvSpPr>
          <p:nvPr>
            <p:ph type="body" idx="1"/>
          </p:nvPr>
        </p:nvSpPr>
        <p:spPr>
          <a:xfrm>
            <a:off x="404312" y="819631"/>
            <a:ext cx="8736215" cy="1752222"/>
          </a:xfrm>
        </p:spPr>
        <p:txBody>
          <a:bodyPr/>
          <a:lstStyle/>
          <a:p>
            <a:r>
              <a:rPr lang="zh-CN" altLang="en-US" sz="3200" b="1" dirty="0">
                <a:latin typeface="华文中宋" panose="02010600040101010101" pitchFamily="2" charset="-122"/>
                <a:ea typeface="华文中宋" panose="02010600040101010101" pitchFamily="2" charset="-122"/>
              </a:rPr>
              <a:t>污染防治、资源循环、节能减排（硬件工程）</a:t>
            </a:r>
            <a:endParaRPr lang="zh-CN" altLang="en-US" sz="3200" b="1" dirty="0">
              <a:latin typeface="华文中宋" panose="02010600040101010101" pitchFamily="2" charset="-122"/>
              <a:ea typeface="华文中宋" panose="02010600040101010101" pitchFamily="2" charset="-122"/>
            </a:endParaRPr>
          </a:p>
          <a:p>
            <a:r>
              <a:rPr lang="zh-CN" altLang="en-US" sz="3200" b="1" dirty="0">
                <a:latin typeface="华文中宋" panose="02010600040101010101" pitchFamily="2" charset="-122"/>
                <a:ea typeface="华文中宋" panose="02010600040101010101" pitchFamily="2" charset="-122"/>
              </a:rPr>
              <a:t>政策、管理、信息、文化、金融（软件工程）</a:t>
            </a:r>
            <a:endParaRPr lang="zh-CN" altLang="en-US" sz="3200" b="1" dirty="0">
              <a:latin typeface="华文中宋" panose="02010600040101010101" pitchFamily="2" charset="-122"/>
              <a:ea typeface="华文中宋" panose="02010600040101010101" pitchFamily="2" charset="-122"/>
            </a:endParaRPr>
          </a:p>
          <a:p>
            <a:r>
              <a:rPr lang="zh-CN" altLang="en-US" sz="3200" b="1" dirty="0">
                <a:latin typeface="华文中宋" panose="02010600040101010101" pitchFamily="2" charset="-122"/>
                <a:ea typeface="华文中宋" panose="02010600040101010101" pitchFamily="2" charset="-122"/>
              </a:rPr>
              <a:t>环境学科与多学科交叉</a:t>
            </a:r>
            <a:endParaRPr lang="zh-CN" altLang="en-US" sz="3200" b="1" dirty="0">
              <a:latin typeface="华文中宋" panose="02010600040101010101" pitchFamily="2" charset="-122"/>
              <a:ea typeface="华文中宋" panose="02010600040101010101" pitchFamily="2" charset="-122"/>
            </a:endParaRPr>
          </a:p>
        </p:txBody>
      </p:sp>
      <p:sp>
        <p:nvSpPr>
          <p:cNvPr id="212996" name="AutoShape 4"/>
          <p:cNvSpPr/>
          <p:nvPr/>
        </p:nvSpPr>
        <p:spPr bwMode="auto">
          <a:xfrm>
            <a:off x="1151832" y="3196194"/>
            <a:ext cx="792162" cy="3420321"/>
          </a:xfrm>
          <a:prstGeom prst="leftBrace">
            <a:avLst>
              <a:gd name="adj1" fmla="val 21209"/>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华文楷体" panose="02010600040101010101" pitchFamily="2" charset="-122"/>
              <a:ea typeface="华文楷体" panose="02010600040101010101" pitchFamily="2" charset="-122"/>
            </a:endParaRPr>
          </a:p>
        </p:txBody>
      </p:sp>
      <p:sp>
        <p:nvSpPr>
          <p:cNvPr id="212997" name="Rectangle 5"/>
          <p:cNvSpPr>
            <a:spLocks noChangeArrowheads="1"/>
          </p:cNvSpPr>
          <p:nvPr/>
        </p:nvSpPr>
        <p:spPr bwMode="auto">
          <a:xfrm>
            <a:off x="1801975" y="3251925"/>
            <a:ext cx="34163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华文楷体" panose="02010600040101010101" pitchFamily="2" charset="-122"/>
                <a:ea typeface="华文楷体" panose="02010600040101010101" pitchFamily="2" charset="-122"/>
              </a:rPr>
              <a:t>环境工程与理工交叉</a:t>
            </a:r>
            <a:endParaRPr lang="zh-CN" altLang="en-US" sz="2800" dirty="0">
              <a:latin typeface="华文楷体" panose="02010600040101010101" pitchFamily="2" charset="-122"/>
              <a:ea typeface="华文楷体" panose="02010600040101010101" pitchFamily="2" charset="-122"/>
            </a:endParaRPr>
          </a:p>
        </p:txBody>
      </p:sp>
      <p:sp>
        <p:nvSpPr>
          <p:cNvPr id="212998" name="AutoShape 6"/>
          <p:cNvSpPr/>
          <p:nvPr/>
        </p:nvSpPr>
        <p:spPr bwMode="auto">
          <a:xfrm>
            <a:off x="5196742" y="2353274"/>
            <a:ext cx="235010" cy="2109082"/>
          </a:xfrm>
          <a:prstGeom prst="leftBrace">
            <a:avLst>
              <a:gd name="adj1" fmla="val 167964"/>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华文楷体" panose="02010600040101010101" pitchFamily="2" charset="-122"/>
              <a:ea typeface="华文楷体" panose="02010600040101010101" pitchFamily="2" charset="-122"/>
            </a:endParaRPr>
          </a:p>
        </p:txBody>
      </p:sp>
      <p:sp>
        <p:nvSpPr>
          <p:cNvPr id="212999" name="Rectangle 7"/>
          <p:cNvSpPr>
            <a:spLocks noChangeArrowheads="1"/>
          </p:cNvSpPr>
          <p:nvPr/>
        </p:nvSpPr>
        <p:spPr bwMode="auto">
          <a:xfrm>
            <a:off x="5561352" y="2386746"/>
            <a:ext cx="3057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华文楷体" panose="02010600040101010101" pitchFamily="2" charset="-122"/>
                <a:ea typeface="华文楷体" panose="02010600040101010101" pitchFamily="2" charset="-122"/>
              </a:rPr>
              <a:t>机械、电气、能源</a:t>
            </a:r>
            <a:endParaRPr lang="zh-CN" altLang="en-US" sz="2800" dirty="0">
              <a:latin typeface="华文楷体" panose="02010600040101010101" pitchFamily="2" charset="-122"/>
              <a:ea typeface="华文楷体" panose="02010600040101010101" pitchFamily="2" charset="-122"/>
            </a:endParaRPr>
          </a:p>
        </p:txBody>
      </p:sp>
      <p:sp>
        <p:nvSpPr>
          <p:cNvPr id="213000" name="Rectangle 8"/>
          <p:cNvSpPr>
            <a:spLocks noChangeArrowheads="1"/>
          </p:cNvSpPr>
          <p:nvPr/>
        </p:nvSpPr>
        <p:spPr bwMode="auto">
          <a:xfrm>
            <a:off x="5538357" y="3355573"/>
            <a:ext cx="3057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华文楷体" panose="02010600040101010101" pitchFamily="2" charset="-122"/>
                <a:ea typeface="华文楷体" panose="02010600040101010101" pitchFamily="2" charset="-122"/>
              </a:rPr>
              <a:t>医学、生物、健康</a:t>
            </a:r>
            <a:endParaRPr lang="zh-CN" altLang="en-US" sz="2800" dirty="0">
              <a:latin typeface="华文楷体" panose="02010600040101010101" pitchFamily="2" charset="-122"/>
              <a:ea typeface="华文楷体" panose="02010600040101010101" pitchFamily="2" charset="-122"/>
            </a:endParaRPr>
          </a:p>
        </p:txBody>
      </p:sp>
      <p:sp>
        <p:nvSpPr>
          <p:cNvPr id="213001" name="Rectangle 9"/>
          <p:cNvSpPr>
            <a:spLocks noChangeArrowheads="1"/>
          </p:cNvSpPr>
          <p:nvPr/>
        </p:nvSpPr>
        <p:spPr bwMode="auto">
          <a:xfrm>
            <a:off x="5545380" y="2884595"/>
            <a:ext cx="3057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华文楷体" panose="02010600040101010101" pitchFamily="2" charset="-122"/>
                <a:ea typeface="华文楷体" panose="02010600040101010101" pitchFamily="2" charset="-122"/>
              </a:rPr>
              <a:t>化学、物理、材料</a:t>
            </a:r>
            <a:endParaRPr lang="zh-CN" altLang="en-US" sz="2800" dirty="0">
              <a:latin typeface="华文楷体" panose="02010600040101010101" pitchFamily="2" charset="-122"/>
              <a:ea typeface="华文楷体" panose="02010600040101010101" pitchFamily="2" charset="-122"/>
            </a:endParaRPr>
          </a:p>
        </p:txBody>
      </p:sp>
      <p:sp>
        <p:nvSpPr>
          <p:cNvPr id="213002" name="Rectangle 10"/>
          <p:cNvSpPr>
            <a:spLocks noChangeArrowheads="1"/>
          </p:cNvSpPr>
          <p:nvPr/>
        </p:nvSpPr>
        <p:spPr bwMode="auto">
          <a:xfrm>
            <a:off x="2792112" y="5088931"/>
            <a:ext cx="19800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华文楷体" panose="02010600040101010101" pitchFamily="2" charset="-122"/>
                <a:ea typeface="华文楷体" panose="02010600040101010101" pitchFamily="2" charset="-122"/>
              </a:rPr>
              <a:t>与文科交叉</a:t>
            </a:r>
            <a:endParaRPr lang="zh-CN" altLang="en-US" sz="2800" dirty="0">
              <a:latin typeface="华文楷体" panose="02010600040101010101" pitchFamily="2" charset="-122"/>
              <a:ea typeface="华文楷体" panose="02010600040101010101" pitchFamily="2" charset="-122"/>
            </a:endParaRPr>
          </a:p>
        </p:txBody>
      </p:sp>
      <p:sp>
        <p:nvSpPr>
          <p:cNvPr id="213003" name="AutoShape 11"/>
          <p:cNvSpPr/>
          <p:nvPr/>
        </p:nvSpPr>
        <p:spPr bwMode="auto">
          <a:xfrm>
            <a:off x="5189594" y="4869160"/>
            <a:ext cx="191596" cy="1546933"/>
          </a:xfrm>
          <a:prstGeom prst="leftBrace">
            <a:avLst>
              <a:gd name="adj1" fmla="val 142779"/>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华文楷体" panose="02010600040101010101" pitchFamily="2" charset="-122"/>
              <a:ea typeface="华文楷体" panose="02010600040101010101" pitchFamily="2" charset="-122"/>
            </a:endParaRPr>
          </a:p>
        </p:txBody>
      </p:sp>
      <p:sp>
        <p:nvSpPr>
          <p:cNvPr id="213004" name="Rectangle 12"/>
          <p:cNvSpPr>
            <a:spLocks noChangeArrowheads="1"/>
          </p:cNvSpPr>
          <p:nvPr/>
        </p:nvSpPr>
        <p:spPr bwMode="auto">
          <a:xfrm>
            <a:off x="5404987" y="4591349"/>
            <a:ext cx="12618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华文楷体" panose="02010600040101010101" pitchFamily="2" charset="-122"/>
                <a:ea typeface="华文楷体" panose="02010600040101010101" pitchFamily="2" charset="-122"/>
              </a:rPr>
              <a:t>管理学</a:t>
            </a:r>
            <a:endParaRPr lang="zh-CN" altLang="en-US" sz="2800" dirty="0">
              <a:latin typeface="华文楷体" panose="02010600040101010101" pitchFamily="2" charset="-122"/>
              <a:ea typeface="华文楷体" panose="02010600040101010101" pitchFamily="2" charset="-122"/>
            </a:endParaRPr>
          </a:p>
        </p:txBody>
      </p:sp>
      <p:sp>
        <p:nvSpPr>
          <p:cNvPr id="213005" name="Rectangle 13"/>
          <p:cNvSpPr>
            <a:spLocks noChangeArrowheads="1"/>
          </p:cNvSpPr>
          <p:nvPr/>
        </p:nvSpPr>
        <p:spPr bwMode="auto">
          <a:xfrm>
            <a:off x="5389606" y="5092137"/>
            <a:ext cx="12618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华文楷体" panose="02010600040101010101" pitchFamily="2" charset="-122"/>
                <a:ea typeface="华文楷体" panose="02010600040101010101" pitchFamily="2" charset="-122"/>
              </a:rPr>
              <a:t>经济学</a:t>
            </a:r>
            <a:endParaRPr lang="zh-CN" altLang="en-US" sz="2800" dirty="0">
              <a:latin typeface="华文楷体" panose="02010600040101010101" pitchFamily="2" charset="-122"/>
              <a:ea typeface="华文楷体" panose="02010600040101010101" pitchFamily="2" charset="-122"/>
            </a:endParaRPr>
          </a:p>
        </p:txBody>
      </p:sp>
      <p:sp>
        <p:nvSpPr>
          <p:cNvPr id="213006" name="Rectangle 14"/>
          <p:cNvSpPr>
            <a:spLocks noChangeArrowheads="1"/>
          </p:cNvSpPr>
          <p:nvPr/>
        </p:nvSpPr>
        <p:spPr bwMode="auto">
          <a:xfrm>
            <a:off x="5398021" y="5554614"/>
            <a:ext cx="3057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latin typeface="华文楷体" panose="02010600040101010101" pitchFamily="2" charset="-122"/>
                <a:ea typeface="华文楷体" panose="02010600040101010101" pitchFamily="2" charset="-122"/>
              </a:rPr>
              <a:t>法学、人文、教育</a:t>
            </a:r>
            <a:endParaRPr lang="zh-CN" altLang="en-US" sz="2800" dirty="0">
              <a:latin typeface="华文楷体" panose="02010600040101010101" pitchFamily="2" charset="-122"/>
              <a:ea typeface="华文楷体" panose="02010600040101010101" pitchFamily="2" charset="-122"/>
            </a:endParaRPr>
          </a:p>
        </p:txBody>
      </p:sp>
      <p:sp>
        <p:nvSpPr>
          <p:cNvPr id="213007" name="Rectangle 15"/>
          <p:cNvSpPr>
            <a:spLocks noChangeArrowheads="1"/>
          </p:cNvSpPr>
          <p:nvPr/>
        </p:nvSpPr>
        <p:spPr bwMode="auto">
          <a:xfrm>
            <a:off x="5431752" y="6110669"/>
            <a:ext cx="19800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latin typeface="华文楷体" panose="02010600040101010101" pitchFamily="2" charset="-122"/>
                <a:ea typeface="华文楷体" panose="02010600040101010101" pitchFamily="2" charset="-122"/>
              </a:rPr>
              <a:t>新闻传媒</a:t>
            </a:r>
            <a:r>
              <a:rPr lang="en-US"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sp>
        <p:nvSpPr>
          <p:cNvPr id="16" name="Rectangle 8"/>
          <p:cNvSpPr>
            <a:spLocks noChangeArrowheads="1"/>
          </p:cNvSpPr>
          <p:nvPr/>
        </p:nvSpPr>
        <p:spPr bwMode="auto">
          <a:xfrm>
            <a:off x="5561352" y="3865292"/>
            <a:ext cx="29168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800" dirty="0">
                <a:latin typeface="华文楷体" panose="02010600040101010101" pitchFamily="2" charset="-122"/>
                <a:ea typeface="华文楷体" panose="02010600040101010101" pitchFamily="2" charset="-122"/>
              </a:rPr>
              <a:t>信息类</a:t>
            </a:r>
            <a:r>
              <a:rPr lang="en-US"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sp>
        <p:nvSpPr>
          <p:cNvPr id="17" name="Rectangle 10"/>
          <p:cNvSpPr>
            <a:spLocks noChangeArrowheads="1"/>
          </p:cNvSpPr>
          <p:nvPr/>
        </p:nvSpPr>
        <p:spPr bwMode="auto">
          <a:xfrm>
            <a:off x="1943994" y="6174945"/>
            <a:ext cx="95090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1" cstate="screen"/>
          <a:stretch>
            <a:fillRect/>
          </a:stretch>
        </p:blipFill>
        <p:spPr>
          <a:xfrm>
            <a:off x="7708260" y="993153"/>
            <a:ext cx="1364574" cy="568573"/>
          </a:xfrm>
          <a:prstGeom prst="rect">
            <a:avLst/>
          </a:prstGeom>
        </p:spPr>
      </p:pic>
      <p:sp>
        <p:nvSpPr>
          <p:cNvPr id="15" name="矩形 14"/>
          <p:cNvSpPr/>
          <p:nvPr/>
        </p:nvSpPr>
        <p:spPr>
          <a:xfrm>
            <a:off x="589635" y="1315937"/>
            <a:ext cx="4442602" cy="600229"/>
          </a:xfrm>
          <a:prstGeom prst="rect">
            <a:avLst/>
          </a:prstGeom>
          <a:noFill/>
          <a:ln w="25400"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l" fontAlgn="auto">
              <a:spcBef>
                <a:spcPts val="0"/>
              </a:spcBef>
              <a:spcAft>
                <a:spcPts val="0"/>
              </a:spcAft>
              <a:defRPr/>
            </a:pPr>
            <a:endParaRPr lang="zh-CN" altLang="en-US" sz="5000" b="0" kern="0">
              <a:solidFill>
                <a:srgbClr val="FFF9EF"/>
              </a:solidFill>
              <a:latin typeface="微软雅黑" panose="020B0503020204020204" pitchFamily="34" charset="-122"/>
              <a:ea typeface="微软雅黑" panose="020B0503020204020204" pitchFamily="34" charset="-122"/>
            </a:endParaRPr>
          </a:p>
        </p:txBody>
      </p:sp>
      <p:sp>
        <p:nvSpPr>
          <p:cNvPr id="16" name="矩形 15"/>
          <p:cNvSpPr/>
          <p:nvPr/>
        </p:nvSpPr>
        <p:spPr>
          <a:xfrm>
            <a:off x="1241942" y="1246214"/>
            <a:ext cx="3455033" cy="707886"/>
          </a:xfrm>
          <a:prstGeom prst="rect">
            <a:avLst/>
          </a:prstGeom>
        </p:spPr>
        <p:txBody>
          <a:bodyPr wrap="square">
            <a:spAutoFit/>
          </a:bodyPr>
          <a:lstStyle/>
          <a:p>
            <a:pPr algn="l" fontAlgn="auto">
              <a:spcBef>
                <a:spcPts val="0"/>
              </a:spcBef>
              <a:spcAft>
                <a:spcPts val="0"/>
              </a:spcAft>
            </a:pPr>
            <a:r>
              <a:rPr lang="zh-CN" altLang="en-US" sz="4000">
                <a:solidFill>
                  <a:srgbClr val="C00000"/>
                </a:solidFill>
                <a:latin typeface="微软雅黑" panose="020B0503020204020204" pitchFamily="34" charset="-122"/>
                <a:ea typeface="微软雅黑" panose="020B0503020204020204" pitchFamily="34" charset="-122"/>
              </a:rPr>
              <a:t>生态经济模式</a:t>
            </a:r>
            <a:endParaRPr lang="zh-CN" altLang="en-US" sz="4000" dirty="0">
              <a:solidFill>
                <a:srgbClr val="C00000"/>
              </a:solidFill>
              <a:latin typeface="微软雅黑" panose="020B0503020204020204" pitchFamily="34" charset="-122"/>
              <a:ea typeface="微软雅黑" panose="020B0503020204020204" pitchFamily="34" charset="-122"/>
            </a:endParaRPr>
          </a:p>
        </p:txBody>
      </p:sp>
      <p:sp>
        <p:nvSpPr>
          <p:cNvPr id="21" name="标题 1"/>
          <p:cNvSpPr txBox="1"/>
          <p:nvPr/>
        </p:nvSpPr>
        <p:spPr>
          <a:xfrm>
            <a:off x="2860004" y="2555834"/>
            <a:ext cx="3712291" cy="714001"/>
          </a:xfrm>
          <a:prstGeom prst="rect">
            <a:avLst/>
          </a:prstGeom>
          <a:noFill/>
          <a:ln w="19050" cmpd="sng">
            <a:solidFill>
              <a:srgbClr val="C00000"/>
            </a:solidFill>
            <a:bevel/>
          </a:ln>
          <a:extLst>
            <a:ext uri="{909E8E84-426E-40DD-AFC4-6F175D3DCCD1}">
              <a14:hiddenFill xmlns:a14="http://schemas.microsoft.com/office/drawing/2010/main">
                <a:solidFill>
                  <a:srgbClr val="FFFFFF"/>
                </a:solidFill>
              </a14:hiddenFill>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fontAlgn="auto">
              <a:lnSpc>
                <a:spcPct val="150000"/>
              </a:lnSpc>
              <a:spcBef>
                <a:spcPts val="0"/>
              </a:spcBef>
              <a:spcAft>
                <a:spcPts val="0"/>
              </a:spcAft>
            </a:pPr>
            <a:r>
              <a:rPr lang="zh-CN" altLang="en-US" sz="2800" b="1" kern="0">
                <a:solidFill>
                  <a:srgbClr val="C00000"/>
                </a:solidFill>
                <a:latin typeface="Arial" panose="020B0604020202020204" pitchFamily="34" charset="0"/>
                <a:sym typeface="Arial" panose="020B0604020202020204" pitchFamily="34" charset="0"/>
              </a:rPr>
              <a:t>生产过程的生态化</a:t>
            </a:r>
            <a:endParaRPr lang="zh-CN" altLang="en-US" sz="2800" b="1" kern="0" dirty="0">
              <a:solidFill>
                <a:srgbClr val="C00000"/>
              </a:solidFill>
              <a:latin typeface="Arial" panose="020B0604020202020204" pitchFamily="34" charset="0"/>
              <a:sym typeface="Arial" panose="020B0604020202020204" pitchFamily="34" charset="0"/>
            </a:endParaRPr>
          </a:p>
        </p:txBody>
      </p:sp>
      <p:sp>
        <p:nvSpPr>
          <p:cNvPr id="22" name="标题 1"/>
          <p:cNvSpPr txBox="1"/>
          <p:nvPr/>
        </p:nvSpPr>
        <p:spPr>
          <a:xfrm>
            <a:off x="2854532" y="3380554"/>
            <a:ext cx="3712291" cy="714001"/>
          </a:xfrm>
          <a:prstGeom prst="rect">
            <a:avLst/>
          </a:prstGeom>
          <a:noFill/>
          <a:ln w="19050" cmpd="sng">
            <a:solidFill>
              <a:srgbClr val="C00000"/>
            </a:solidFill>
            <a:bevel/>
          </a:ln>
          <a:extLst>
            <a:ext uri="{909E8E84-426E-40DD-AFC4-6F175D3DCCD1}">
              <a14:hiddenFill xmlns:a14="http://schemas.microsoft.com/office/drawing/2010/main">
                <a:solidFill>
                  <a:srgbClr val="FFFFFF"/>
                </a:solidFill>
              </a14:hiddenFill>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fontAlgn="auto">
              <a:lnSpc>
                <a:spcPct val="150000"/>
              </a:lnSpc>
              <a:spcBef>
                <a:spcPts val="0"/>
              </a:spcBef>
              <a:spcAft>
                <a:spcPts val="0"/>
              </a:spcAft>
            </a:pPr>
            <a:r>
              <a:rPr lang="zh-CN" altLang="en-US" sz="2800" b="1" kern="0">
                <a:solidFill>
                  <a:srgbClr val="C00000"/>
                </a:solidFill>
                <a:latin typeface="Arial" panose="020B0604020202020204" pitchFamily="34" charset="0"/>
                <a:sym typeface="Arial" panose="020B0604020202020204" pitchFamily="34" charset="0"/>
              </a:rPr>
              <a:t>经济运行模式的生态化</a:t>
            </a:r>
            <a:endParaRPr lang="zh-CN" altLang="en-US" sz="2800" b="1" kern="0" dirty="0">
              <a:solidFill>
                <a:srgbClr val="C00000"/>
              </a:solidFill>
              <a:latin typeface="Arial" panose="020B0604020202020204" pitchFamily="34" charset="0"/>
              <a:sym typeface="Arial" panose="020B0604020202020204" pitchFamily="34" charset="0"/>
            </a:endParaRPr>
          </a:p>
        </p:txBody>
      </p:sp>
      <p:sp>
        <p:nvSpPr>
          <p:cNvPr id="23" name="标题 1"/>
          <p:cNvSpPr txBox="1"/>
          <p:nvPr/>
        </p:nvSpPr>
        <p:spPr>
          <a:xfrm>
            <a:off x="2860004" y="4210534"/>
            <a:ext cx="3712291" cy="714001"/>
          </a:xfrm>
          <a:prstGeom prst="rect">
            <a:avLst/>
          </a:prstGeom>
          <a:noFill/>
          <a:ln w="19050" cmpd="sng">
            <a:solidFill>
              <a:srgbClr val="C00000"/>
            </a:solidFill>
            <a:bevel/>
          </a:ln>
          <a:extLst>
            <a:ext uri="{909E8E84-426E-40DD-AFC4-6F175D3DCCD1}">
              <a14:hiddenFill xmlns:a14="http://schemas.microsoft.com/office/drawing/2010/main">
                <a:solidFill>
                  <a:srgbClr val="FFFFFF"/>
                </a:solidFill>
              </a14:hiddenFill>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fontAlgn="auto">
              <a:lnSpc>
                <a:spcPct val="150000"/>
              </a:lnSpc>
              <a:spcBef>
                <a:spcPts val="0"/>
              </a:spcBef>
              <a:spcAft>
                <a:spcPts val="0"/>
              </a:spcAft>
            </a:pPr>
            <a:r>
              <a:rPr lang="zh-CN" altLang="en-US" sz="2800" b="1" kern="0">
                <a:solidFill>
                  <a:srgbClr val="C00000"/>
                </a:solidFill>
                <a:latin typeface="Arial" panose="020B0604020202020204" pitchFamily="34" charset="0"/>
                <a:sym typeface="Arial" panose="020B0604020202020204" pitchFamily="34" charset="0"/>
              </a:rPr>
              <a:t>消费方式的生态化</a:t>
            </a:r>
            <a:endParaRPr lang="zh-CN" altLang="en-US" sz="2800" b="1" kern="0" dirty="0">
              <a:solidFill>
                <a:srgbClr val="C00000"/>
              </a:solidFill>
              <a:latin typeface="Arial" panose="020B0604020202020204" pitchFamily="34" charset="0"/>
              <a:sym typeface="Arial" panose="020B0604020202020204" pitchFamily="34" charset="0"/>
            </a:endParaRPr>
          </a:p>
        </p:txBody>
      </p:sp>
      <p:sp>
        <p:nvSpPr>
          <p:cNvPr id="24" name="箭头: 五边形 23"/>
          <p:cNvSpPr/>
          <p:nvPr/>
        </p:nvSpPr>
        <p:spPr>
          <a:xfrm>
            <a:off x="1907703" y="2669890"/>
            <a:ext cx="783165" cy="4590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4000" kern="0">
                <a:solidFill>
                  <a:prstClr val="white"/>
                </a:solidFill>
                <a:latin typeface="Arial" panose="020B0604020202020204" pitchFamily="34" charset="0"/>
                <a:ea typeface="微软雅黑" panose="020B0503020204020204" pitchFamily="34" charset="-122"/>
                <a:sym typeface="Arial" panose="020B0604020202020204" pitchFamily="34" charset="0"/>
              </a:rPr>
              <a:t>1</a:t>
            </a:r>
            <a:endParaRPr lang="zh-CN" altLang="en-US" sz="40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箭头: 五边形 24"/>
          <p:cNvSpPr/>
          <p:nvPr/>
        </p:nvSpPr>
        <p:spPr>
          <a:xfrm>
            <a:off x="1907704" y="3484318"/>
            <a:ext cx="783165" cy="4590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4000" kern="0">
                <a:solidFill>
                  <a:prstClr val="white"/>
                </a:solidFill>
                <a:latin typeface="Arial" panose="020B0604020202020204" pitchFamily="34" charset="0"/>
                <a:ea typeface="微软雅黑" panose="020B0503020204020204" pitchFamily="34" charset="-122"/>
                <a:sym typeface="Arial" panose="020B0604020202020204" pitchFamily="34" charset="0"/>
              </a:rPr>
              <a:t>2</a:t>
            </a:r>
            <a:endParaRPr lang="zh-CN" altLang="en-US" sz="40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箭头: 五边形 25"/>
          <p:cNvSpPr/>
          <p:nvPr/>
        </p:nvSpPr>
        <p:spPr>
          <a:xfrm>
            <a:off x="1907704" y="4302866"/>
            <a:ext cx="783165" cy="4590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4000" kern="0">
                <a:solidFill>
                  <a:prstClr val="white"/>
                </a:solidFill>
                <a:latin typeface="Arial" panose="020B0604020202020204" pitchFamily="34" charset="0"/>
                <a:ea typeface="微软雅黑" panose="020B0503020204020204" pitchFamily="34" charset="-122"/>
                <a:sym typeface="Arial" panose="020B0604020202020204" pitchFamily="34" charset="0"/>
              </a:rPr>
              <a:t>3</a:t>
            </a:r>
            <a:endParaRPr lang="zh-CN" altLang="en-US" sz="40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164" y="4680846"/>
            <a:ext cx="9296654" cy="2182567"/>
            <a:chOff x="2" y="2981470"/>
            <a:chExt cx="9296654" cy="2182567"/>
          </a:xfrm>
        </p:grpSpPr>
        <p:sp>
          <p:nvSpPr>
            <p:cNvPr id="19" name="矩形 18"/>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20" name="图片 19"/>
            <p:cNvPicPr>
              <a:picLocks noChangeAspect="1"/>
            </p:cNvPicPr>
            <p:nvPr/>
          </p:nvPicPr>
          <p:blipFill>
            <a:blip r:embed="rId2" cstate="screen"/>
            <a:stretch>
              <a:fillRect/>
            </a:stretch>
          </p:blipFill>
          <p:spPr>
            <a:xfrm flipH="1">
              <a:off x="8054096" y="2981470"/>
              <a:ext cx="1242560" cy="2061096"/>
            </a:xfrm>
            <a:prstGeom prst="rect">
              <a:avLst/>
            </a:prstGeom>
          </p:spPr>
        </p:pic>
      </p:grpSp>
      <p:cxnSp>
        <p:nvCxnSpPr>
          <p:cNvPr id="27" name="直接连接符 26"/>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29"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sp>
        <p:nvSpPr>
          <p:cNvPr id="31" name="标题 1"/>
          <p:cNvSpPr txBox="1"/>
          <p:nvPr/>
        </p:nvSpPr>
        <p:spPr>
          <a:xfrm>
            <a:off x="2860003" y="5100002"/>
            <a:ext cx="3712291" cy="714001"/>
          </a:xfrm>
          <a:prstGeom prst="rect">
            <a:avLst/>
          </a:prstGeom>
          <a:noFill/>
          <a:ln w="19050" cmpd="sng">
            <a:solidFill>
              <a:srgbClr val="C00000"/>
            </a:solidFill>
            <a:bevel/>
          </a:ln>
          <a:extLst>
            <a:ext uri="{909E8E84-426E-40DD-AFC4-6F175D3DCCD1}">
              <a14:hiddenFill xmlns:a14="http://schemas.microsoft.com/office/drawing/2010/main">
                <a:solidFill>
                  <a:srgbClr val="FFFFFF"/>
                </a:solidFill>
              </a14:hiddenFill>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fontAlgn="auto">
              <a:lnSpc>
                <a:spcPct val="150000"/>
              </a:lnSpc>
              <a:spcBef>
                <a:spcPts val="0"/>
              </a:spcBef>
              <a:spcAft>
                <a:spcPts val="0"/>
              </a:spcAft>
            </a:pPr>
            <a:r>
              <a:rPr lang="zh-CN" altLang="en-US" sz="2800" b="1" kern="0">
                <a:solidFill>
                  <a:srgbClr val="C00000"/>
                </a:solidFill>
                <a:latin typeface="Arial" panose="020B0604020202020204" pitchFamily="34" charset="0"/>
                <a:sym typeface="Arial" panose="020B0604020202020204" pitchFamily="34" charset="0"/>
              </a:rPr>
              <a:t>文明发展的生态化</a:t>
            </a:r>
            <a:endParaRPr lang="zh-CN" altLang="en-US" sz="2800" b="1" kern="0" dirty="0">
              <a:solidFill>
                <a:srgbClr val="C00000"/>
              </a:solidFill>
              <a:latin typeface="Arial" panose="020B0604020202020204" pitchFamily="34" charset="0"/>
              <a:sym typeface="Arial" panose="020B0604020202020204" pitchFamily="34" charset="0"/>
            </a:endParaRPr>
          </a:p>
        </p:txBody>
      </p:sp>
      <p:sp>
        <p:nvSpPr>
          <p:cNvPr id="32" name="箭头: 五边形 25"/>
          <p:cNvSpPr/>
          <p:nvPr/>
        </p:nvSpPr>
        <p:spPr>
          <a:xfrm>
            <a:off x="1907703" y="5192334"/>
            <a:ext cx="783165" cy="45906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altLang="zh-CN" sz="4000" kern="0">
                <a:solidFill>
                  <a:prstClr val="white"/>
                </a:solidFill>
                <a:latin typeface="Arial" panose="020B0604020202020204" pitchFamily="34" charset="0"/>
                <a:ea typeface="微软雅黑" panose="020B0503020204020204" pitchFamily="34" charset="-122"/>
                <a:sym typeface="Arial" panose="020B0604020202020204" pitchFamily="34" charset="0"/>
              </a:rPr>
              <a:t>4</a:t>
            </a:r>
            <a:endParaRPr lang="zh-CN" altLang="en-US" sz="40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Left)">
                                      <p:cBhvr>
                                        <p:cTn id="17" dur="500"/>
                                        <p:tgtEl>
                                          <p:spTgt spid="16"/>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250" fill="hold"/>
                                        <p:tgtEl>
                                          <p:spTgt spid="29"/>
                                        </p:tgtEl>
                                        <p:attrNameLst>
                                          <p:attrName>ppt_w</p:attrName>
                                        </p:attrNameLst>
                                      </p:cBhvr>
                                      <p:tavLst>
                                        <p:tav tm="0">
                                          <p:val>
                                            <p:fltVal val="0"/>
                                          </p:val>
                                        </p:tav>
                                        <p:tav tm="100000">
                                          <p:val>
                                            <p:strVal val="#ppt_w"/>
                                          </p:val>
                                        </p:tav>
                                      </p:tavLst>
                                    </p:anim>
                                    <p:anim calcmode="lin" valueType="num">
                                      <p:cBhvr>
                                        <p:cTn id="28" dur="250" fill="hold"/>
                                        <p:tgtEl>
                                          <p:spTgt spid="29"/>
                                        </p:tgtEl>
                                        <p:attrNameLst>
                                          <p:attrName>ppt_h</p:attrName>
                                        </p:attrNameLst>
                                      </p:cBhvr>
                                      <p:tavLst>
                                        <p:tav tm="0">
                                          <p:val>
                                            <p:fltVal val="0"/>
                                          </p:val>
                                        </p:tav>
                                        <p:tav tm="100000">
                                          <p:val>
                                            <p:strVal val="#ppt_h"/>
                                          </p:val>
                                        </p:tav>
                                      </p:tavLst>
                                    </p:anim>
                                    <p:animEffect transition="in" filter="fade">
                                      <p:cBhvr>
                                        <p:cTn id="29" dur="250"/>
                                        <p:tgtEl>
                                          <p:spTgt spid="29"/>
                                        </p:tgtEl>
                                      </p:cBhvr>
                                    </p:animEffect>
                                  </p:childTnLst>
                                </p:cTn>
                              </p:par>
                            </p:childTnLst>
                          </p:cTn>
                        </p:par>
                        <p:par>
                          <p:cTn id="30" fill="hold">
                            <p:stCondLst>
                              <p:cond delay="1500"/>
                            </p:stCondLst>
                            <p:childTnLst>
                              <p:par>
                                <p:cTn id="31" presetID="6" presetClass="emph" presetSubtype="0" decel="100000" fill="hold" grpId="1" nodeType="afterEffect">
                                  <p:stCondLst>
                                    <p:cond delay="0"/>
                                  </p:stCondLst>
                                  <p:childTnLst>
                                    <p:animScale>
                                      <p:cBhvr>
                                        <p:cTn id="32" dur="250" fill="hold"/>
                                        <p:tgtEl>
                                          <p:spTgt spid="29"/>
                                        </p:tgtEl>
                                      </p:cBhvr>
                                      <p:by x="120000" y="120000"/>
                                    </p:animScale>
                                  </p:childTnLst>
                                </p:cTn>
                              </p:par>
                            </p:childTnLst>
                          </p:cTn>
                        </p:par>
                        <p:par>
                          <p:cTn id="33" fill="hold">
                            <p:stCondLst>
                              <p:cond delay="2000"/>
                            </p:stCondLst>
                            <p:childTnLst>
                              <p:par>
                                <p:cTn id="34" presetID="6" presetClass="emph" presetSubtype="0" decel="100000" fill="hold" grpId="2" nodeType="afterEffect">
                                  <p:stCondLst>
                                    <p:cond delay="0"/>
                                  </p:stCondLst>
                                  <p:childTnLst>
                                    <p:animScale>
                                      <p:cBhvr>
                                        <p:cTn id="35" dur="250" fill="hold"/>
                                        <p:tgtEl>
                                          <p:spTgt spid="29"/>
                                        </p:tgtEl>
                                      </p:cBhvr>
                                      <p:by x="83000" y="83000"/>
                                    </p:animScale>
                                  </p:childTnLst>
                                </p:cTn>
                              </p:par>
                              <p:par>
                                <p:cTn id="36" presetID="53" presetClass="entr" presetSubtype="16"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fltVal val="0"/>
                                          </p:val>
                                        </p:tav>
                                        <p:tav tm="100000">
                                          <p:val>
                                            <p:strVal val="#ppt_h"/>
                                          </p:val>
                                        </p:tav>
                                      </p:tavLst>
                                    </p:anim>
                                    <p:animEffect transition="in" filter="fade">
                                      <p:cBhvr>
                                        <p:cTn id="40" dur="500"/>
                                        <p:tgtEl>
                                          <p:spTgt spid="28"/>
                                        </p:tgtEl>
                                      </p:cBhvr>
                                    </p:animEffect>
                                  </p:childTnLst>
                                </p:cTn>
                              </p:par>
                              <p:par>
                                <p:cTn id="41" presetID="35" presetClass="path" presetSubtype="0" accel="50000" decel="50000" fill="hold" grpId="1" nodeType="withEffect">
                                  <p:stCondLst>
                                    <p:cond delay="0"/>
                                  </p:stCondLst>
                                  <p:childTnLst>
                                    <p:animMotion origin="layout" path="M 0 1.60494E-6 L -0.30278 1.60494E-6 " pathEditMode="relative" rAng="0" ptsTypes="AA">
                                      <p:cBhvr>
                                        <p:cTn id="42" dur="1000" spd="-100000" fill="hold"/>
                                        <p:tgtEl>
                                          <p:spTgt spid="28"/>
                                        </p:tgtEl>
                                        <p:attrNameLst>
                                          <p:attrName>ppt_x</p:attrName>
                                          <p:attrName>ppt_y</p:attrName>
                                        </p:attrNameLst>
                                      </p:cBhvr>
                                      <p:rCtr x="-151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8" grpId="0"/>
      <p:bldP spid="28" grpId="1"/>
      <p:bldP spid="29" grpId="0" animBg="1"/>
      <p:bldP spid="29" grpId="1" animBg="1"/>
      <p:bldP spid="29"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599329" y="1031040"/>
            <a:ext cx="2172878" cy="732468"/>
          </a:xfrm>
          <a:prstGeom prst="rect">
            <a:avLst/>
          </a:prstGeom>
          <a:solidFill>
            <a:srgbClr val="C00000"/>
          </a:solidFill>
          <a:ln>
            <a:noFill/>
          </a:ln>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ctr" fontAlgn="auto">
              <a:lnSpc>
                <a:spcPct val="120000"/>
              </a:lnSpc>
              <a:spcBef>
                <a:spcPts val="0"/>
              </a:spcBef>
              <a:spcAft>
                <a:spcPts val="0"/>
              </a:spcAft>
            </a:pPr>
            <a:r>
              <a:rPr lang="zh-CN" altLang="en-US" sz="3600" b="1" kern="0">
                <a:solidFill>
                  <a:srgbClr val="FFC000"/>
                </a:solidFill>
                <a:latin typeface="Arial" panose="020B0604020202020204" pitchFamily="34" charset="0"/>
                <a:sym typeface="Arial" panose="020B0604020202020204" pitchFamily="34" charset="0"/>
              </a:rPr>
              <a:t>循环经济</a:t>
            </a:r>
            <a:endParaRPr lang="zh-CN" altLang="en-US" sz="3600" b="1" kern="0" dirty="0">
              <a:solidFill>
                <a:srgbClr val="FFC000"/>
              </a:solidFill>
              <a:latin typeface="Arial" panose="020B0604020202020204" pitchFamily="34" charset="0"/>
              <a:sym typeface="Arial" panose="020B0604020202020204" pitchFamily="34" charset="0"/>
            </a:endParaRPr>
          </a:p>
        </p:txBody>
      </p:sp>
      <p:grpSp>
        <p:nvGrpSpPr>
          <p:cNvPr id="13" name="组合 12"/>
          <p:cNvGrpSpPr/>
          <p:nvPr/>
        </p:nvGrpSpPr>
        <p:grpSpPr>
          <a:xfrm>
            <a:off x="561880" y="1990878"/>
            <a:ext cx="8330600" cy="1452664"/>
            <a:chOff x="713474" y="1753788"/>
            <a:chExt cx="7482506" cy="1452664"/>
          </a:xfrm>
        </p:grpSpPr>
        <p:sp>
          <p:nvSpPr>
            <p:cNvPr id="14" name="圆角矩形 4"/>
            <p:cNvSpPr/>
            <p:nvPr/>
          </p:nvSpPr>
          <p:spPr>
            <a:xfrm>
              <a:off x="713474" y="1753788"/>
              <a:ext cx="7482506" cy="145266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标题 1"/>
            <p:cNvSpPr txBox="1"/>
            <p:nvPr/>
          </p:nvSpPr>
          <p:spPr>
            <a:xfrm>
              <a:off x="816643" y="1801485"/>
              <a:ext cx="7292693" cy="1298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循环经济是一种以资源的高效利用和循环利用为核心，以‘减量化、再利用、资源化’为原则，以低消耗、低排放、高效率为基本特征，符合可持续发展理念的经济增长模式，是对‘大量生产、大量消费、大量废弃’的传统增长模式的根本变革。</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grpSp>
      <p:graphicFrame>
        <p:nvGraphicFramePr>
          <p:cNvPr id="2" name="图示 1"/>
          <p:cNvGraphicFramePr/>
          <p:nvPr/>
        </p:nvGraphicFramePr>
        <p:xfrm>
          <a:off x="3491881" y="3549511"/>
          <a:ext cx="4216379" cy="282164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8" name="标题 1"/>
          <p:cNvSpPr txBox="1"/>
          <p:nvPr/>
        </p:nvSpPr>
        <p:spPr>
          <a:xfrm>
            <a:off x="674060" y="4182997"/>
            <a:ext cx="2172878" cy="584735"/>
          </a:xfrm>
          <a:prstGeom prst="rect">
            <a:avLst/>
          </a:prstGeom>
          <a:solidFill>
            <a:srgbClr val="C00000"/>
          </a:solidFill>
          <a:ln>
            <a:noFill/>
          </a:ln>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ctr" fontAlgn="auto">
              <a:lnSpc>
                <a:spcPct val="120000"/>
              </a:lnSpc>
              <a:spcBef>
                <a:spcPts val="0"/>
              </a:spcBef>
              <a:spcAft>
                <a:spcPts val="0"/>
              </a:spcAft>
            </a:pPr>
            <a:r>
              <a:rPr lang="en-US" altLang="zh-CN" sz="2800" b="1" kern="0">
                <a:solidFill>
                  <a:srgbClr val="FFC000"/>
                </a:solidFill>
                <a:latin typeface="Arial" panose="020B0604020202020204" pitchFamily="34" charset="0"/>
                <a:sym typeface="Arial" panose="020B0604020202020204" pitchFamily="34" charset="0"/>
              </a:rPr>
              <a:t>3R</a:t>
            </a:r>
            <a:r>
              <a:rPr lang="zh-CN" altLang="en-US" sz="2800" b="1" kern="0">
                <a:solidFill>
                  <a:srgbClr val="FFC000"/>
                </a:solidFill>
                <a:latin typeface="Arial" panose="020B0604020202020204" pitchFamily="34" charset="0"/>
                <a:sym typeface="Arial" panose="020B0604020202020204" pitchFamily="34" charset="0"/>
              </a:rPr>
              <a:t>原则</a:t>
            </a:r>
            <a:endParaRPr lang="zh-CN" altLang="en-US" sz="2800" b="1" kern="0" dirty="0">
              <a:solidFill>
                <a:srgbClr val="FFC000"/>
              </a:solidFill>
              <a:latin typeface="Arial" panose="020B0604020202020204" pitchFamily="34" charset="0"/>
              <a:sym typeface="Arial" panose="020B0604020202020204" pitchFamily="34" charset="0"/>
            </a:endParaRPr>
          </a:p>
        </p:txBody>
      </p:sp>
      <p:pic>
        <p:nvPicPr>
          <p:cNvPr id="16" name="图片 15"/>
          <p:cNvPicPr>
            <a:picLocks noChangeAspect="1"/>
          </p:cNvPicPr>
          <p:nvPr/>
        </p:nvPicPr>
        <p:blipFill>
          <a:blip r:embed="rId6" cstate="screen"/>
          <a:stretch>
            <a:fillRect/>
          </a:stretch>
        </p:blipFill>
        <p:spPr>
          <a:xfrm>
            <a:off x="7708260" y="993153"/>
            <a:ext cx="1364574" cy="568573"/>
          </a:xfrm>
          <a:prstGeom prst="rect">
            <a:avLst/>
          </a:prstGeom>
        </p:spPr>
      </p:pic>
      <p:grpSp>
        <p:nvGrpSpPr>
          <p:cNvPr id="19" name="组合 18"/>
          <p:cNvGrpSpPr/>
          <p:nvPr/>
        </p:nvGrpSpPr>
        <p:grpSpPr>
          <a:xfrm>
            <a:off x="164" y="4680846"/>
            <a:ext cx="9296654" cy="2182567"/>
            <a:chOff x="2" y="2981470"/>
            <a:chExt cx="9296654" cy="2182567"/>
          </a:xfrm>
        </p:grpSpPr>
        <p:sp>
          <p:nvSpPr>
            <p:cNvPr id="20" name="矩形 19"/>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21" name="图片 20"/>
            <p:cNvPicPr>
              <a:picLocks noChangeAspect="1"/>
            </p:cNvPicPr>
            <p:nvPr/>
          </p:nvPicPr>
          <p:blipFill>
            <a:blip r:embed="rId7" cstate="screen"/>
            <a:stretch>
              <a:fillRect/>
            </a:stretch>
          </p:blipFill>
          <p:spPr>
            <a:xfrm flipH="1">
              <a:off x="8054096" y="2981470"/>
              <a:ext cx="1242560" cy="2061096"/>
            </a:xfrm>
            <a:prstGeom prst="rect">
              <a:avLst/>
            </a:prstGeom>
          </p:spPr>
        </p:pic>
      </p:grpSp>
      <p:cxnSp>
        <p:nvCxnSpPr>
          <p:cNvPr id="22" name="直接连接符 21"/>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25"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250" fill="hold"/>
                                        <p:tgtEl>
                                          <p:spTgt spid="25"/>
                                        </p:tgtEl>
                                        <p:attrNameLst>
                                          <p:attrName>ppt_w</p:attrName>
                                        </p:attrNameLst>
                                      </p:cBhvr>
                                      <p:tavLst>
                                        <p:tav tm="0">
                                          <p:val>
                                            <p:fltVal val="0"/>
                                          </p:val>
                                        </p:tav>
                                        <p:tav tm="100000">
                                          <p:val>
                                            <p:strVal val="#ppt_w"/>
                                          </p:val>
                                        </p:tav>
                                      </p:tavLst>
                                    </p:anim>
                                    <p:anim calcmode="lin" valueType="num">
                                      <p:cBhvr>
                                        <p:cTn id="31" dur="250" fill="hold"/>
                                        <p:tgtEl>
                                          <p:spTgt spid="25"/>
                                        </p:tgtEl>
                                        <p:attrNameLst>
                                          <p:attrName>ppt_h</p:attrName>
                                        </p:attrNameLst>
                                      </p:cBhvr>
                                      <p:tavLst>
                                        <p:tav tm="0">
                                          <p:val>
                                            <p:fltVal val="0"/>
                                          </p:val>
                                        </p:tav>
                                        <p:tav tm="100000">
                                          <p:val>
                                            <p:strVal val="#ppt_h"/>
                                          </p:val>
                                        </p:tav>
                                      </p:tavLst>
                                    </p:anim>
                                    <p:animEffect transition="in" filter="fade">
                                      <p:cBhvr>
                                        <p:cTn id="32" dur="250"/>
                                        <p:tgtEl>
                                          <p:spTgt spid="25"/>
                                        </p:tgtEl>
                                      </p:cBhvr>
                                    </p:animEffect>
                                  </p:childTnLst>
                                </p:cTn>
                              </p:par>
                            </p:childTnLst>
                          </p:cTn>
                        </p:par>
                        <p:par>
                          <p:cTn id="33" fill="hold">
                            <p:stCondLst>
                              <p:cond delay="3500"/>
                            </p:stCondLst>
                            <p:childTnLst>
                              <p:par>
                                <p:cTn id="34" presetID="6" presetClass="emph" presetSubtype="0" decel="100000" fill="hold" grpId="1" nodeType="afterEffect">
                                  <p:stCondLst>
                                    <p:cond delay="0"/>
                                  </p:stCondLst>
                                  <p:childTnLst>
                                    <p:animScale>
                                      <p:cBhvr>
                                        <p:cTn id="35" dur="250" fill="hold"/>
                                        <p:tgtEl>
                                          <p:spTgt spid="25"/>
                                        </p:tgtEl>
                                      </p:cBhvr>
                                      <p:by x="120000" y="120000"/>
                                    </p:animScale>
                                  </p:childTnLst>
                                </p:cTn>
                              </p:par>
                            </p:childTnLst>
                          </p:cTn>
                        </p:par>
                        <p:par>
                          <p:cTn id="36" fill="hold">
                            <p:stCondLst>
                              <p:cond delay="4000"/>
                            </p:stCondLst>
                            <p:childTnLst>
                              <p:par>
                                <p:cTn id="37" presetID="6" presetClass="emph" presetSubtype="0" decel="100000" fill="hold" grpId="2" nodeType="afterEffect">
                                  <p:stCondLst>
                                    <p:cond delay="0"/>
                                  </p:stCondLst>
                                  <p:childTnLst>
                                    <p:animScale>
                                      <p:cBhvr>
                                        <p:cTn id="38" dur="250" fill="hold"/>
                                        <p:tgtEl>
                                          <p:spTgt spid="25"/>
                                        </p:tgtEl>
                                      </p:cBhvr>
                                      <p:by x="83000" y="83000"/>
                                    </p:animScale>
                                  </p:childTnLst>
                                </p:cTn>
                              </p:par>
                              <p:par>
                                <p:cTn id="39" presetID="53" presetClass="entr" presetSubtype="16"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par>
                                <p:cTn id="44" presetID="35" presetClass="path" presetSubtype="0" accel="50000" decel="50000" fill="hold" grpId="1" nodeType="withEffect">
                                  <p:stCondLst>
                                    <p:cond delay="0"/>
                                  </p:stCondLst>
                                  <p:childTnLst>
                                    <p:animMotion origin="layout" path="M 0 1.60494E-6 L -0.30278 1.60494E-6 " pathEditMode="relative" rAng="0" ptsTypes="AA">
                                      <p:cBhvr>
                                        <p:cTn id="45" dur="1000" spd="-100000" fill="hold"/>
                                        <p:tgtEl>
                                          <p:spTgt spid="24"/>
                                        </p:tgtEl>
                                        <p:attrNameLst>
                                          <p:attrName>ppt_x</p:attrName>
                                          <p:attrName>ppt_y</p:attrName>
                                        </p:attrNameLst>
                                      </p:cBhvr>
                                      <p:rCtr x="-151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8" grpId="0" animBg="1"/>
      <p:bldP spid="24" grpId="0"/>
      <p:bldP spid="24" grpId="1"/>
      <p:bldP spid="25" grpId="0" animBg="1"/>
      <p:bldP spid="25" grpId="1" animBg="1"/>
      <p:bldP spid="25"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 y="3838721"/>
            <a:ext cx="9296654" cy="2182567"/>
            <a:chOff x="2" y="2981470"/>
            <a:chExt cx="9296654" cy="2182567"/>
          </a:xfrm>
        </p:grpSpPr>
        <p:sp>
          <p:nvSpPr>
            <p:cNvPr id="17" name="矩形 16"/>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11" name="图片 10"/>
            <p:cNvPicPr>
              <a:picLocks noChangeAspect="1"/>
            </p:cNvPicPr>
            <p:nvPr/>
          </p:nvPicPr>
          <p:blipFill>
            <a:blip r:embed="rId1" cstate="screen"/>
            <a:stretch>
              <a:fillRect/>
            </a:stretch>
          </p:blipFill>
          <p:spPr>
            <a:xfrm flipH="1">
              <a:off x="8054096" y="2981470"/>
              <a:ext cx="1242560" cy="2061096"/>
            </a:xfrm>
            <a:prstGeom prst="rect">
              <a:avLst/>
            </a:prstGeom>
          </p:spPr>
        </p:pic>
      </p:grpSp>
      <p:cxnSp>
        <p:nvCxnSpPr>
          <p:cNvPr id="34" name="直接连接符 33"/>
          <p:cNvCxnSpPr/>
          <p:nvPr/>
        </p:nvCxnSpPr>
        <p:spPr>
          <a:xfrm>
            <a:off x="1" y="1628800"/>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027430" y="1072703"/>
            <a:ext cx="5262188" cy="461665"/>
          </a:xfrm>
          <a:prstGeom prst="rect">
            <a:avLst/>
          </a:prstGeom>
        </p:spPr>
        <p:txBody>
          <a:bodyPr wrap="square">
            <a:spAutoFit/>
          </a:bodyPr>
          <a:lstStyle/>
          <a:p>
            <a:pPr algn="l" fontAlgn="auto">
              <a:spcBef>
                <a:spcPts val="0"/>
              </a:spcBef>
              <a:spcAft>
                <a:spcPts val="0"/>
              </a:spcAft>
            </a:pPr>
            <a:r>
              <a:rPr lang="zh-CN" altLang="en-US" sz="2400" kern="0">
                <a:solidFill>
                  <a:srgbClr val="C00000"/>
                </a:solidFill>
                <a:latin typeface="Arial" panose="020B0604020202020204" pitchFamily="34" charset="0"/>
                <a:ea typeface="微软雅黑" panose="020B0503020204020204" pitchFamily="34" charset="-122"/>
                <a:sym typeface="Arial" panose="020B0604020202020204" pitchFamily="34" charset="0"/>
              </a:rPr>
              <a:t>可持续发展实践</a:t>
            </a:r>
            <a:endParaRPr lang="zh-CN" altLang="en-US" sz="2400" kern="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29"/>
          <p:cNvSpPr/>
          <p:nvPr/>
        </p:nvSpPr>
        <p:spPr bwMode="auto">
          <a:xfrm>
            <a:off x="288469" y="982316"/>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pic>
        <p:nvPicPr>
          <p:cNvPr id="37" name="图片 36"/>
          <p:cNvPicPr>
            <a:picLocks noChangeAspect="1"/>
          </p:cNvPicPr>
          <p:nvPr/>
        </p:nvPicPr>
        <p:blipFill>
          <a:blip r:embed="rId2" cstate="screen"/>
          <a:stretch>
            <a:fillRect/>
          </a:stretch>
        </p:blipFill>
        <p:spPr>
          <a:xfrm>
            <a:off x="7708260" y="993153"/>
            <a:ext cx="1364574" cy="568573"/>
          </a:xfrm>
          <a:prstGeom prst="rect">
            <a:avLst/>
          </a:prstGeom>
        </p:spPr>
      </p:pic>
      <p:sp>
        <p:nvSpPr>
          <p:cNvPr id="23" name="标题 1"/>
          <p:cNvSpPr txBox="1"/>
          <p:nvPr/>
        </p:nvSpPr>
        <p:spPr>
          <a:xfrm>
            <a:off x="579897" y="1688630"/>
            <a:ext cx="2172878" cy="584735"/>
          </a:xfrm>
          <a:prstGeom prst="rect">
            <a:avLst/>
          </a:prstGeom>
          <a:solidFill>
            <a:srgbClr val="C00000"/>
          </a:solidFill>
          <a:ln>
            <a:noFill/>
          </a:ln>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ctr" fontAlgn="auto">
              <a:lnSpc>
                <a:spcPct val="120000"/>
              </a:lnSpc>
              <a:spcBef>
                <a:spcPts val="0"/>
              </a:spcBef>
              <a:spcAft>
                <a:spcPts val="0"/>
              </a:spcAft>
            </a:pPr>
            <a:r>
              <a:rPr lang="zh-CN" altLang="en-US" sz="2800" b="1" kern="0">
                <a:solidFill>
                  <a:srgbClr val="FFC000"/>
                </a:solidFill>
                <a:latin typeface="Arial" panose="020B0604020202020204" pitchFamily="34" charset="0"/>
                <a:sym typeface="Arial" panose="020B0604020202020204" pitchFamily="34" charset="0"/>
              </a:rPr>
              <a:t>循环经济</a:t>
            </a:r>
            <a:endParaRPr lang="zh-CN" altLang="en-US" sz="2800" b="1" kern="0" dirty="0">
              <a:solidFill>
                <a:srgbClr val="FFC000"/>
              </a:solidFill>
              <a:latin typeface="Arial" panose="020B0604020202020204" pitchFamily="34" charset="0"/>
              <a:sym typeface="Arial" panose="020B0604020202020204" pitchFamily="34" charset="0"/>
            </a:endParaRPr>
          </a:p>
        </p:txBody>
      </p:sp>
      <p:sp>
        <p:nvSpPr>
          <p:cNvPr id="16" name="圆角矩形 7"/>
          <p:cNvSpPr/>
          <p:nvPr/>
        </p:nvSpPr>
        <p:spPr>
          <a:xfrm>
            <a:off x="1475656" y="2333193"/>
            <a:ext cx="6991644" cy="70174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16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标题 1"/>
          <p:cNvSpPr txBox="1"/>
          <p:nvPr/>
        </p:nvSpPr>
        <p:spPr>
          <a:xfrm>
            <a:off x="1578194" y="2485188"/>
            <a:ext cx="6991644" cy="37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产品的绿色设计中贯穿“减量化、再利用、再循环”的理念。</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grpSp>
        <p:nvGrpSpPr>
          <p:cNvPr id="20" name="组合 19"/>
          <p:cNvGrpSpPr/>
          <p:nvPr/>
        </p:nvGrpSpPr>
        <p:grpSpPr>
          <a:xfrm>
            <a:off x="396300" y="2333193"/>
            <a:ext cx="861241" cy="701749"/>
            <a:chOff x="3237547" y="2436043"/>
            <a:chExt cx="861241" cy="701749"/>
          </a:xfrm>
        </p:grpSpPr>
        <p:sp>
          <p:nvSpPr>
            <p:cNvPr id="21" name="流程图: 可选过程 20"/>
            <p:cNvSpPr/>
            <p:nvPr/>
          </p:nvSpPr>
          <p:spPr>
            <a:xfrm>
              <a:off x="3237547" y="2436043"/>
              <a:ext cx="861241" cy="70174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sp>
          <p:nvSpPr>
            <p:cNvPr id="22" name="标题 1"/>
            <p:cNvSpPr txBox="1"/>
            <p:nvPr/>
          </p:nvSpPr>
          <p:spPr>
            <a:xfrm>
              <a:off x="3445281" y="2572531"/>
              <a:ext cx="417467" cy="40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200" b="1" kern="0">
                  <a:solidFill>
                    <a:prstClr val="white"/>
                  </a:solidFill>
                  <a:latin typeface="Arial" panose="020B0604020202020204" pitchFamily="34" charset="0"/>
                  <a:sym typeface="Arial" panose="020B0604020202020204" pitchFamily="34" charset="0"/>
                </a:rPr>
                <a:t>一</a:t>
              </a:r>
              <a:endParaRPr lang="zh-CN" altLang="en-US" sz="2200" b="1" kern="0" dirty="0">
                <a:solidFill>
                  <a:prstClr val="white"/>
                </a:solidFill>
                <a:latin typeface="Arial" panose="020B0604020202020204" pitchFamily="34" charset="0"/>
                <a:sym typeface="Arial" panose="020B0604020202020204" pitchFamily="34" charset="0"/>
              </a:endParaRPr>
            </a:p>
          </p:txBody>
        </p:sp>
      </p:grpSp>
      <p:grpSp>
        <p:nvGrpSpPr>
          <p:cNvPr id="26" name="组合 25"/>
          <p:cNvGrpSpPr/>
          <p:nvPr/>
        </p:nvGrpSpPr>
        <p:grpSpPr>
          <a:xfrm>
            <a:off x="404614" y="3375472"/>
            <a:ext cx="861241" cy="701749"/>
            <a:chOff x="3223395" y="3478322"/>
            <a:chExt cx="861241" cy="701749"/>
          </a:xfrm>
        </p:grpSpPr>
        <p:sp>
          <p:nvSpPr>
            <p:cNvPr id="27" name="流程图: 可选过程 26"/>
            <p:cNvSpPr/>
            <p:nvPr/>
          </p:nvSpPr>
          <p:spPr>
            <a:xfrm>
              <a:off x="3223395" y="3478322"/>
              <a:ext cx="861241" cy="70174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sp>
          <p:nvSpPr>
            <p:cNvPr id="28" name="标题 1"/>
            <p:cNvSpPr txBox="1"/>
            <p:nvPr/>
          </p:nvSpPr>
          <p:spPr>
            <a:xfrm>
              <a:off x="3433786" y="3544130"/>
              <a:ext cx="468763" cy="46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600" b="1" kern="0">
                  <a:solidFill>
                    <a:prstClr val="white"/>
                  </a:solidFill>
                  <a:latin typeface="Arial" panose="020B0604020202020204" pitchFamily="34" charset="0"/>
                  <a:sym typeface="Arial" panose="020B0604020202020204" pitchFamily="34" charset="0"/>
                </a:rPr>
                <a:t>二</a:t>
              </a:r>
              <a:endParaRPr lang="zh-CN" altLang="en-US" sz="2600" b="1" kern="0" dirty="0">
                <a:solidFill>
                  <a:prstClr val="white"/>
                </a:solidFill>
                <a:latin typeface="Arial" panose="020B0604020202020204" pitchFamily="34" charset="0"/>
                <a:sym typeface="Arial" panose="020B0604020202020204" pitchFamily="34" charset="0"/>
              </a:endParaRPr>
            </a:p>
          </p:txBody>
        </p:sp>
      </p:grpSp>
      <p:grpSp>
        <p:nvGrpSpPr>
          <p:cNvPr id="29" name="组合 28"/>
          <p:cNvGrpSpPr/>
          <p:nvPr/>
        </p:nvGrpSpPr>
        <p:grpSpPr>
          <a:xfrm>
            <a:off x="404612" y="4453619"/>
            <a:ext cx="861241" cy="701749"/>
            <a:chOff x="3223395" y="3478322"/>
            <a:chExt cx="861241" cy="701749"/>
          </a:xfrm>
        </p:grpSpPr>
        <p:sp>
          <p:nvSpPr>
            <p:cNvPr id="30" name="流程图: 可选过程 29"/>
            <p:cNvSpPr/>
            <p:nvPr/>
          </p:nvSpPr>
          <p:spPr>
            <a:xfrm>
              <a:off x="3223395" y="3478322"/>
              <a:ext cx="861241" cy="701749"/>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sp>
          <p:nvSpPr>
            <p:cNvPr id="31" name="标题 1"/>
            <p:cNvSpPr txBox="1"/>
            <p:nvPr/>
          </p:nvSpPr>
          <p:spPr>
            <a:xfrm>
              <a:off x="3433786" y="3544130"/>
              <a:ext cx="468763" cy="46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non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sz="2600" b="1" kern="0">
                  <a:solidFill>
                    <a:prstClr val="white"/>
                  </a:solidFill>
                  <a:latin typeface="Arial" panose="020B0604020202020204" pitchFamily="34" charset="0"/>
                  <a:sym typeface="Arial" panose="020B0604020202020204" pitchFamily="34" charset="0"/>
                </a:rPr>
                <a:t>三</a:t>
              </a:r>
              <a:endParaRPr lang="zh-CN" altLang="en-US" sz="2600" b="1" kern="0" dirty="0">
                <a:solidFill>
                  <a:prstClr val="white"/>
                </a:solidFill>
                <a:latin typeface="Arial" panose="020B0604020202020204" pitchFamily="34" charset="0"/>
                <a:sym typeface="Arial" panose="020B0604020202020204" pitchFamily="34" charset="0"/>
              </a:endParaRPr>
            </a:p>
          </p:txBody>
        </p:sp>
      </p:grpSp>
      <p:sp>
        <p:nvSpPr>
          <p:cNvPr id="38" name="圆角矩形 7"/>
          <p:cNvSpPr/>
          <p:nvPr/>
        </p:nvSpPr>
        <p:spPr>
          <a:xfrm>
            <a:off x="1509463" y="3412581"/>
            <a:ext cx="6991644" cy="70174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16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标题 1"/>
          <p:cNvSpPr txBox="1"/>
          <p:nvPr/>
        </p:nvSpPr>
        <p:spPr>
          <a:xfrm>
            <a:off x="1612001" y="3410687"/>
            <a:ext cx="6991644" cy="68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物质资源在其开发、利用的整个生命周期内贯穿“减量化、再利用、再循环”的的理念。</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sp>
        <p:nvSpPr>
          <p:cNvPr id="40" name="圆角矩形 7"/>
          <p:cNvSpPr/>
          <p:nvPr/>
        </p:nvSpPr>
        <p:spPr>
          <a:xfrm>
            <a:off x="1509463" y="4496905"/>
            <a:ext cx="6991644" cy="70174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16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标题 1"/>
          <p:cNvSpPr txBox="1"/>
          <p:nvPr/>
        </p:nvSpPr>
        <p:spPr>
          <a:xfrm>
            <a:off x="1612001" y="4495011"/>
            <a:ext cx="6991644" cy="68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环境中可再生资源的再生产和再利用，空间、环境资源的再修复，再利用和循环利用。</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250" fill="hold"/>
                                        <p:tgtEl>
                                          <p:spTgt spid="36"/>
                                        </p:tgtEl>
                                        <p:attrNameLst>
                                          <p:attrName>ppt_w</p:attrName>
                                        </p:attrNameLst>
                                      </p:cBhvr>
                                      <p:tavLst>
                                        <p:tav tm="0">
                                          <p:val>
                                            <p:fltVal val="0"/>
                                          </p:val>
                                        </p:tav>
                                        <p:tav tm="100000">
                                          <p:val>
                                            <p:strVal val="#ppt_w"/>
                                          </p:val>
                                        </p:tav>
                                      </p:tavLst>
                                    </p:anim>
                                    <p:anim calcmode="lin" valueType="num">
                                      <p:cBhvr>
                                        <p:cTn id="14" dur="250" fill="hold"/>
                                        <p:tgtEl>
                                          <p:spTgt spid="36"/>
                                        </p:tgtEl>
                                        <p:attrNameLst>
                                          <p:attrName>ppt_h</p:attrName>
                                        </p:attrNameLst>
                                      </p:cBhvr>
                                      <p:tavLst>
                                        <p:tav tm="0">
                                          <p:val>
                                            <p:fltVal val="0"/>
                                          </p:val>
                                        </p:tav>
                                        <p:tav tm="100000">
                                          <p:val>
                                            <p:strVal val="#ppt_h"/>
                                          </p:val>
                                        </p:tav>
                                      </p:tavLst>
                                    </p:anim>
                                    <p:animEffect transition="in" filter="fade">
                                      <p:cBhvr>
                                        <p:cTn id="15" dur="250"/>
                                        <p:tgtEl>
                                          <p:spTgt spid="36"/>
                                        </p:tgtEl>
                                      </p:cBhvr>
                                    </p:animEffect>
                                  </p:childTnLst>
                                </p:cTn>
                              </p:par>
                            </p:childTnLst>
                          </p:cTn>
                        </p:par>
                        <p:par>
                          <p:cTn id="16" fill="hold">
                            <p:stCondLst>
                              <p:cond delay="1000"/>
                            </p:stCondLst>
                            <p:childTnLst>
                              <p:par>
                                <p:cTn id="17" presetID="6" presetClass="emph" presetSubtype="0" decel="100000" fill="hold" grpId="1" nodeType="afterEffect">
                                  <p:stCondLst>
                                    <p:cond delay="0"/>
                                  </p:stCondLst>
                                  <p:childTnLst>
                                    <p:animScale>
                                      <p:cBhvr>
                                        <p:cTn id="18" dur="250" fill="hold"/>
                                        <p:tgtEl>
                                          <p:spTgt spid="36"/>
                                        </p:tgtEl>
                                      </p:cBhvr>
                                      <p:by x="120000" y="120000"/>
                                    </p:animScale>
                                  </p:childTnLst>
                                </p:cTn>
                              </p:par>
                            </p:childTnLst>
                          </p:cTn>
                        </p:par>
                        <p:par>
                          <p:cTn id="19" fill="hold">
                            <p:stCondLst>
                              <p:cond delay="1500"/>
                            </p:stCondLst>
                            <p:childTnLst>
                              <p:par>
                                <p:cTn id="20" presetID="6" presetClass="emph" presetSubtype="0" decel="100000" fill="hold" grpId="2" nodeType="afterEffect">
                                  <p:stCondLst>
                                    <p:cond delay="0"/>
                                  </p:stCondLst>
                                  <p:childTnLst>
                                    <p:animScale>
                                      <p:cBhvr>
                                        <p:cTn id="21" dur="250" fill="hold"/>
                                        <p:tgtEl>
                                          <p:spTgt spid="36"/>
                                        </p:tgtEl>
                                      </p:cBhvr>
                                      <p:by x="83000" y="83000"/>
                                    </p:animScale>
                                  </p:childTnLst>
                                </p:cTn>
                              </p:par>
                              <p:par>
                                <p:cTn id="22" presetID="53" presetClass="entr" presetSubtype="16"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par>
                                <p:cTn id="27" presetID="35" presetClass="path" presetSubtype="0" accel="50000" decel="50000" fill="hold" grpId="1" nodeType="withEffect">
                                  <p:stCondLst>
                                    <p:cond delay="0"/>
                                  </p:stCondLst>
                                  <p:childTnLst>
                                    <p:animMotion origin="layout" path="M 0 1.60494E-6 L -0.30278 1.60494E-6 " pathEditMode="relative" rAng="0" ptsTypes="AA">
                                      <p:cBhvr>
                                        <p:cTn id="28" dur="1000" spd="-100000" fill="hold"/>
                                        <p:tgtEl>
                                          <p:spTgt spid="35"/>
                                        </p:tgtEl>
                                        <p:attrNameLst>
                                          <p:attrName>ppt_x</p:attrName>
                                          <p:attrName>ppt_y</p:attrName>
                                        </p:attrNameLst>
                                      </p:cBhvr>
                                      <p:rCtr x="-15139" y="0"/>
                                    </p:animMotion>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2" presetClass="entr" presetSubtype="8"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fill="hold"/>
                                        <p:tgtEl>
                                          <p:spTgt spid="37"/>
                                        </p:tgtEl>
                                        <p:attrNameLst>
                                          <p:attrName>ppt_x</p:attrName>
                                        </p:attrNameLst>
                                      </p:cBhvr>
                                      <p:tavLst>
                                        <p:tav tm="0">
                                          <p:val>
                                            <p:strVal val="0-#ppt_w/2"/>
                                          </p:val>
                                        </p:tav>
                                        <p:tav tm="100000">
                                          <p:val>
                                            <p:strVal val="#ppt_x"/>
                                          </p:val>
                                        </p:tav>
                                      </p:tavLst>
                                    </p:anim>
                                    <p:anim calcmode="lin" valueType="num">
                                      <p:cBhvr additive="base">
                                        <p:cTn id="39" dur="5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1" presetClass="entr" presetSubtype="1"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heel(1)">
                                      <p:cBhvr>
                                        <p:cTn id="53" dur="2000"/>
                                        <p:tgtEl>
                                          <p:spTgt spid="16"/>
                                        </p:tgtEl>
                                      </p:cBhvr>
                                    </p:animEffect>
                                  </p:childTnLst>
                                </p:cTn>
                              </p:par>
                            </p:childTnLst>
                          </p:cTn>
                        </p:par>
                        <p:par>
                          <p:cTn id="54" fill="hold">
                            <p:stCondLst>
                              <p:cond delay="6500"/>
                            </p:stCondLst>
                            <p:childTnLst>
                              <p:par>
                                <p:cTn id="55" presetID="18" presetClass="entr" presetSubtype="12"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strips(downLeft)">
                                      <p:cBhvr>
                                        <p:cTn id="57" dur="500"/>
                                        <p:tgtEl>
                                          <p:spTgt spid="19"/>
                                        </p:tgtEl>
                                      </p:cBhvr>
                                    </p:animEffect>
                                  </p:childTnLst>
                                </p:cTn>
                              </p:par>
                            </p:childTnLst>
                          </p:cTn>
                        </p:par>
                        <p:par>
                          <p:cTn id="58" fill="hold">
                            <p:stCondLst>
                              <p:cond delay="7000"/>
                            </p:stCondLst>
                            <p:childTnLst>
                              <p:par>
                                <p:cTn id="59" presetID="2" presetClass="entr" presetSubtype="4"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par>
                          <p:cTn id="63" fill="hold">
                            <p:stCondLst>
                              <p:cond delay="7500"/>
                            </p:stCondLst>
                            <p:childTnLst>
                              <p:par>
                                <p:cTn id="64" presetID="21" presetClass="entr" presetSubtype="1"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heel(1)">
                                      <p:cBhvr>
                                        <p:cTn id="66" dur="2000"/>
                                        <p:tgtEl>
                                          <p:spTgt spid="38"/>
                                        </p:tgtEl>
                                      </p:cBhvr>
                                    </p:animEffect>
                                  </p:childTnLst>
                                </p:cTn>
                              </p:par>
                            </p:childTnLst>
                          </p:cTn>
                        </p:par>
                        <p:par>
                          <p:cTn id="67" fill="hold">
                            <p:stCondLst>
                              <p:cond delay="9500"/>
                            </p:stCondLst>
                            <p:childTnLst>
                              <p:par>
                                <p:cTn id="68" presetID="18" presetClass="entr" presetSubtype="12"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strips(downLeft)">
                                      <p:cBhvr>
                                        <p:cTn id="70" dur="500"/>
                                        <p:tgtEl>
                                          <p:spTgt spid="39"/>
                                        </p:tgtEl>
                                      </p:cBhvr>
                                    </p:animEffect>
                                  </p:childTnLst>
                                </p:cTn>
                              </p:par>
                            </p:childTnLst>
                          </p:cTn>
                        </p:par>
                        <p:par>
                          <p:cTn id="71" fill="hold">
                            <p:stCondLst>
                              <p:cond delay="10000"/>
                            </p:stCondLst>
                            <p:childTnLst>
                              <p:par>
                                <p:cTn id="72" presetID="21" presetClass="entr" presetSubtype="1"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heel(1)">
                                      <p:cBhvr>
                                        <p:cTn id="74" dur="2000"/>
                                        <p:tgtEl>
                                          <p:spTgt spid="40"/>
                                        </p:tgtEl>
                                      </p:cBhvr>
                                    </p:animEffect>
                                  </p:childTnLst>
                                </p:cTn>
                              </p:par>
                            </p:childTnLst>
                          </p:cTn>
                        </p:par>
                        <p:par>
                          <p:cTn id="75" fill="hold">
                            <p:stCondLst>
                              <p:cond delay="12000"/>
                            </p:stCondLst>
                            <p:childTnLst>
                              <p:par>
                                <p:cTn id="76" presetID="18" presetClass="entr" presetSubtype="12" fill="hold" grpId="0" nodeType="after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strips(downLeft)">
                                      <p:cBhvr>
                                        <p:cTn id="7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6" grpId="0" animBg="1"/>
      <p:bldP spid="36" grpId="1" animBg="1"/>
      <p:bldP spid="36" grpId="2" animBg="1"/>
      <p:bldP spid="23" grpId="0" animBg="1"/>
      <p:bldP spid="16" grpId="0" animBg="1"/>
      <p:bldP spid="19" grpId="0"/>
      <p:bldP spid="38" grpId="0" animBg="1"/>
      <p:bldP spid="39" grpId="0"/>
      <p:bldP spid="40" grpId="0" animBg="1"/>
      <p:bldP spid="4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87122" y="1918991"/>
            <a:ext cx="1319645" cy="548910"/>
          </a:xfrm>
          <a:prstGeom prst="rect">
            <a:avLst/>
          </a:prstGeom>
          <a:solidFill>
            <a:srgbClr val="C00000"/>
          </a:solidFill>
          <a:ln w="19050" cap="flat" cmpd="sng" algn="ctr">
            <a:solidFill>
              <a:srgbClr val="C00000"/>
            </a:solidFill>
            <a:prstDash val="solid"/>
          </a:ln>
          <a:effectLst/>
        </p:spPr>
        <p:txBody>
          <a:bodyPr rtlCol="0" anchor="ctr"/>
          <a:lstStyle/>
          <a:p>
            <a:r>
              <a:rPr lang="zh-CN" altLang="en-US" sz="2400" kern="0">
                <a:solidFill>
                  <a:srgbClr val="FFFDFB"/>
                </a:solidFill>
                <a:latin typeface="Arial" panose="020B0604020202020204"/>
                <a:ea typeface="微软雅黑" panose="020B0503020204020204" pitchFamily="34" charset="-122"/>
              </a:rPr>
              <a:t>工业</a:t>
            </a:r>
            <a:endParaRPr lang="zh-CN" altLang="en-US" sz="2400" kern="0" dirty="0">
              <a:solidFill>
                <a:srgbClr val="FFFDFB"/>
              </a:solidFill>
              <a:latin typeface="Arial" panose="020B0604020202020204"/>
              <a:ea typeface="微软雅黑" panose="020B0503020204020204" pitchFamily="34" charset="-122"/>
            </a:endParaRPr>
          </a:p>
        </p:txBody>
      </p:sp>
      <p:grpSp>
        <p:nvGrpSpPr>
          <p:cNvPr id="14" name="组合 13"/>
          <p:cNvGrpSpPr/>
          <p:nvPr/>
        </p:nvGrpSpPr>
        <p:grpSpPr>
          <a:xfrm>
            <a:off x="1667589" y="1963099"/>
            <a:ext cx="7031457" cy="507831"/>
            <a:chOff x="3225442" y="1941364"/>
            <a:chExt cx="8913430" cy="643751"/>
          </a:xfrm>
        </p:grpSpPr>
        <p:sp>
          <p:nvSpPr>
            <p:cNvPr id="15" name="矩形 14"/>
            <p:cNvSpPr/>
            <p:nvPr/>
          </p:nvSpPr>
          <p:spPr>
            <a:xfrm>
              <a:off x="3225442" y="1943637"/>
              <a:ext cx="8913430" cy="637642"/>
            </a:xfrm>
            <a:prstGeom prst="rect">
              <a:avLst/>
            </a:prstGeom>
            <a:noFill/>
            <a:ln w="19050" cap="flat" cmpd="sng" algn="ctr">
              <a:solidFill>
                <a:srgbClr val="C00000"/>
              </a:solidFill>
              <a:prstDash val="sysDot"/>
            </a:ln>
            <a:effectLst/>
          </p:spPr>
          <p:txBody>
            <a:bodyPr rtlCol="0" anchor="ctr"/>
            <a:lstStyle/>
            <a:p>
              <a:pPr>
                <a:defRPr/>
              </a:pPr>
              <a:endParaRPr lang="zh-CN" altLang="en-US" sz="4000" kern="0">
                <a:solidFill>
                  <a:srgbClr val="FFFDFB"/>
                </a:solidFill>
                <a:latin typeface="Arial" panose="020B0604020202020204"/>
                <a:ea typeface="微软雅黑" panose="020B0503020204020204" pitchFamily="34" charset="-122"/>
              </a:endParaRPr>
            </a:p>
          </p:txBody>
        </p:sp>
        <p:sp>
          <p:nvSpPr>
            <p:cNvPr id="16" name="矩形 15"/>
            <p:cNvSpPr/>
            <p:nvPr/>
          </p:nvSpPr>
          <p:spPr>
            <a:xfrm>
              <a:off x="3348190" y="1941364"/>
              <a:ext cx="8380562" cy="643751"/>
            </a:xfrm>
            <a:prstGeom prst="rect">
              <a:avLst/>
            </a:prstGeom>
            <a:noFill/>
          </p:spPr>
          <p:txBody>
            <a:bodyPr wrap="square">
              <a:spAutoFit/>
            </a:bodyPr>
            <a:lstStyle/>
            <a:p>
              <a:pPr algn="l">
                <a:lnSpc>
                  <a:spcPct val="150000"/>
                </a:lnSpc>
              </a:pPr>
              <a:r>
                <a:rPr lang="zh-CN" altLang="en-US" kern="0">
                  <a:solidFill>
                    <a:prstClr val="black"/>
                  </a:solidFill>
                  <a:latin typeface="微软雅黑" panose="020B0503020204020204" pitchFamily="34" charset="-122"/>
                  <a:ea typeface="微软雅黑" panose="020B0503020204020204" pitchFamily="34" charset="-122"/>
                </a:rPr>
                <a:t>在工业经济结构调整中，实现循环经济的基本途径是清洁生产。</a:t>
              </a:r>
              <a:endParaRPr lang="en-US" altLang="zh-CN" b="0" kern="0" dirty="0">
                <a:solidFill>
                  <a:prstClr val="black"/>
                </a:solidFill>
                <a:latin typeface="微软雅黑" panose="020B0503020204020204" pitchFamily="34" charset="-122"/>
                <a:ea typeface="微软雅黑" panose="020B0503020204020204" pitchFamily="34" charset="-122"/>
              </a:endParaRPr>
            </a:p>
          </p:txBody>
        </p:sp>
      </p:grpSp>
      <p:sp>
        <p:nvSpPr>
          <p:cNvPr id="18" name="矩形 17"/>
          <p:cNvSpPr/>
          <p:nvPr/>
        </p:nvSpPr>
        <p:spPr>
          <a:xfrm>
            <a:off x="287121" y="2616335"/>
            <a:ext cx="1319645" cy="548910"/>
          </a:xfrm>
          <a:prstGeom prst="rect">
            <a:avLst/>
          </a:prstGeom>
          <a:solidFill>
            <a:srgbClr val="C00000"/>
          </a:solidFill>
          <a:ln w="19050" cap="flat" cmpd="sng" algn="ctr">
            <a:solidFill>
              <a:srgbClr val="C00000"/>
            </a:solidFill>
            <a:prstDash val="solid"/>
          </a:ln>
          <a:effectLst/>
        </p:spPr>
        <p:txBody>
          <a:bodyPr rtlCol="0" anchor="ctr"/>
          <a:lstStyle/>
          <a:p>
            <a:r>
              <a:rPr lang="zh-CN" altLang="en-US" sz="2400" kern="0">
                <a:solidFill>
                  <a:srgbClr val="FFFDFB"/>
                </a:solidFill>
                <a:latin typeface="Arial" panose="020B0604020202020204"/>
                <a:ea typeface="微软雅黑" panose="020B0503020204020204" pitchFamily="34" charset="-122"/>
              </a:rPr>
              <a:t>农业</a:t>
            </a:r>
            <a:endParaRPr lang="zh-CN" altLang="en-US" sz="2400" kern="0" dirty="0">
              <a:solidFill>
                <a:srgbClr val="FFFDFB"/>
              </a:solidFill>
              <a:latin typeface="Arial" panose="020B0604020202020204"/>
              <a:ea typeface="微软雅黑" panose="020B0503020204020204" pitchFamily="34" charset="-122"/>
            </a:endParaRPr>
          </a:p>
        </p:txBody>
      </p:sp>
      <p:grpSp>
        <p:nvGrpSpPr>
          <p:cNvPr id="19" name="组合 18"/>
          <p:cNvGrpSpPr/>
          <p:nvPr/>
        </p:nvGrpSpPr>
        <p:grpSpPr>
          <a:xfrm>
            <a:off x="1667589" y="2668829"/>
            <a:ext cx="7031457" cy="527426"/>
            <a:chOff x="3225443" y="1951997"/>
            <a:chExt cx="8913430" cy="668591"/>
          </a:xfrm>
        </p:grpSpPr>
        <p:sp>
          <p:nvSpPr>
            <p:cNvPr id="20" name="矩形 19"/>
            <p:cNvSpPr/>
            <p:nvPr/>
          </p:nvSpPr>
          <p:spPr>
            <a:xfrm>
              <a:off x="3225443" y="1982945"/>
              <a:ext cx="8913430" cy="637643"/>
            </a:xfrm>
            <a:prstGeom prst="rect">
              <a:avLst/>
            </a:prstGeom>
            <a:noFill/>
            <a:ln w="19050" cap="flat" cmpd="sng" algn="ctr">
              <a:solidFill>
                <a:srgbClr val="C00000"/>
              </a:solidFill>
              <a:prstDash val="sysDot"/>
            </a:ln>
            <a:effectLst/>
          </p:spPr>
          <p:txBody>
            <a:bodyPr rtlCol="0" anchor="ctr"/>
            <a:lstStyle/>
            <a:p>
              <a:pPr>
                <a:defRPr/>
              </a:pPr>
              <a:endParaRPr lang="zh-CN" altLang="en-US" sz="4000" kern="0">
                <a:solidFill>
                  <a:srgbClr val="FFFDFB"/>
                </a:solidFill>
                <a:latin typeface="Arial" panose="020B0604020202020204"/>
                <a:ea typeface="微软雅黑" panose="020B0503020204020204" pitchFamily="34" charset="-122"/>
              </a:endParaRPr>
            </a:p>
          </p:txBody>
        </p:sp>
        <p:sp>
          <p:nvSpPr>
            <p:cNvPr id="21" name="矩形 20"/>
            <p:cNvSpPr/>
            <p:nvPr/>
          </p:nvSpPr>
          <p:spPr>
            <a:xfrm>
              <a:off x="3348190" y="1951997"/>
              <a:ext cx="8700469" cy="643751"/>
            </a:xfrm>
            <a:prstGeom prst="rect">
              <a:avLst/>
            </a:prstGeom>
            <a:noFill/>
          </p:spPr>
          <p:txBody>
            <a:bodyPr wrap="square">
              <a:spAutoFit/>
            </a:bodyPr>
            <a:lstStyle/>
            <a:p>
              <a:pPr algn="l">
                <a:lnSpc>
                  <a:spcPct val="150000"/>
                </a:lnSpc>
              </a:pPr>
              <a:r>
                <a:rPr lang="zh-CN" altLang="en-US" kern="0">
                  <a:solidFill>
                    <a:prstClr val="black"/>
                  </a:solidFill>
                  <a:latin typeface="微软雅黑" panose="020B0503020204020204" pitchFamily="34" charset="-122"/>
                  <a:ea typeface="微软雅黑" panose="020B0503020204020204" pitchFamily="34" charset="-122"/>
                </a:rPr>
                <a:t>在农业经济结构调整中，我国大力推行生态农业，以实现循环经济。</a:t>
              </a:r>
              <a:endParaRPr lang="en-US" altLang="zh-CN" b="0" kern="0" dirty="0">
                <a:solidFill>
                  <a:prstClr val="black"/>
                </a:solidFill>
                <a:latin typeface="微软雅黑" panose="020B0503020204020204" pitchFamily="34" charset="-122"/>
                <a:ea typeface="微软雅黑" panose="020B0503020204020204" pitchFamily="34" charset="-122"/>
              </a:endParaRPr>
            </a:p>
          </p:txBody>
        </p:sp>
      </p:grpSp>
      <p:graphicFrame>
        <p:nvGraphicFramePr>
          <p:cNvPr id="2" name="图示 1"/>
          <p:cNvGraphicFramePr/>
          <p:nvPr/>
        </p:nvGraphicFramePr>
        <p:xfrm>
          <a:off x="329594" y="3220669"/>
          <a:ext cx="8130839" cy="27035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2" name="图片 21"/>
          <p:cNvPicPr>
            <a:picLocks noChangeAspect="1"/>
          </p:cNvPicPr>
          <p:nvPr/>
        </p:nvPicPr>
        <p:blipFill>
          <a:blip r:embed="rId6" cstate="screen"/>
          <a:stretch>
            <a:fillRect/>
          </a:stretch>
        </p:blipFill>
        <p:spPr>
          <a:xfrm>
            <a:off x="7708260" y="993153"/>
            <a:ext cx="1364574" cy="568573"/>
          </a:xfrm>
          <a:prstGeom prst="rect">
            <a:avLst/>
          </a:prstGeom>
        </p:spPr>
      </p:pic>
      <p:grpSp>
        <p:nvGrpSpPr>
          <p:cNvPr id="23" name="组合 22"/>
          <p:cNvGrpSpPr/>
          <p:nvPr/>
        </p:nvGrpSpPr>
        <p:grpSpPr>
          <a:xfrm>
            <a:off x="164" y="4680846"/>
            <a:ext cx="9296654" cy="2182567"/>
            <a:chOff x="2" y="2981470"/>
            <a:chExt cx="9296654" cy="2182567"/>
          </a:xfrm>
        </p:grpSpPr>
        <p:sp>
          <p:nvSpPr>
            <p:cNvPr id="24" name="矩形 23"/>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25" name="图片 24"/>
            <p:cNvPicPr>
              <a:picLocks noChangeAspect="1"/>
            </p:cNvPicPr>
            <p:nvPr/>
          </p:nvPicPr>
          <p:blipFill>
            <a:blip r:embed="rId7" cstate="screen"/>
            <a:stretch>
              <a:fillRect/>
            </a:stretch>
          </p:blipFill>
          <p:spPr>
            <a:xfrm flipH="1">
              <a:off x="8054096" y="2981470"/>
              <a:ext cx="1242560" cy="2061096"/>
            </a:xfrm>
            <a:prstGeom prst="rect">
              <a:avLst/>
            </a:prstGeom>
          </p:spPr>
        </p:pic>
      </p:grpSp>
      <p:cxnSp>
        <p:nvCxnSpPr>
          <p:cNvPr id="26" name="直接连接符 25"/>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28"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8" presetClass="entr" presetSubtype="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strips(downRight)">
                                      <p:cBhvr>
                                        <p:cTn id="13" dur="500"/>
                                        <p:tgtEl>
                                          <p:spTgt spid="1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1500"/>
                            </p:stCondLst>
                            <p:childTnLst>
                              <p:par>
                                <p:cTn id="21" presetID="18" presetClass="entr" presetSubtype="6"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strips(downRigh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animEffect transition="in" filter="fade">
                                      <p:cBhvr>
                                        <p:cTn id="40" dur="500"/>
                                        <p:tgtEl>
                                          <p:spTgt spid="26"/>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250" fill="hold"/>
                                        <p:tgtEl>
                                          <p:spTgt spid="28"/>
                                        </p:tgtEl>
                                        <p:attrNameLst>
                                          <p:attrName>ppt_w</p:attrName>
                                        </p:attrNameLst>
                                      </p:cBhvr>
                                      <p:tavLst>
                                        <p:tav tm="0">
                                          <p:val>
                                            <p:fltVal val="0"/>
                                          </p:val>
                                        </p:tav>
                                        <p:tav tm="100000">
                                          <p:val>
                                            <p:strVal val="#ppt_w"/>
                                          </p:val>
                                        </p:tav>
                                      </p:tavLst>
                                    </p:anim>
                                    <p:anim calcmode="lin" valueType="num">
                                      <p:cBhvr>
                                        <p:cTn id="45" dur="250" fill="hold"/>
                                        <p:tgtEl>
                                          <p:spTgt spid="28"/>
                                        </p:tgtEl>
                                        <p:attrNameLst>
                                          <p:attrName>ppt_h</p:attrName>
                                        </p:attrNameLst>
                                      </p:cBhvr>
                                      <p:tavLst>
                                        <p:tav tm="0">
                                          <p:val>
                                            <p:fltVal val="0"/>
                                          </p:val>
                                        </p:tav>
                                        <p:tav tm="100000">
                                          <p:val>
                                            <p:strVal val="#ppt_h"/>
                                          </p:val>
                                        </p:tav>
                                      </p:tavLst>
                                    </p:anim>
                                    <p:animEffect transition="in" filter="fade">
                                      <p:cBhvr>
                                        <p:cTn id="46" dur="250"/>
                                        <p:tgtEl>
                                          <p:spTgt spid="28"/>
                                        </p:tgtEl>
                                      </p:cBhvr>
                                    </p:animEffect>
                                  </p:childTnLst>
                                </p:cTn>
                              </p:par>
                            </p:childTnLst>
                          </p:cTn>
                        </p:par>
                        <p:par>
                          <p:cTn id="47" fill="hold">
                            <p:stCondLst>
                              <p:cond delay="2000"/>
                            </p:stCondLst>
                            <p:childTnLst>
                              <p:par>
                                <p:cTn id="48" presetID="6" presetClass="emph" presetSubtype="0" decel="100000" fill="hold" grpId="1" nodeType="afterEffect">
                                  <p:stCondLst>
                                    <p:cond delay="0"/>
                                  </p:stCondLst>
                                  <p:childTnLst>
                                    <p:animScale>
                                      <p:cBhvr>
                                        <p:cTn id="49" dur="250" fill="hold"/>
                                        <p:tgtEl>
                                          <p:spTgt spid="28"/>
                                        </p:tgtEl>
                                      </p:cBhvr>
                                      <p:by x="120000" y="120000"/>
                                    </p:animScale>
                                  </p:childTnLst>
                                </p:cTn>
                              </p:par>
                            </p:childTnLst>
                          </p:cTn>
                        </p:par>
                        <p:par>
                          <p:cTn id="50" fill="hold">
                            <p:stCondLst>
                              <p:cond delay="2500"/>
                            </p:stCondLst>
                            <p:childTnLst>
                              <p:par>
                                <p:cTn id="51" presetID="6" presetClass="emph" presetSubtype="0" decel="100000" fill="hold" grpId="2" nodeType="afterEffect">
                                  <p:stCondLst>
                                    <p:cond delay="0"/>
                                  </p:stCondLst>
                                  <p:childTnLst>
                                    <p:animScale>
                                      <p:cBhvr>
                                        <p:cTn id="52" dur="250" fill="hold"/>
                                        <p:tgtEl>
                                          <p:spTgt spid="28"/>
                                        </p:tgtEl>
                                      </p:cBhvr>
                                      <p:by x="83000" y="83000"/>
                                    </p:animScale>
                                  </p:childTnLst>
                                </p:cTn>
                              </p:par>
                              <p:par>
                                <p:cTn id="53" presetID="53" presetClass="entr" presetSubtype="16"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par>
                                <p:cTn id="58" presetID="35" presetClass="path" presetSubtype="0" accel="50000" decel="50000" fill="hold" grpId="1" nodeType="withEffect">
                                  <p:stCondLst>
                                    <p:cond delay="0"/>
                                  </p:stCondLst>
                                  <p:childTnLst>
                                    <p:animMotion origin="layout" path="M 0 1.60494E-6 L -0.30278 1.60494E-6 " pathEditMode="relative" rAng="0" ptsTypes="AA">
                                      <p:cBhvr>
                                        <p:cTn id="59" dur="1000" spd="-100000" fill="hold"/>
                                        <p:tgtEl>
                                          <p:spTgt spid="27"/>
                                        </p:tgtEl>
                                        <p:attrNameLst>
                                          <p:attrName>ppt_x</p:attrName>
                                          <p:attrName>ppt_y</p:attrName>
                                        </p:attrNameLst>
                                      </p:cBhvr>
                                      <p:rCtr x="-151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Graphic spid="2" grpId="0">
        <p:bldAsOne/>
      </p:bldGraphic>
      <p:bldP spid="27" grpId="0"/>
      <p:bldP spid="27" grpId="1"/>
      <p:bldP spid="28" grpId="0" animBg="1"/>
      <p:bldP spid="28" grpId="1" animBg="1"/>
      <p:bldP spid="28"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71095" y="1561726"/>
            <a:ext cx="7630508" cy="5144944"/>
          </a:xfrm>
          <a:prstGeom prst="rect">
            <a:avLst/>
          </a:prstGeom>
        </p:spPr>
      </p:pic>
      <p:sp>
        <p:nvSpPr>
          <p:cNvPr id="4" name="矩形 3"/>
          <p:cNvSpPr/>
          <p:nvPr/>
        </p:nvSpPr>
        <p:spPr>
          <a:xfrm>
            <a:off x="279657" y="1060642"/>
            <a:ext cx="6884631" cy="461665"/>
          </a:xfrm>
          <a:prstGeom prst="rect">
            <a:avLst/>
          </a:prstGeom>
        </p:spPr>
        <p:txBody>
          <a:bodyPr wrap="square">
            <a:spAutoFit/>
          </a:bodyPr>
          <a:lstStyle/>
          <a:p>
            <a:pPr algn="l" fontAlgn="auto">
              <a:spcBef>
                <a:spcPts val="0"/>
              </a:spcBef>
              <a:spcAft>
                <a:spcPts val="0"/>
              </a:spcAft>
            </a:pPr>
            <a:r>
              <a:rPr lang="zh-CN" altLang="en-US" sz="2400" b="0">
                <a:solidFill>
                  <a:prstClr val="black"/>
                </a:solidFill>
                <a:latin typeface="Calibri" panose="020F0502020204030204"/>
                <a:ea typeface="微软雅黑" panose="020B0503020204020204" pitchFamily="34" charset="-122"/>
              </a:rPr>
              <a:t>不同类别国家在卫生、能源设施方面的发展差异</a:t>
            </a:r>
            <a:endParaRPr lang="zh-CN" altLang="en-US" sz="2400" b="0">
              <a:solidFill>
                <a:prstClr val="black"/>
              </a:solidFill>
              <a:latin typeface="Calibri" panose="020F0502020204030204"/>
              <a:ea typeface="微软雅黑" panose="020B0503020204020204" pitchFamily="34" charset="-122"/>
            </a:endParaRPr>
          </a:p>
        </p:txBody>
      </p:sp>
      <p:pic>
        <p:nvPicPr>
          <p:cNvPr id="12" name="图片 11"/>
          <p:cNvPicPr>
            <a:picLocks noChangeAspect="1"/>
          </p:cNvPicPr>
          <p:nvPr/>
        </p:nvPicPr>
        <p:blipFill>
          <a:blip r:embed="rId2" cstate="screen"/>
          <a:stretch>
            <a:fillRect/>
          </a:stretch>
        </p:blipFill>
        <p:spPr>
          <a:xfrm>
            <a:off x="7708260" y="993153"/>
            <a:ext cx="1364574" cy="568573"/>
          </a:xfrm>
          <a:prstGeom prst="rect">
            <a:avLst/>
          </a:prstGeom>
        </p:spPr>
      </p:pic>
      <p:grpSp>
        <p:nvGrpSpPr>
          <p:cNvPr id="13" name="组合 12"/>
          <p:cNvGrpSpPr/>
          <p:nvPr/>
        </p:nvGrpSpPr>
        <p:grpSpPr>
          <a:xfrm>
            <a:off x="164" y="4680846"/>
            <a:ext cx="9296654" cy="2182567"/>
            <a:chOff x="2" y="2981470"/>
            <a:chExt cx="9296654" cy="2182567"/>
          </a:xfrm>
        </p:grpSpPr>
        <p:sp>
          <p:nvSpPr>
            <p:cNvPr id="14" name="矩形 13"/>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15" name="图片 14"/>
            <p:cNvPicPr>
              <a:picLocks noChangeAspect="1"/>
            </p:cNvPicPr>
            <p:nvPr/>
          </p:nvPicPr>
          <p:blipFill>
            <a:blip r:embed="rId3" cstate="screen"/>
            <a:stretch>
              <a:fillRect/>
            </a:stretch>
          </p:blipFill>
          <p:spPr>
            <a:xfrm flipH="1">
              <a:off x="8054096" y="2981470"/>
              <a:ext cx="1242560" cy="2061096"/>
            </a:xfrm>
            <a:prstGeom prst="rect">
              <a:avLst/>
            </a:prstGeom>
          </p:spPr>
        </p:pic>
      </p:grpSp>
      <p:cxnSp>
        <p:nvCxnSpPr>
          <p:cNvPr id="16" name="直接连接符 15"/>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19"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250" fill="hold"/>
                                        <p:tgtEl>
                                          <p:spTgt spid="19"/>
                                        </p:tgtEl>
                                        <p:attrNameLst>
                                          <p:attrName>ppt_w</p:attrName>
                                        </p:attrNameLst>
                                      </p:cBhvr>
                                      <p:tavLst>
                                        <p:tav tm="0">
                                          <p:val>
                                            <p:fltVal val="0"/>
                                          </p:val>
                                        </p:tav>
                                        <p:tav tm="100000">
                                          <p:val>
                                            <p:strVal val="#ppt_w"/>
                                          </p:val>
                                        </p:tav>
                                      </p:tavLst>
                                    </p:anim>
                                    <p:anim calcmode="lin" valueType="num">
                                      <p:cBhvr>
                                        <p:cTn id="19" dur="250" fill="hold"/>
                                        <p:tgtEl>
                                          <p:spTgt spid="19"/>
                                        </p:tgtEl>
                                        <p:attrNameLst>
                                          <p:attrName>ppt_h</p:attrName>
                                        </p:attrNameLst>
                                      </p:cBhvr>
                                      <p:tavLst>
                                        <p:tav tm="0">
                                          <p:val>
                                            <p:fltVal val="0"/>
                                          </p:val>
                                        </p:tav>
                                        <p:tav tm="100000">
                                          <p:val>
                                            <p:strVal val="#ppt_h"/>
                                          </p:val>
                                        </p:tav>
                                      </p:tavLst>
                                    </p:anim>
                                    <p:animEffect transition="in" filter="fade">
                                      <p:cBhvr>
                                        <p:cTn id="20" dur="250"/>
                                        <p:tgtEl>
                                          <p:spTgt spid="19"/>
                                        </p:tgtEl>
                                      </p:cBhvr>
                                    </p:animEffect>
                                  </p:childTnLst>
                                </p:cTn>
                              </p:par>
                            </p:childTnLst>
                          </p:cTn>
                        </p:par>
                        <p:par>
                          <p:cTn id="21" fill="hold">
                            <p:stCondLst>
                              <p:cond delay="1500"/>
                            </p:stCondLst>
                            <p:childTnLst>
                              <p:par>
                                <p:cTn id="22" presetID="6" presetClass="emph" presetSubtype="0" decel="100000" fill="hold" grpId="1" nodeType="afterEffect">
                                  <p:stCondLst>
                                    <p:cond delay="0"/>
                                  </p:stCondLst>
                                  <p:childTnLst>
                                    <p:animScale>
                                      <p:cBhvr>
                                        <p:cTn id="23" dur="250" fill="hold"/>
                                        <p:tgtEl>
                                          <p:spTgt spid="19"/>
                                        </p:tgtEl>
                                      </p:cBhvr>
                                      <p:by x="120000" y="120000"/>
                                    </p:animScale>
                                  </p:childTnLst>
                                </p:cTn>
                              </p:par>
                            </p:childTnLst>
                          </p:cTn>
                        </p:par>
                        <p:par>
                          <p:cTn id="24" fill="hold">
                            <p:stCondLst>
                              <p:cond delay="2000"/>
                            </p:stCondLst>
                            <p:childTnLst>
                              <p:par>
                                <p:cTn id="25" presetID="6" presetClass="emph" presetSubtype="0" decel="100000" fill="hold" grpId="2" nodeType="afterEffect">
                                  <p:stCondLst>
                                    <p:cond delay="0"/>
                                  </p:stCondLst>
                                  <p:childTnLst>
                                    <p:animScale>
                                      <p:cBhvr>
                                        <p:cTn id="26" dur="250" fill="hold"/>
                                        <p:tgtEl>
                                          <p:spTgt spid="19"/>
                                        </p:tgtEl>
                                      </p:cBhvr>
                                      <p:by x="83000" y="83000"/>
                                    </p:animScale>
                                  </p:childTnLst>
                                </p:cTn>
                              </p:par>
                              <p:par>
                                <p:cTn id="27" presetID="53" presetClass="entr" presetSubtype="16"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35" presetClass="path" presetSubtype="0" accel="50000" decel="50000" fill="hold" grpId="1" nodeType="withEffect">
                                  <p:stCondLst>
                                    <p:cond delay="0"/>
                                  </p:stCondLst>
                                  <p:childTnLst>
                                    <p:animMotion origin="layout" path="M 0 1.60494E-6 L -0.30278 1.60494E-6 " pathEditMode="relative" rAng="0" ptsTypes="AA">
                                      <p:cBhvr>
                                        <p:cTn id="33" dur="1000" spd="-100000" fill="hold"/>
                                        <p:tgtEl>
                                          <p:spTgt spid="18"/>
                                        </p:tgtEl>
                                        <p:attrNameLst>
                                          <p:attrName>ppt_x</p:attrName>
                                          <p:attrName>ppt_y</p:attrName>
                                        </p:attrNameLst>
                                      </p:cBhvr>
                                      <p:rCtr x="-151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animBg="1"/>
      <p:bldP spid="19" grpId="1" animBg="1"/>
      <p:bldP spid="19"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9657" y="1022366"/>
            <a:ext cx="7172128" cy="830997"/>
          </a:xfrm>
          <a:prstGeom prst="rect">
            <a:avLst/>
          </a:prstGeom>
        </p:spPr>
        <p:txBody>
          <a:bodyPr wrap="square">
            <a:spAutoFit/>
          </a:bodyPr>
          <a:lstStyle/>
          <a:p>
            <a:pPr algn="l" fontAlgn="auto">
              <a:spcBef>
                <a:spcPts val="0"/>
              </a:spcBef>
              <a:spcAft>
                <a:spcPts val="0"/>
              </a:spcAft>
            </a:pPr>
            <a:r>
              <a:rPr lang="zh-CN" altLang="en-US" sz="2400" b="0">
                <a:solidFill>
                  <a:prstClr val="black"/>
                </a:solidFill>
                <a:latin typeface="Calibri" panose="020F0502020204030204"/>
                <a:ea typeface="微软雅黑" panose="020B0503020204020204" pitchFamily="34" charset="-122"/>
              </a:rPr>
              <a:t>不同类别国家人均原材料消耗量、人均</a:t>
            </a:r>
            <a:r>
              <a:rPr lang="en-US" altLang="zh-CN" sz="2400" b="0">
                <a:solidFill>
                  <a:prstClr val="black"/>
                </a:solidFill>
                <a:latin typeface="Calibri" panose="020F0502020204030204"/>
                <a:ea typeface="微软雅黑" panose="020B0503020204020204" pitchFamily="34" charset="-122"/>
              </a:rPr>
              <a:t>CO</a:t>
            </a:r>
            <a:r>
              <a:rPr lang="en-US" altLang="zh-CN" sz="2400" b="0" baseline="-25000">
                <a:solidFill>
                  <a:prstClr val="black"/>
                </a:solidFill>
                <a:latin typeface="Calibri" panose="020F0502020204030204"/>
                <a:ea typeface="微软雅黑" panose="020B0503020204020204" pitchFamily="34" charset="-122"/>
              </a:rPr>
              <a:t>2</a:t>
            </a:r>
            <a:r>
              <a:rPr lang="zh-CN" altLang="en-US" sz="2400" b="0">
                <a:solidFill>
                  <a:prstClr val="black"/>
                </a:solidFill>
                <a:latin typeface="Calibri" panose="020F0502020204030204"/>
                <a:ea typeface="微软雅黑" panose="020B0503020204020204" pitchFamily="34" charset="-122"/>
              </a:rPr>
              <a:t>排放量的差异</a:t>
            </a:r>
            <a:endParaRPr lang="zh-CN" altLang="en-US" sz="2400" b="0">
              <a:solidFill>
                <a:prstClr val="black"/>
              </a:solidFill>
              <a:latin typeface="Calibri" panose="020F0502020204030204"/>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79656" y="1817071"/>
            <a:ext cx="7964751" cy="4658262"/>
          </a:xfrm>
          <a:prstGeom prst="rect">
            <a:avLst/>
          </a:prstGeom>
        </p:spPr>
      </p:pic>
      <p:pic>
        <p:nvPicPr>
          <p:cNvPr id="12" name="图片 11"/>
          <p:cNvPicPr>
            <a:picLocks noChangeAspect="1"/>
          </p:cNvPicPr>
          <p:nvPr/>
        </p:nvPicPr>
        <p:blipFill>
          <a:blip r:embed="rId2" cstate="screen"/>
          <a:stretch>
            <a:fillRect/>
          </a:stretch>
        </p:blipFill>
        <p:spPr>
          <a:xfrm>
            <a:off x="7708260" y="993153"/>
            <a:ext cx="1364574" cy="568573"/>
          </a:xfrm>
          <a:prstGeom prst="rect">
            <a:avLst/>
          </a:prstGeom>
        </p:spPr>
      </p:pic>
      <p:grpSp>
        <p:nvGrpSpPr>
          <p:cNvPr id="13" name="组合 12"/>
          <p:cNvGrpSpPr/>
          <p:nvPr/>
        </p:nvGrpSpPr>
        <p:grpSpPr>
          <a:xfrm>
            <a:off x="164" y="4680846"/>
            <a:ext cx="9296654" cy="2182567"/>
            <a:chOff x="2" y="2981470"/>
            <a:chExt cx="9296654" cy="2182567"/>
          </a:xfrm>
        </p:grpSpPr>
        <p:sp>
          <p:nvSpPr>
            <p:cNvPr id="14" name="矩形 13"/>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15" name="图片 14"/>
            <p:cNvPicPr>
              <a:picLocks noChangeAspect="1"/>
            </p:cNvPicPr>
            <p:nvPr/>
          </p:nvPicPr>
          <p:blipFill>
            <a:blip r:embed="rId3" cstate="screen"/>
            <a:stretch>
              <a:fillRect/>
            </a:stretch>
          </p:blipFill>
          <p:spPr>
            <a:xfrm flipH="1">
              <a:off x="8054096" y="2981470"/>
              <a:ext cx="1242560" cy="2061096"/>
            </a:xfrm>
            <a:prstGeom prst="rect">
              <a:avLst/>
            </a:prstGeom>
          </p:spPr>
        </p:pic>
      </p:grpSp>
      <p:cxnSp>
        <p:nvCxnSpPr>
          <p:cNvPr id="16" name="直接连接符 15"/>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19"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250" fill="hold"/>
                                        <p:tgtEl>
                                          <p:spTgt spid="19"/>
                                        </p:tgtEl>
                                        <p:attrNameLst>
                                          <p:attrName>ppt_w</p:attrName>
                                        </p:attrNameLst>
                                      </p:cBhvr>
                                      <p:tavLst>
                                        <p:tav tm="0">
                                          <p:val>
                                            <p:fltVal val="0"/>
                                          </p:val>
                                        </p:tav>
                                        <p:tav tm="100000">
                                          <p:val>
                                            <p:strVal val="#ppt_w"/>
                                          </p:val>
                                        </p:tav>
                                      </p:tavLst>
                                    </p:anim>
                                    <p:anim calcmode="lin" valueType="num">
                                      <p:cBhvr>
                                        <p:cTn id="19" dur="250" fill="hold"/>
                                        <p:tgtEl>
                                          <p:spTgt spid="19"/>
                                        </p:tgtEl>
                                        <p:attrNameLst>
                                          <p:attrName>ppt_h</p:attrName>
                                        </p:attrNameLst>
                                      </p:cBhvr>
                                      <p:tavLst>
                                        <p:tav tm="0">
                                          <p:val>
                                            <p:fltVal val="0"/>
                                          </p:val>
                                        </p:tav>
                                        <p:tav tm="100000">
                                          <p:val>
                                            <p:strVal val="#ppt_h"/>
                                          </p:val>
                                        </p:tav>
                                      </p:tavLst>
                                    </p:anim>
                                    <p:animEffect transition="in" filter="fade">
                                      <p:cBhvr>
                                        <p:cTn id="20" dur="250"/>
                                        <p:tgtEl>
                                          <p:spTgt spid="19"/>
                                        </p:tgtEl>
                                      </p:cBhvr>
                                    </p:animEffect>
                                  </p:childTnLst>
                                </p:cTn>
                              </p:par>
                            </p:childTnLst>
                          </p:cTn>
                        </p:par>
                        <p:par>
                          <p:cTn id="21" fill="hold">
                            <p:stCondLst>
                              <p:cond delay="1500"/>
                            </p:stCondLst>
                            <p:childTnLst>
                              <p:par>
                                <p:cTn id="22" presetID="6" presetClass="emph" presetSubtype="0" decel="100000" fill="hold" grpId="1" nodeType="afterEffect">
                                  <p:stCondLst>
                                    <p:cond delay="0"/>
                                  </p:stCondLst>
                                  <p:childTnLst>
                                    <p:animScale>
                                      <p:cBhvr>
                                        <p:cTn id="23" dur="250" fill="hold"/>
                                        <p:tgtEl>
                                          <p:spTgt spid="19"/>
                                        </p:tgtEl>
                                      </p:cBhvr>
                                      <p:by x="120000" y="120000"/>
                                    </p:animScale>
                                  </p:childTnLst>
                                </p:cTn>
                              </p:par>
                            </p:childTnLst>
                          </p:cTn>
                        </p:par>
                        <p:par>
                          <p:cTn id="24" fill="hold">
                            <p:stCondLst>
                              <p:cond delay="2000"/>
                            </p:stCondLst>
                            <p:childTnLst>
                              <p:par>
                                <p:cTn id="25" presetID="6" presetClass="emph" presetSubtype="0" decel="100000" fill="hold" grpId="2" nodeType="afterEffect">
                                  <p:stCondLst>
                                    <p:cond delay="0"/>
                                  </p:stCondLst>
                                  <p:childTnLst>
                                    <p:animScale>
                                      <p:cBhvr>
                                        <p:cTn id="26" dur="250" fill="hold"/>
                                        <p:tgtEl>
                                          <p:spTgt spid="19"/>
                                        </p:tgtEl>
                                      </p:cBhvr>
                                      <p:by x="83000" y="83000"/>
                                    </p:animScale>
                                  </p:childTnLst>
                                </p:cTn>
                              </p:par>
                              <p:par>
                                <p:cTn id="27" presetID="53" presetClass="entr" presetSubtype="16"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par>
                                <p:cTn id="32" presetID="35" presetClass="path" presetSubtype="0" accel="50000" decel="50000" fill="hold" grpId="1" nodeType="withEffect">
                                  <p:stCondLst>
                                    <p:cond delay="0"/>
                                  </p:stCondLst>
                                  <p:childTnLst>
                                    <p:animMotion origin="layout" path="M 0 1.60494E-6 L -0.30278 1.60494E-6 " pathEditMode="relative" rAng="0" ptsTypes="AA">
                                      <p:cBhvr>
                                        <p:cTn id="33" dur="1000" spd="-100000" fill="hold"/>
                                        <p:tgtEl>
                                          <p:spTgt spid="18"/>
                                        </p:tgtEl>
                                        <p:attrNameLst>
                                          <p:attrName>ppt_x</p:attrName>
                                          <p:attrName>ppt_y</p:attrName>
                                        </p:attrNameLst>
                                      </p:cBhvr>
                                      <p:rCtr x="-151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animBg="1"/>
      <p:bldP spid="19" grpId="1" animBg="1"/>
      <p:bldP spid="19"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7"/>
          <p:cNvSpPr/>
          <p:nvPr/>
        </p:nvSpPr>
        <p:spPr>
          <a:xfrm>
            <a:off x="374188" y="1782655"/>
            <a:ext cx="8071764" cy="1118742"/>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16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标题 1"/>
          <p:cNvSpPr txBox="1"/>
          <p:nvPr/>
        </p:nvSpPr>
        <p:spPr>
          <a:xfrm>
            <a:off x="577099" y="1849730"/>
            <a:ext cx="7742254" cy="9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高发展水平国家以北欧、西欧、北美国家为主，中高发展水平国家以东欧国家为主，中等发展水平国家以亚洲、拉丁美洲国家为主，低发展水平国家以非洲国家为主。</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sp>
        <p:nvSpPr>
          <p:cNvPr id="14" name="圆角矩形 7"/>
          <p:cNvSpPr/>
          <p:nvPr/>
        </p:nvSpPr>
        <p:spPr>
          <a:xfrm>
            <a:off x="374366" y="2993057"/>
            <a:ext cx="8071764" cy="813330"/>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16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标题 1"/>
          <p:cNvSpPr txBox="1"/>
          <p:nvPr/>
        </p:nvSpPr>
        <p:spPr>
          <a:xfrm>
            <a:off x="495328" y="3064058"/>
            <a:ext cx="7906152" cy="68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每类国家可持续发展的主要趋势和面临的挑战各不相同，并非收入越高的国家可持续发展各方面都越好。</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sp>
        <p:nvSpPr>
          <p:cNvPr id="16" name="圆角矩形 7"/>
          <p:cNvSpPr/>
          <p:nvPr/>
        </p:nvSpPr>
        <p:spPr>
          <a:xfrm>
            <a:off x="374366" y="3914589"/>
            <a:ext cx="8071764" cy="81333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16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标题 1"/>
          <p:cNvSpPr txBox="1"/>
          <p:nvPr/>
        </p:nvSpPr>
        <p:spPr>
          <a:xfrm>
            <a:off x="495328" y="3956604"/>
            <a:ext cx="7906152" cy="68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大部分中等发展水平国家在优质教育、清洁饮水和卫生设施、经济适用清洁能源方面有大幅改善，许多低发展水平国家仍处于较落后水平。</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sp>
        <p:nvSpPr>
          <p:cNvPr id="19" name="圆角矩形 7"/>
          <p:cNvSpPr/>
          <p:nvPr/>
        </p:nvSpPr>
        <p:spPr>
          <a:xfrm>
            <a:off x="374188" y="4851912"/>
            <a:ext cx="8071764" cy="813331"/>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16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标题 1"/>
          <p:cNvSpPr txBox="1"/>
          <p:nvPr/>
        </p:nvSpPr>
        <p:spPr>
          <a:xfrm>
            <a:off x="495150" y="4893927"/>
            <a:ext cx="7906152" cy="68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ct val="100000"/>
              </a:lnSpc>
              <a:spcBef>
                <a:spcPts val="0"/>
              </a:spcBef>
              <a:spcAft>
                <a:spcPts val="0"/>
              </a:spcAft>
            </a:pPr>
            <a:r>
              <a:rPr lang="zh-CN" altLang="en-US" kern="0">
                <a:solidFill>
                  <a:prstClr val="black">
                    <a:lumMod val="85000"/>
                    <a:lumOff val="15000"/>
                  </a:prstClr>
                </a:solidFill>
                <a:latin typeface="Arial" panose="020B0604020202020204" pitchFamily="34" charset="0"/>
                <a:sym typeface="Arial" panose="020B0604020202020204" pitchFamily="34" charset="0"/>
              </a:rPr>
              <a:t>中等发展水平和低发展水平国家内部差异很大，今后的发展可能会进一步分化。</a:t>
            </a:r>
            <a:endParaRPr lang="zh-CN" altLang="en-US" kern="0" dirty="0">
              <a:solidFill>
                <a:prstClr val="black">
                  <a:lumMod val="85000"/>
                  <a:lumOff val="15000"/>
                </a:prstClr>
              </a:solidFill>
              <a:latin typeface="Arial" panose="020B0604020202020204" pitchFamily="34" charset="0"/>
              <a:sym typeface="Arial" panose="020B0604020202020204" pitchFamily="34" charset="0"/>
            </a:endParaRPr>
          </a:p>
        </p:txBody>
      </p:sp>
      <p:pic>
        <p:nvPicPr>
          <p:cNvPr id="21" name="图片 20"/>
          <p:cNvPicPr>
            <a:picLocks noChangeAspect="1"/>
          </p:cNvPicPr>
          <p:nvPr/>
        </p:nvPicPr>
        <p:blipFill>
          <a:blip r:embed="rId1" cstate="screen"/>
          <a:stretch>
            <a:fillRect/>
          </a:stretch>
        </p:blipFill>
        <p:spPr>
          <a:xfrm>
            <a:off x="7708260" y="993153"/>
            <a:ext cx="1364574" cy="568573"/>
          </a:xfrm>
          <a:prstGeom prst="rect">
            <a:avLst/>
          </a:prstGeom>
        </p:spPr>
      </p:pic>
      <p:grpSp>
        <p:nvGrpSpPr>
          <p:cNvPr id="22" name="组合 21"/>
          <p:cNvGrpSpPr/>
          <p:nvPr/>
        </p:nvGrpSpPr>
        <p:grpSpPr>
          <a:xfrm>
            <a:off x="164" y="4680846"/>
            <a:ext cx="9296654" cy="2182567"/>
            <a:chOff x="2" y="2981470"/>
            <a:chExt cx="9296654" cy="2182567"/>
          </a:xfrm>
        </p:grpSpPr>
        <p:sp>
          <p:nvSpPr>
            <p:cNvPr id="23" name="矩形 22"/>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24" name="图片 23"/>
            <p:cNvPicPr>
              <a:picLocks noChangeAspect="1"/>
            </p:cNvPicPr>
            <p:nvPr/>
          </p:nvPicPr>
          <p:blipFill>
            <a:blip r:embed="rId2" cstate="screen"/>
            <a:stretch>
              <a:fillRect/>
            </a:stretch>
          </p:blipFill>
          <p:spPr>
            <a:xfrm flipH="1">
              <a:off x="8054096" y="2981470"/>
              <a:ext cx="1242560" cy="2061096"/>
            </a:xfrm>
            <a:prstGeom prst="rect">
              <a:avLst/>
            </a:prstGeom>
          </p:spPr>
        </p:pic>
      </p:grpSp>
      <p:cxnSp>
        <p:nvCxnSpPr>
          <p:cNvPr id="25" name="直接连接符 24"/>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27"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18" presetClass="entr" presetSubtype="1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trips(downLeft)">
                                      <p:cBhvr>
                                        <p:cTn id="11" dur="500"/>
                                        <p:tgtEl>
                                          <p:spTgt spid="13"/>
                                        </p:tgtEl>
                                      </p:cBhvr>
                                    </p:animEffect>
                                  </p:childTnLst>
                                </p:cTn>
                              </p:par>
                            </p:childTnLst>
                          </p:cTn>
                        </p:par>
                        <p:par>
                          <p:cTn id="12" fill="hold">
                            <p:stCondLst>
                              <p:cond delay="2500"/>
                            </p:stCondLst>
                            <p:childTnLst>
                              <p:par>
                                <p:cTn id="13" presetID="21"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heel(1)">
                                      <p:cBhvr>
                                        <p:cTn id="15" dur="2000"/>
                                        <p:tgtEl>
                                          <p:spTgt spid="14"/>
                                        </p:tgtEl>
                                      </p:cBhvr>
                                    </p:animEffect>
                                  </p:childTnLst>
                                </p:cTn>
                              </p:par>
                            </p:childTnLst>
                          </p:cTn>
                        </p:par>
                        <p:par>
                          <p:cTn id="16" fill="hold">
                            <p:stCondLst>
                              <p:cond delay="4500"/>
                            </p:stCondLst>
                            <p:childTnLst>
                              <p:par>
                                <p:cTn id="17" presetID="18" presetClass="entr" presetSubtype="12"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strips(downLeft)">
                                      <p:cBhvr>
                                        <p:cTn id="19" dur="500"/>
                                        <p:tgtEl>
                                          <p:spTgt spid="15"/>
                                        </p:tgtEl>
                                      </p:cBhvr>
                                    </p:animEffect>
                                  </p:childTnLst>
                                </p:cTn>
                              </p:par>
                            </p:childTnLst>
                          </p:cTn>
                        </p:par>
                        <p:par>
                          <p:cTn id="20" fill="hold">
                            <p:stCondLst>
                              <p:cond delay="5000"/>
                            </p:stCondLst>
                            <p:childTnLst>
                              <p:par>
                                <p:cTn id="21" presetID="21" presetClass="entr" presetSubtype="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7000"/>
                            </p:stCondLst>
                            <p:childTnLst>
                              <p:par>
                                <p:cTn id="25" presetID="18" presetClass="entr" presetSubtype="12"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strips(downLeft)">
                                      <p:cBhvr>
                                        <p:cTn id="27" dur="500"/>
                                        <p:tgtEl>
                                          <p:spTgt spid="18"/>
                                        </p:tgtEl>
                                      </p:cBhvr>
                                    </p:animEffect>
                                  </p:childTnLst>
                                </p:cTn>
                              </p:par>
                            </p:childTnLst>
                          </p:cTn>
                        </p:par>
                        <p:par>
                          <p:cTn id="28" fill="hold">
                            <p:stCondLst>
                              <p:cond delay="7500"/>
                            </p:stCondLst>
                            <p:childTnLst>
                              <p:par>
                                <p:cTn id="29" presetID="21" presetClass="entr" presetSubtype="1"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heel(1)">
                                      <p:cBhvr>
                                        <p:cTn id="31" dur="2000"/>
                                        <p:tgtEl>
                                          <p:spTgt spid="19"/>
                                        </p:tgtEl>
                                      </p:cBhvr>
                                    </p:animEffect>
                                  </p:childTnLst>
                                </p:cTn>
                              </p:par>
                            </p:childTnLst>
                          </p:cTn>
                        </p:par>
                        <p:par>
                          <p:cTn id="32" fill="hold">
                            <p:stCondLst>
                              <p:cond delay="9500"/>
                            </p:stCondLst>
                            <p:childTnLst>
                              <p:par>
                                <p:cTn id="33" presetID="18" presetClass="entr" presetSubtype="12"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strips(downLeft)">
                                      <p:cBhvr>
                                        <p:cTn id="35" dur="500"/>
                                        <p:tgtEl>
                                          <p:spTgt spid="20"/>
                                        </p:tgtEl>
                                      </p:cBhvr>
                                    </p:animEffect>
                                  </p:childTnLst>
                                </p:cTn>
                              </p:par>
                            </p:childTnLst>
                          </p:cTn>
                        </p:par>
                        <p:par>
                          <p:cTn id="36" fill="hold">
                            <p:stCondLst>
                              <p:cond delay="10000"/>
                            </p:stCondLst>
                            <p:childTnLst>
                              <p:par>
                                <p:cTn id="37" presetID="2" presetClass="entr" presetSubtype="8"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0-#ppt_w/2"/>
                                          </p:val>
                                        </p:tav>
                                        <p:tav tm="100000">
                                          <p:val>
                                            <p:strVal val="#ppt_x"/>
                                          </p:val>
                                        </p:tav>
                                      </p:tavLst>
                                    </p:anim>
                                    <p:anim calcmode="lin" valueType="num">
                                      <p:cBhvr additive="base">
                                        <p:cTn id="40" dur="500" fill="hold"/>
                                        <p:tgtEl>
                                          <p:spTgt spid="21"/>
                                        </p:tgtEl>
                                        <p:attrNameLst>
                                          <p:attrName>ppt_y</p:attrName>
                                        </p:attrNameLst>
                                      </p:cBhvr>
                                      <p:tavLst>
                                        <p:tav tm="0">
                                          <p:val>
                                            <p:strVal val="#ppt_y"/>
                                          </p:val>
                                        </p:tav>
                                        <p:tav tm="100000">
                                          <p:val>
                                            <p:strVal val="#ppt_y"/>
                                          </p:val>
                                        </p:tav>
                                      </p:tavLst>
                                    </p:anim>
                                  </p:childTnLst>
                                </p:cTn>
                              </p:par>
                            </p:childTnLst>
                          </p:cTn>
                        </p:par>
                        <p:par>
                          <p:cTn id="41" fill="hold">
                            <p:stCondLst>
                              <p:cond delay="10500"/>
                            </p:stCondLst>
                            <p:childTnLst>
                              <p:par>
                                <p:cTn id="42" presetID="53" presetClass="entr" presetSubtype="16"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childTnLst>
                          </p:cTn>
                        </p:par>
                        <p:par>
                          <p:cTn id="47" fill="hold">
                            <p:stCondLst>
                              <p:cond delay="11000"/>
                            </p:stCondLst>
                            <p:childTnLst>
                              <p:par>
                                <p:cTn id="48" presetID="53" presetClass="entr" presetSubtype="16"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250" fill="hold"/>
                                        <p:tgtEl>
                                          <p:spTgt spid="27"/>
                                        </p:tgtEl>
                                        <p:attrNameLst>
                                          <p:attrName>ppt_w</p:attrName>
                                        </p:attrNameLst>
                                      </p:cBhvr>
                                      <p:tavLst>
                                        <p:tav tm="0">
                                          <p:val>
                                            <p:fltVal val="0"/>
                                          </p:val>
                                        </p:tav>
                                        <p:tav tm="100000">
                                          <p:val>
                                            <p:strVal val="#ppt_w"/>
                                          </p:val>
                                        </p:tav>
                                      </p:tavLst>
                                    </p:anim>
                                    <p:anim calcmode="lin" valueType="num">
                                      <p:cBhvr>
                                        <p:cTn id="51" dur="250" fill="hold"/>
                                        <p:tgtEl>
                                          <p:spTgt spid="27"/>
                                        </p:tgtEl>
                                        <p:attrNameLst>
                                          <p:attrName>ppt_h</p:attrName>
                                        </p:attrNameLst>
                                      </p:cBhvr>
                                      <p:tavLst>
                                        <p:tav tm="0">
                                          <p:val>
                                            <p:fltVal val="0"/>
                                          </p:val>
                                        </p:tav>
                                        <p:tav tm="100000">
                                          <p:val>
                                            <p:strVal val="#ppt_h"/>
                                          </p:val>
                                        </p:tav>
                                      </p:tavLst>
                                    </p:anim>
                                    <p:animEffect transition="in" filter="fade">
                                      <p:cBhvr>
                                        <p:cTn id="52" dur="250"/>
                                        <p:tgtEl>
                                          <p:spTgt spid="27"/>
                                        </p:tgtEl>
                                      </p:cBhvr>
                                    </p:animEffect>
                                  </p:childTnLst>
                                </p:cTn>
                              </p:par>
                            </p:childTnLst>
                          </p:cTn>
                        </p:par>
                        <p:par>
                          <p:cTn id="53" fill="hold">
                            <p:stCondLst>
                              <p:cond delay="11500"/>
                            </p:stCondLst>
                            <p:childTnLst>
                              <p:par>
                                <p:cTn id="54" presetID="6" presetClass="emph" presetSubtype="0" decel="100000" fill="hold" grpId="1" nodeType="afterEffect">
                                  <p:stCondLst>
                                    <p:cond delay="0"/>
                                  </p:stCondLst>
                                  <p:childTnLst>
                                    <p:animScale>
                                      <p:cBhvr>
                                        <p:cTn id="55" dur="250" fill="hold"/>
                                        <p:tgtEl>
                                          <p:spTgt spid="27"/>
                                        </p:tgtEl>
                                      </p:cBhvr>
                                      <p:by x="120000" y="120000"/>
                                    </p:animScale>
                                  </p:childTnLst>
                                </p:cTn>
                              </p:par>
                            </p:childTnLst>
                          </p:cTn>
                        </p:par>
                        <p:par>
                          <p:cTn id="56" fill="hold">
                            <p:stCondLst>
                              <p:cond delay="12000"/>
                            </p:stCondLst>
                            <p:childTnLst>
                              <p:par>
                                <p:cTn id="57" presetID="6" presetClass="emph" presetSubtype="0" decel="100000" fill="hold" grpId="2" nodeType="afterEffect">
                                  <p:stCondLst>
                                    <p:cond delay="0"/>
                                  </p:stCondLst>
                                  <p:childTnLst>
                                    <p:animScale>
                                      <p:cBhvr>
                                        <p:cTn id="58" dur="250" fill="hold"/>
                                        <p:tgtEl>
                                          <p:spTgt spid="27"/>
                                        </p:tgtEl>
                                      </p:cBhvr>
                                      <p:by x="83000" y="83000"/>
                                    </p:animScale>
                                  </p:childTnLst>
                                </p:cTn>
                              </p:par>
                              <p:par>
                                <p:cTn id="59" presetID="53" presetClass="entr" presetSubtype="16"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par>
                                <p:cTn id="64" presetID="35" presetClass="path" presetSubtype="0" accel="50000" decel="50000" fill="hold" grpId="1" nodeType="withEffect">
                                  <p:stCondLst>
                                    <p:cond delay="0"/>
                                  </p:stCondLst>
                                  <p:childTnLst>
                                    <p:animMotion origin="layout" path="M 0 1.60494E-6 L -0.30278 1.60494E-6 " pathEditMode="relative" rAng="0" ptsTypes="AA">
                                      <p:cBhvr>
                                        <p:cTn id="65" dur="1000" spd="-100000" fill="hold"/>
                                        <p:tgtEl>
                                          <p:spTgt spid="26"/>
                                        </p:tgtEl>
                                        <p:attrNameLst>
                                          <p:attrName>ppt_x</p:attrName>
                                          <p:attrName>ppt_y</p:attrName>
                                        </p:attrNameLst>
                                      </p:cBhvr>
                                      <p:rCtr x="-151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P spid="16" grpId="0" animBg="1"/>
      <p:bldP spid="18" grpId="0"/>
      <p:bldP spid="19" grpId="0" animBg="1"/>
      <p:bldP spid="20" grpId="0"/>
      <p:bldP spid="26" grpId="0"/>
      <p:bldP spid="26" grpId="1"/>
      <p:bldP spid="27" grpId="0" animBg="1"/>
      <p:bldP spid="27" grpId="1" animBg="1"/>
      <p:bldP spid="27"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64" y="4674004"/>
            <a:ext cx="9296654" cy="2182567"/>
            <a:chOff x="2" y="2981470"/>
            <a:chExt cx="9296654" cy="2182567"/>
          </a:xfrm>
        </p:grpSpPr>
        <p:sp>
          <p:nvSpPr>
            <p:cNvPr id="17" name="矩形 16"/>
            <p:cNvSpPr/>
            <p:nvPr/>
          </p:nvSpPr>
          <p:spPr>
            <a:xfrm>
              <a:off x="2" y="4969255"/>
              <a:ext cx="9143999" cy="194782"/>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b="0">
                <a:solidFill>
                  <a:prstClr val="white"/>
                </a:solidFill>
                <a:latin typeface="Calibri" panose="020F0502020204030204"/>
                <a:ea typeface="微软雅黑" panose="020B0503020204020204" pitchFamily="34" charset="-122"/>
              </a:endParaRPr>
            </a:p>
          </p:txBody>
        </p:sp>
        <p:pic>
          <p:nvPicPr>
            <p:cNvPr id="11" name="图片 10"/>
            <p:cNvPicPr>
              <a:picLocks noChangeAspect="1"/>
            </p:cNvPicPr>
            <p:nvPr/>
          </p:nvPicPr>
          <p:blipFill>
            <a:blip r:embed="rId1" cstate="screen"/>
            <a:stretch>
              <a:fillRect/>
            </a:stretch>
          </p:blipFill>
          <p:spPr>
            <a:xfrm flipH="1">
              <a:off x="8054096" y="2981470"/>
              <a:ext cx="1242560" cy="2061096"/>
            </a:xfrm>
            <a:prstGeom prst="rect">
              <a:avLst/>
            </a:prstGeom>
          </p:spPr>
        </p:pic>
      </p:grpSp>
      <p:sp>
        <p:nvSpPr>
          <p:cNvPr id="12" name="圆角矩形 7"/>
          <p:cNvSpPr/>
          <p:nvPr/>
        </p:nvSpPr>
        <p:spPr>
          <a:xfrm>
            <a:off x="1426354" y="1826090"/>
            <a:ext cx="7102509" cy="2812824"/>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lang="zh-CN" altLang="en-US" sz="1600" b="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标题 1"/>
          <p:cNvSpPr txBox="1"/>
          <p:nvPr/>
        </p:nvSpPr>
        <p:spPr>
          <a:xfrm>
            <a:off x="1585816" y="1849969"/>
            <a:ext cx="6943048" cy="283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lIns="67015" tIns="33508" rIns="67015" bIns="33508"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fontAlgn="auto">
              <a:lnSpc>
                <a:spcPts val="2700"/>
              </a:lnSpc>
              <a:spcBef>
                <a:spcPts val="0"/>
              </a:spcBef>
              <a:spcAft>
                <a:spcPts val="0"/>
              </a:spcAft>
            </a:pPr>
            <a:r>
              <a:rPr lang="zh-CN" altLang="en-US" sz="2400" kern="0">
                <a:solidFill>
                  <a:prstClr val="black">
                    <a:lumMod val="85000"/>
                    <a:lumOff val="15000"/>
                  </a:prstClr>
                </a:solidFill>
                <a:latin typeface="Arial" panose="020B0604020202020204" pitchFamily="34" charset="0"/>
                <a:sym typeface="Arial" panose="020B0604020202020204" pitchFamily="34" charset="0"/>
              </a:rPr>
              <a:t>可持续发展是“社会生产力发展和科技进步的必然产物”，是“破解当前全球性问题的‘金钥匙’”；“大家一起发展才是真发展，可持续发展才是好发展”。开辟崭新的可持续发展之路，需要“坚持绿色发展，致力构建人与自然和谐共处的美丽家园”“坚持以人为本，努力建设普惠包容的幸福社会”“坚持共商共建共享，合力打造开放多元的世界经济”。</a:t>
            </a:r>
            <a:endParaRPr lang="zh-CN" altLang="en-US" sz="2400" kern="0" dirty="0">
              <a:solidFill>
                <a:prstClr val="black">
                  <a:lumMod val="85000"/>
                  <a:lumOff val="15000"/>
                </a:prstClr>
              </a:solidFill>
              <a:latin typeface="Arial" panose="020B0604020202020204" pitchFamily="34" charset="0"/>
              <a:sym typeface="Arial" panose="020B0604020202020204" pitchFamily="34" charset="0"/>
            </a:endParaRPr>
          </a:p>
        </p:txBody>
      </p:sp>
      <p:pic>
        <p:nvPicPr>
          <p:cNvPr id="2" name="图片 1"/>
          <p:cNvPicPr>
            <a:picLocks noChangeAspect="1"/>
          </p:cNvPicPr>
          <p:nvPr/>
        </p:nvPicPr>
        <p:blipFill>
          <a:blip r:embed="rId2"/>
          <a:stretch>
            <a:fillRect/>
          </a:stretch>
        </p:blipFill>
        <p:spPr>
          <a:xfrm>
            <a:off x="19008" y="4348225"/>
            <a:ext cx="2814693" cy="2321135"/>
          </a:xfrm>
          <a:prstGeom prst="rect">
            <a:avLst/>
          </a:prstGeom>
        </p:spPr>
      </p:pic>
      <p:sp>
        <p:nvSpPr>
          <p:cNvPr id="21" name="卷形: 水平 20"/>
          <p:cNvSpPr/>
          <p:nvPr/>
        </p:nvSpPr>
        <p:spPr>
          <a:xfrm>
            <a:off x="615856" y="1029069"/>
            <a:ext cx="1939920" cy="51149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zh-CN" altLang="en-US" sz="2400" b="0">
                <a:solidFill>
                  <a:prstClr val="white"/>
                </a:solidFill>
                <a:latin typeface="Calibri" panose="020F0502020204030204"/>
                <a:ea typeface="微软雅黑" panose="020B0503020204020204" pitchFamily="34" charset="-122"/>
              </a:rPr>
              <a:t>习总书记说</a:t>
            </a:r>
            <a:endParaRPr lang="zh-CN" altLang="en-US" sz="2400" b="0">
              <a:solidFill>
                <a:prstClr val="white"/>
              </a:solidFill>
              <a:latin typeface="Calibri" panose="020F0502020204030204"/>
              <a:ea typeface="微软雅黑" panose="020B0503020204020204" pitchFamily="34" charset="-122"/>
            </a:endParaRPr>
          </a:p>
        </p:txBody>
      </p:sp>
      <p:pic>
        <p:nvPicPr>
          <p:cNvPr id="14" name="图片 13"/>
          <p:cNvPicPr>
            <a:picLocks noChangeAspect="1"/>
          </p:cNvPicPr>
          <p:nvPr/>
        </p:nvPicPr>
        <p:blipFill>
          <a:blip r:embed="rId3" cstate="screen"/>
          <a:stretch>
            <a:fillRect/>
          </a:stretch>
        </p:blipFill>
        <p:spPr>
          <a:xfrm>
            <a:off x="7708260" y="993153"/>
            <a:ext cx="1364574" cy="568573"/>
          </a:xfrm>
          <a:prstGeom prst="rect">
            <a:avLst/>
          </a:prstGeom>
        </p:spPr>
      </p:pic>
      <p:cxnSp>
        <p:nvCxnSpPr>
          <p:cNvPr id="19" name="直接连接符 18"/>
          <p:cNvCxnSpPr/>
          <p:nvPr/>
        </p:nvCxnSpPr>
        <p:spPr>
          <a:xfrm>
            <a:off x="0" y="764704"/>
            <a:ext cx="914400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019937" y="44624"/>
            <a:ext cx="5262188" cy="646331"/>
          </a:xfrm>
          <a:prstGeom prst="rect">
            <a:avLst/>
          </a:prstGeom>
        </p:spPr>
        <p:txBody>
          <a:bodyPr wrap="square">
            <a:spAutoFit/>
          </a:bodyPr>
          <a:lstStyle/>
          <a:p>
            <a:pPr algn="l" fontAlgn="auto">
              <a:spcBef>
                <a:spcPts val="0"/>
              </a:spcBef>
              <a:spcAft>
                <a:spcPts val="0"/>
              </a:spcAft>
            </a:pPr>
            <a:r>
              <a:rPr lang="zh-CN" altLang="en-US" sz="3600">
                <a:solidFill>
                  <a:srgbClr val="C00000"/>
                </a:solidFill>
                <a:latin typeface="微软雅黑" panose="020B0503020204020204" pitchFamily="34" charset="-122"/>
                <a:ea typeface="微软雅黑" panose="020B0503020204020204" pitchFamily="34" charset="-122"/>
              </a:rPr>
              <a:t>我国的可持续发展战略</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22" name="Freeform 29"/>
          <p:cNvSpPr/>
          <p:nvPr/>
        </p:nvSpPr>
        <p:spPr bwMode="auto">
          <a:xfrm>
            <a:off x="279657" y="100775"/>
            <a:ext cx="619956" cy="553991"/>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pPr algn="l" fontAlgn="auto">
              <a:spcBef>
                <a:spcPts val="0"/>
              </a:spcBef>
              <a:spcAft>
                <a:spcPts val="0"/>
              </a:spcAft>
            </a:pPr>
            <a:endParaRPr lang="zh-CN" altLang="en-US" b="0">
              <a:solidFill>
                <a:prstClr val="black"/>
              </a:solidFill>
              <a:latin typeface="Calibri" panose="020F0502020204030204"/>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par>
                          <p:cTn id="8" fill="hold">
                            <p:stCondLst>
                              <p:cond delay="2000"/>
                            </p:stCondLst>
                            <p:childTnLst>
                              <p:par>
                                <p:cTn id="9" presetID="18" presetClass="entr" presetSubtype="1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trips(downLeft)">
                                      <p:cBhvr>
                                        <p:cTn id="11" dur="500"/>
                                        <p:tgtEl>
                                          <p:spTgt spid="13"/>
                                        </p:tgtEl>
                                      </p:cBhvr>
                                    </p:animEffect>
                                  </p:childTnLst>
                                </p:cTn>
                              </p:par>
                            </p:childTnLst>
                          </p:cTn>
                        </p:par>
                        <p:par>
                          <p:cTn id="12" fill="hold">
                            <p:stCondLst>
                              <p:cond delay="2500"/>
                            </p:stCondLst>
                            <p:childTnLst>
                              <p:par>
                                <p:cTn id="13" presetID="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53" presetClass="entr" presetSubtype="16"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3500"/>
                            </p:stCondLst>
                            <p:childTnLst>
                              <p:par>
                                <p:cTn id="24" presetID="53" presetClass="entr" presetSubtype="16"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250" fill="hold"/>
                                        <p:tgtEl>
                                          <p:spTgt spid="22"/>
                                        </p:tgtEl>
                                        <p:attrNameLst>
                                          <p:attrName>ppt_w</p:attrName>
                                        </p:attrNameLst>
                                      </p:cBhvr>
                                      <p:tavLst>
                                        <p:tav tm="0">
                                          <p:val>
                                            <p:fltVal val="0"/>
                                          </p:val>
                                        </p:tav>
                                        <p:tav tm="100000">
                                          <p:val>
                                            <p:strVal val="#ppt_w"/>
                                          </p:val>
                                        </p:tav>
                                      </p:tavLst>
                                    </p:anim>
                                    <p:anim calcmode="lin" valueType="num">
                                      <p:cBhvr>
                                        <p:cTn id="27" dur="250" fill="hold"/>
                                        <p:tgtEl>
                                          <p:spTgt spid="22"/>
                                        </p:tgtEl>
                                        <p:attrNameLst>
                                          <p:attrName>ppt_h</p:attrName>
                                        </p:attrNameLst>
                                      </p:cBhvr>
                                      <p:tavLst>
                                        <p:tav tm="0">
                                          <p:val>
                                            <p:fltVal val="0"/>
                                          </p:val>
                                        </p:tav>
                                        <p:tav tm="100000">
                                          <p:val>
                                            <p:strVal val="#ppt_h"/>
                                          </p:val>
                                        </p:tav>
                                      </p:tavLst>
                                    </p:anim>
                                    <p:animEffect transition="in" filter="fade">
                                      <p:cBhvr>
                                        <p:cTn id="28" dur="250"/>
                                        <p:tgtEl>
                                          <p:spTgt spid="22"/>
                                        </p:tgtEl>
                                      </p:cBhvr>
                                    </p:animEffect>
                                  </p:childTnLst>
                                </p:cTn>
                              </p:par>
                            </p:childTnLst>
                          </p:cTn>
                        </p:par>
                        <p:par>
                          <p:cTn id="29" fill="hold">
                            <p:stCondLst>
                              <p:cond delay="4000"/>
                            </p:stCondLst>
                            <p:childTnLst>
                              <p:par>
                                <p:cTn id="30" presetID="6" presetClass="emph" presetSubtype="0" decel="100000" fill="hold" grpId="1" nodeType="afterEffect">
                                  <p:stCondLst>
                                    <p:cond delay="0"/>
                                  </p:stCondLst>
                                  <p:childTnLst>
                                    <p:animScale>
                                      <p:cBhvr>
                                        <p:cTn id="31" dur="250" fill="hold"/>
                                        <p:tgtEl>
                                          <p:spTgt spid="22"/>
                                        </p:tgtEl>
                                      </p:cBhvr>
                                      <p:by x="120000" y="120000"/>
                                    </p:animScale>
                                  </p:childTnLst>
                                </p:cTn>
                              </p:par>
                            </p:childTnLst>
                          </p:cTn>
                        </p:par>
                        <p:par>
                          <p:cTn id="32" fill="hold">
                            <p:stCondLst>
                              <p:cond delay="4500"/>
                            </p:stCondLst>
                            <p:childTnLst>
                              <p:par>
                                <p:cTn id="33" presetID="6" presetClass="emph" presetSubtype="0" decel="100000" fill="hold" grpId="2" nodeType="afterEffect">
                                  <p:stCondLst>
                                    <p:cond delay="0"/>
                                  </p:stCondLst>
                                  <p:childTnLst>
                                    <p:animScale>
                                      <p:cBhvr>
                                        <p:cTn id="34" dur="250" fill="hold"/>
                                        <p:tgtEl>
                                          <p:spTgt spid="22"/>
                                        </p:tgtEl>
                                      </p:cBhvr>
                                      <p:by x="83000" y="83000"/>
                                    </p:animScale>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35" presetClass="path" presetSubtype="0" accel="50000" decel="50000" fill="hold" grpId="1" nodeType="withEffect">
                                  <p:stCondLst>
                                    <p:cond delay="0"/>
                                  </p:stCondLst>
                                  <p:childTnLst>
                                    <p:animMotion origin="layout" path="M 0 1.60494E-6 L -0.30278 1.60494E-6 " pathEditMode="relative" rAng="0" ptsTypes="AA">
                                      <p:cBhvr>
                                        <p:cTn id="41" dur="1000" spd="-100000" fill="hold"/>
                                        <p:tgtEl>
                                          <p:spTgt spid="20"/>
                                        </p:tgtEl>
                                        <p:attrNameLst>
                                          <p:attrName>ppt_x</p:attrName>
                                          <p:attrName>ppt_y</p:attrName>
                                        </p:attrNameLst>
                                      </p:cBhvr>
                                      <p:rCtr x="-151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0" grpId="0"/>
      <p:bldP spid="20" grpId="1"/>
      <p:bldP spid="22" grpId="0" animBg="1"/>
      <p:bldP spid="22" grpId="1" animBg="1"/>
      <p:bldP spid="22"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Grp="1" noChangeArrowheads="1"/>
          </p:cNvSpPr>
          <p:nvPr>
            <p:ph type="body" idx="1"/>
          </p:nvPr>
        </p:nvSpPr>
        <p:spPr>
          <a:xfrm>
            <a:off x="1187624" y="1466875"/>
            <a:ext cx="7740352" cy="4997425"/>
          </a:xfrm>
        </p:spPr>
        <p:txBody>
          <a:bodyPr/>
          <a:lstStyle/>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一、环境与人</a:t>
            </a:r>
            <a:r>
              <a:rPr lang="zh-CN" altLang="en-US" sz="3600" b="1">
                <a:latin typeface="微软雅黑" panose="020B0503020204020204" pitchFamily="34" charset="-122"/>
                <a:ea typeface="微软雅黑" panose="020B0503020204020204" pitchFamily="34" charset="-122"/>
              </a:rPr>
              <a:t>类的关</a:t>
            </a:r>
            <a:r>
              <a:rPr lang="zh-CN" altLang="en-US" sz="3600" b="1" dirty="0">
                <a:latin typeface="微软雅黑" panose="020B0503020204020204" pitchFamily="34" charset="-122"/>
                <a:ea typeface="微软雅黑" panose="020B0503020204020204" pitchFamily="34" charset="-122"/>
              </a:rPr>
              <a:t>系</a:t>
            </a:r>
            <a:endParaRPr lang="zh-CN" altLang="en-US" sz="3600" b="1" dirty="0">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二、环境问题与可持续发展</a:t>
            </a:r>
            <a:endParaRPr lang="zh-CN" altLang="en-US" sz="3600" b="1" dirty="0">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solidFill>
                  <a:srgbClr val="FF0000"/>
                </a:solidFill>
                <a:latin typeface="微软雅黑" panose="020B0503020204020204" pitchFamily="34" charset="-122"/>
                <a:ea typeface="微软雅黑" panose="020B0503020204020204" pitchFamily="34" charset="-122"/>
              </a:rPr>
              <a:t>三、新时代社会主义生态文明理论</a:t>
            </a:r>
            <a:endParaRPr lang="en-US" altLang="zh-CN" sz="3600" b="1" dirty="0">
              <a:solidFill>
                <a:srgbClr val="FF0000"/>
              </a:solidFill>
              <a:latin typeface="微软雅黑" panose="020B0503020204020204" pitchFamily="34" charset="-122"/>
              <a:ea typeface="微软雅黑" panose="020B0503020204020204" pitchFamily="34" charset="-122"/>
            </a:endParaRPr>
          </a:p>
          <a:p>
            <a:pPr>
              <a:lnSpc>
                <a:spcPct val="200000"/>
              </a:lnSpc>
              <a:spcAft>
                <a:spcPct val="15000"/>
              </a:spcAft>
            </a:pPr>
            <a:r>
              <a:rPr lang="zh-CN" altLang="en-US" sz="3600" b="1" dirty="0">
                <a:latin typeface="微软雅黑" panose="020B0503020204020204" pitchFamily="34" charset="-122"/>
                <a:ea typeface="微软雅黑" panose="020B0503020204020204" pitchFamily="34" charset="-122"/>
              </a:rPr>
              <a:t>四、生态文明建设事业政策解读</a:t>
            </a:r>
            <a:endParaRPr lang="zh-CN" altLang="en-US" sz="3600" b="1" dirty="0">
              <a:latin typeface="微软雅黑" panose="020B0503020204020204" pitchFamily="34" charset="-122"/>
              <a:ea typeface="微软雅黑" panose="020B0503020204020204" pitchFamily="34" charset="-122"/>
            </a:endParaRPr>
          </a:p>
          <a:p>
            <a:pPr marL="0" indent="0">
              <a:lnSpc>
                <a:spcPct val="200000"/>
              </a:lnSpc>
              <a:spcAft>
                <a:spcPct val="15000"/>
              </a:spcAft>
              <a:buNone/>
            </a:pPr>
            <a:endParaRPr lang="zh-CN" altLang="en-US" sz="3600" b="1" dirty="0">
              <a:latin typeface="微软雅黑" panose="020B0503020204020204" pitchFamily="34" charset="-122"/>
              <a:ea typeface="微软雅黑" panose="020B0503020204020204" pitchFamily="34" charset="-122"/>
            </a:endParaRPr>
          </a:p>
        </p:txBody>
      </p:sp>
      <p:sp>
        <p:nvSpPr>
          <p:cNvPr id="187394" name="Rectangle 2"/>
          <p:cNvSpPr>
            <a:spLocks noGrp="1" noChangeArrowheads="1"/>
          </p:cNvSpPr>
          <p:nvPr>
            <p:ph type="title"/>
          </p:nvPr>
        </p:nvSpPr>
        <p:spPr>
          <a:xfrm>
            <a:off x="309220" y="3060730"/>
            <a:ext cx="1008063" cy="1754326"/>
          </a:xfrm>
          <a:noFill/>
        </p:spPr>
        <p:txBody>
          <a:bodyPr wrap="square">
            <a:spAutoFit/>
          </a:bodyPr>
          <a:lstStyle/>
          <a:p>
            <a:pPr algn="ctr"/>
            <a:r>
              <a:rPr lang="zh-CN" altLang="en-US" sz="5400" b="1" dirty="0">
                <a:latin typeface="微软雅黑" panose="020B0503020204020204" pitchFamily="34" charset="-122"/>
                <a:ea typeface="微软雅黑" panose="020B0503020204020204" pitchFamily="34" charset="-122"/>
              </a:rPr>
              <a:t>内  容</a:t>
            </a:r>
            <a:endParaRPr lang="zh-CN" altLang="en-US" sz="5400" b="1" dirty="0">
              <a:latin typeface="微软雅黑" panose="020B0503020204020204" pitchFamily="34" charset="-122"/>
              <a:ea typeface="微软雅黑" panose="020B0503020204020204" pitchFamily="34" charset="-122"/>
            </a:endParaRPr>
          </a:p>
        </p:txBody>
      </p:sp>
      <p:pic>
        <p:nvPicPr>
          <p:cNvPr id="187396" name="Picture 4" descr="moutain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生态文明理念的演变</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65087" y="980729"/>
            <a:ext cx="5691089" cy="504056"/>
          </a:xfrm>
        </p:spPr>
        <p:txBody>
          <a:bodyPr/>
          <a:lstStyle/>
          <a:p>
            <a:pPr>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中国古代哲学思想</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天人合一</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1"/>
          <a:stretch>
            <a:fillRect/>
          </a:stretch>
        </p:blipFill>
        <p:spPr>
          <a:xfrm>
            <a:off x="1313638" y="1484785"/>
            <a:ext cx="6516724" cy="52370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74712" y="51097"/>
            <a:ext cx="8867328" cy="774923"/>
          </a:xfrm>
        </p:spPr>
        <p:txBody>
          <a:bodyPr/>
          <a:lstStyle/>
          <a:p>
            <a:pPr algn="ctr">
              <a:defRPr/>
            </a:pPr>
            <a:r>
              <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目的三、跨学科融合</a:t>
            </a:r>
            <a:endPar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6" name="图片 2"/>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48304" y="1268760"/>
            <a:ext cx="7200800" cy="558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94896" y="898728"/>
            <a:ext cx="7210192"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案例：斯坦福大学的地球环境能源系统学科融合</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生态文明理念的演变</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45041" y="980729"/>
            <a:ext cx="5999167" cy="576063"/>
          </a:xfrm>
        </p:spPr>
        <p:txBody>
          <a:bodyPr/>
          <a:lstStyle/>
          <a:p>
            <a:pPr>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西方生态思想</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生态马克思主义</a:t>
            </a:r>
            <a:endParaRPr lang="en-US" altLang="zh-CN" b="1" dirty="0">
              <a:latin typeface="微软雅黑" panose="020B0503020204020204" pitchFamily="34" charset="-122"/>
              <a:ea typeface="微软雅黑" panose="020B0503020204020204" pitchFamily="34" charset="-122"/>
            </a:endParaRPr>
          </a:p>
          <a:p>
            <a:endParaRPr lang="zh-CN" altLang="en-US"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15350" r="15350"/>
          <a:stretch>
            <a:fillRect/>
          </a:stretch>
        </p:blipFill>
        <p:spPr>
          <a:xfrm>
            <a:off x="4942384" y="1583673"/>
            <a:ext cx="3744416" cy="5013176"/>
          </a:xfrm>
          <a:prstGeom prst="rect">
            <a:avLst/>
          </a:prstGeom>
        </p:spPr>
      </p:pic>
      <p:sp>
        <p:nvSpPr>
          <p:cNvPr id="7" name="文本框 6"/>
          <p:cNvSpPr txBox="1"/>
          <p:nvPr/>
        </p:nvSpPr>
        <p:spPr>
          <a:xfrm>
            <a:off x="457200" y="2385531"/>
            <a:ext cx="4258816" cy="3409459"/>
          </a:xfrm>
          <a:prstGeom prst="rect">
            <a:avLst/>
          </a:prstGeom>
          <a:noFill/>
        </p:spPr>
        <p:txBody>
          <a:bodyPr wrap="square" rtlCol="0">
            <a:spAutoFit/>
          </a:bodyPr>
          <a:lstStyle/>
          <a:p>
            <a:pPr algn="just">
              <a:lnSpc>
                <a:spcPct val="200000"/>
              </a:lnSpc>
            </a:pPr>
            <a:r>
              <a:rPr lang="zh-CN" altLang="en-US" sz="2800" dirty="0">
                <a:latin typeface="微软雅黑" panose="020B0503020204020204" pitchFamily="34" charset="-122"/>
                <a:ea typeface="微软雅黑" panose="020B0503020204020204" pitchFamily="34" charset="-122"/>
              </a:rPr>
              <a:t>建立一种健康的生态道德价值观，并利用这套价值观引导我们实现人与自然的和谐发展。</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生态文明理念的演变</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45041" y="980729"/>
            <a:ext cx="8229600" cy="576063"/>
          </a:xfrm>
        </p:spPr>
        <p:txBody>
          <a:bodyPr/>
          <a:lstStyle/>
          <a:p>
            <a:pPr>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中国近代生态思想</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中国特色生态文明理念</a:t>
            </a:r>
            <a:endParaRPr lang="en-US" altLang="zh-CN"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0963" y="1597119"/>
            <a:ext cx="7617389" cy="4545042"/>
          </a:xfrm>
          <a:prstGeom prst="rect">
            <a:avLst/>
          </a:prstGeom>
        </p:spPr>
      </p:pic>
      <p:sp>
        <p:nvSpPr>
          <p:cNvPr id="8" name="矩形 7"/>
          <p:cNvSpPr/>
          <p:nvPr/>
        </p:nvSpPr>
        <p:spPr>
          <a:xfrm>
            <a:off x="1835696" y="6177617"/>
            <a:ext cx="5607925" cy="461665"/>
          </a:xfrm>
          <a:prstGeom prst="rect">
            <a:avLst/>
          </a:prstGeom>
        </p:spPr>
        <p:txBody>
          <a:bodyPr wrap="square">
            <a:spAutoFit/>
          </a:bodyPr>
          <a:lstStyle/>
          <a:p>
            <a:pPr marL="0" indent="0">
              <a:buNone/>
            </a:pPr>
            <a:r>
              <a:rPr lang="zh-CN" altLang="en-US" sz="2400" dirty="0">
                <a:latin typeface="微软雅黑" panose="020B0503020204020204" pitchFamily="34" charset="-122"/>
                <a:ea typeface="微软雅黑" panose="020B0503020204020204" pitchFamily="34" charset="-122"/>
              </a:rPr>
              <a:t>党的十七大首次提出“生态文明”概念</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生态文明理念的演变</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45041" y="980729"/>
            <a:ext cx="8229600" cy="1440159"/>
          </a:xfrm>
        </p:spPr>
        <p:txBody>
          <a:bodyPr/>
          <a:lstStyle/>
          <a:p>
            <a:pPr>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习近平生态文明思想的形成</a:t>
            </a:r>
            <a:endParaRPr lang="en-US" altLang="zh-CN" b="1" dirty="0">
              <a:latin typeface="微软雅黑" panose="020B0503020204020204" pitchFamily="34" charset="-122"/>
              <a:ea typeface="微软雅黑" panose="020B0503020204020204" pitchFamily="34" charset="-122"/>
            </a:endParaRPr>
          </a:p>
          <a:p>
            <a:pPr marL="0" indent="457200">
              <a:buNone/>
            </a:pPr>
            <a:r>
              <a:rPr lang="en-US" altLang="zh-CN" sz="2400" b="1" dirty="0">
                <a:latin typeface="微软雅黑" panose="020B0503020204020204" pitchFamily="34" charset="-122"/>
                <a:ea typeface="微软雅黑" panose="020B0503020204020204" pitchFamily="34" charset="-122"/>
              </a:rPr>
              <a:t>2018</a:t>
            </a:r>
            <a:r>
              <a:rPr lang="zh-CN" altLang="en-US" sz="2400" b="1" dirty="0">
                <a:latin typeface="微软雅黑" panose="020B0503020204020204" pitchFamily="34" charset="-122"/>
                <a:ea typeface="微软雅黑" panose="020B0503020204020204" pitchFamily="34" charset="-122"/>
              </a:rPr>
              <a:t>年全国生态保护大会回答了新时代生态文明建设“怎么看、怎么办、怎么干”等一系列重要问题。</a:t>
            </a:r>
            <a:endParaRPr lang="en-US" altLang="zh-CN" sz="2400" b="1" dirty="0">
              <a:latin typeface="微软雅黑" panose="020B0503020204020204" pitchFamily="34" charset="-122"/>
              <a:ea typeface="微软雅黑" panose="020B0503020204020204" pitchFamily="34" charset="-122"/>
            </a:endParaRPr>
          </a:p>
          <a:p>
            <a:pPr marL="0" indent="0">
              <a:buNone/>
            </a:pPr>
            <a:endParaRPr lang="zh-CN" altLang="en-US"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7277" y="2420888"/>
            <a:ext cx="4945127" cy="4104456"/>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两山理论</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pic>
        <p:nvPicPr>
          <p:cNvPr id="4" name="内容占位符 3"/>
          <p:cNvPicPr>
            <a:picLocks noGrp="1" noChangeAspect="1"/>
          </p:cNvPicPr>
          <p:nvPr>
            <p:ph idx="1"/>
          </p:nvPr>
        </p:nvPicPr>
        <p:blipFill>
          <a:blip r:embed="rId1"/>
          <a:stretch>
            <a:fillRect/>
          </a:stretch>
        </p:blipFill>
        <p:spPr>
          <a:xfrm>
            <a:off x="-4128" y="871489"/>
            <a:ext cx="9144000" cy="4536504"/>
          </a:xfrm>
          <a:prstGeom prst="rect">
            <a:avLst/>
          </a:prstGeom>
        </p:spPr>
      </p:pic>
      <p:sp>
        <p:nvSpPr>
          <p:cNvPr id="5" name="矩形 4"/>
          <p:cNvSpPr/>
          <p:nvPr/>
        </p:nvSpPr>
        <p:spPr>
          <a:xfrm>
            <a:off x="96174" y="5630088"/>
            <a:ext cx="9048044" cy="1077218"/>
          </a:xfrm>
          <a:prstGeom prst="rect">
            <a:avLst/>
          </a:prstGeom>
        </p:spPr>
        <p:txBody>
          <a:bodyPr wrap="square">
            <a:spAutoFit/>
          </a:bodyPr>
          <a:lstStyle/>
          <a:p>
            <a:r>
              <a:rPr lang="zh-CN" altLang="en-US" sz="3200" dirty="0">
                <a:solidFill>
                  <a:srgbClr val="000000"/>
                </a:solidFill>
                <a:latin typeface="微软雅黑" panose="020B0503020204020204" pitchFamily="34" charset="-122"/>
                <a:ea typeface="微软雅黑" panose="020B0503020204020204" pitchFamily="34" charset="-122"/>
              </a:rPr>
              <a:t>“两山”理论是习近平总书记提出，并与时俱进、不断丰富内涵的科学理论</a:t>
            </a:r>
            <a:endParaRPr lang="zh-CN" altLang="en-US" sz="3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生态文明建设的不同层面</a:t>
            </a:r>
            <a:endParaRPr lang="zh-CN" altLang="en-US" b="1" dirty="0">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323528" y="836714"/>
          <a:ext cx="8568952" cy="59766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生态文明建设与绿色发展</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45041" y="980729"/>
            <a:ext cx="8229600" cy="5267672"/>
          </a:xfrm>
        </p:spPr>
        <p:txBody>
          <a:bodyPr/>
          <a:lstStyle/>
          <a:p>
            <a:pPr>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生态农业</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生物肥料</a:t>
            </a:r>
            <a:endParaRPr lang="en-US" altLang="zh-CN" sz="2400" b="1"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生物农药</a:t>
            </a:r>
            <a:endParaRPr lang="en-US" altLang="zh-CN" sz="2400" b="1" dirty="0">
              <a:latin typeface="微软雅黑" panose="020B0503020204020204" pitchFamily="34" charset="-122"/>
              <a:ea typeface="微软雅黑" panose="020B0503020204020204" pitchFamily="34" charset="-122"/>
            </a:endParaRPr>
          </a:p>
          <a:p>
            <a:pPr marL="514350" indent="-51435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农田修复</a:t>
            </a:r>
            <a:endParaRPr lang="en-US" altLang="zh-CN"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19872" y="1844824"/>
            <a:ext cx="4855712" cy="3168352"/>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生态文明建设与绿色发展</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45041" y="980729"/>
            <a:ext cx="8229600" cy="2363311"/>
          </a:xfrm>
        </p:spPr>
        <p:txBody>
          <a:bodyPr/>
          <a:lstStyle/>
          <a:p>
            <a:pPr>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生态农业</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pPr marL="514350" indent="-514350">
              <a:buFont typeface="+mj-lt"/>
              <a:buAutoNum type="arabicPeriod" startAt="4"/>
            </a:pPr>
            <a:r>
              <a:rPr lang="zh-CN" altLang="en-US" sz="2400" b="1" dirty="0">
                <a:latin typeface="微软雅黑" panose="020B0503020204020204" pitchFamily="34" charset="-122"/>
                <a:ea typeface="微软雅黑" panose="020B0503020204020204" pitchFamily="34" charset="-122"/>
              </a:rPr>
              <a:t>农业机械化</a:t>
            </a:r>
            <a:endParaRPr lang="en-US" altLang="zh-CN" sz="2400" b="1" dirty="0">
              <a:latin typeface="微软雅黑" panose="020B0503020204020204" pitchFamily="34" charset="-122"/>
              <a:ea typeface="微软雅黑" panose="020B0503020204020204" pitchFamily="34" charset="-122"/>
            </a:endParaRPr>
          </a:p>
          <a:p>
            <a:pPr marL="514350" indent="-514350">
              <a:buFont typeface="+mj-lt"/>
              <a:buAutoNum type="arabicPeriod" startAt="4"/>
            </a:pPr>
            <a:r>
              <a:rPr lang="zh-CN" altLang="en-US" sz="2400" b="1" dirty="0">
                <a:latin typeface="微软雅黑" panose="020B0503020204020204" pitchFamily="34" charset="-122"/>
                <a:ea typeface="微软雅黑" panose="020B0503020204020204" pitchFamily="34" charset="-122"/>
              </a:rPr>
              <a:t>生态渔业</a:t>
            </a:r>
            <a:endParaRPr lang="en-US" altLang="zh-CN" sz="2400" b="1" dirty="0">
              <a:latin typeface="微软雅黑" panose="020B0503020204020204" pitchFamily="34" charset="-122"/>
              <a:ea typeface="微软雅黑" panose="020B0503020204020204" pitchFamily="34" charset="-122"/>
            </a:endParaRPr>
          </a:p>
          <a:p>
            <a:pPr marL="514350" indent="-514350">
              <a:buFont typeface="+mj-lt"/>
              <a:buAutoNum type="arabicPeriod" startAt="4"/>
            </a:pPr>
            <a:r>
              <a:rPr lang="zh-CN" altLang="en-US" sz="2400" b="1" dirty="0">
                <a:latin typeface="微软雅黑" panose="020B0503020204020204" pitchFamily="34" charset="-122"/>
                <a:ea typeface="微软雅黑" panose="020B0503020204020204" pitchFamily="34" charset="-122"/>
              </a:rPr>
              <a:t>生态畜牧业</a:t>
            </a:r>
            <a:endParaRPr lang="en-US" altLang="zh-CN"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4514" y="3412484"/>
            <a:ext cx="8805677" cy="334404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生态文明建设与绿色发展</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生态工业</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生态工业园示范区发展模式</a:t>
            </a:r>
            <a:endParaRPr lang="en-US" altLang="zh-CN"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 y="1556791"/>
            <a:ext cx="8435280" cy="5295871"/>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生态文明建设与绿色发展</a:t>
            </a:r>
            <a:endParaRPr lang="zh-CN" altLang="en-US"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生态服务业</a:t>
            </a: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、生态金融</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、绿色物流</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、生态旅游</a:t>
            </a:r>
            <a:endParaRPr lang="zh-CN" altLang="en-US" sz="24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5816" y="1700808"/>
            <a:ext cx="6011891" cy="4005423"/>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六大理念</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3" name="内容占位符 2"/>
          <p:cNvSpPr>
            <a:spLocks noGrp="1"/>
          </p:cNvSpPr>
          <p:nvPr>
            <p:ph idx="1"/>
          </p:nvPr>
        </p:nvSpPr>
        <p:spPr>
          <a:xfrm>
            <a:off x="323528" y="836713"/>
            <a:ext cx="8229600" cy="5267672"/>
          </a:xfrm>
        </p:spPr>
        <p:txBody>
          <a:bodyPr/>
          <a:lstStyle/>
          <a:p>
            <a:pPr>
              <a:lnSpc>
                <a:spcPct val="150000"/>
              </a:lnSpc>
              <a:buNone/>
            </a:pPr>
            <a:r>
              <a:rPr lang="zh-CN" altLang="en-US" sz="3200" b="1" dirty="0">
                <a:latin typeface="微软雅黑" panose="020B0503020204020204" pitchFamily="34" charset="-122"/>
                <a:ea typeface="微软雅黑" panose="020B0503020204020204" pitchFamily="34" charset="-122"/>
              </a:rPr>
              <a:t>    尊重自然、顺应自然、保护自然</a:t>
            </a:r>
            <a:endParaRPr lang="en-US" altLang="zh-CN" sz="3200" b="1" dirty="0">
              <a:latin typeface="微软雅黑" panose="020B0503020204020204" pitchFamily="34" charset="-122"/>
              <a:ea typeface="微软雅黑" panose="020B0503020204020204" pitchFamily="34" charset="-122"/>
            </a:endParaRPr>
          </a:p>
          <a:p>
            <a:pPr>
              <a:lnSpc>
                <a:spcPct val="150000"/>
              </a:lnSpc>
              <a:buNone/>
            </a:pPr>
            <a:r>
              <a:rPr lang="zh-CN" altLang="en-US" sz="3200" b="1" dirty="0">
                <a:latin typeface="微软雅黑" panose="020B0503020204020204" pitchFamily="34" charset="-122"/>
                <a:ea typeface="微软雅黑" panose="020B0503020204020204" pitchFamily="34" charset="-122"/>
              </a:rPr>
              <a:t>    发展和保护相统一</a:t>
            </a:r>
            <a:endParaRPr lang="en-US" altLang="zh-CN" sz="3200" b="1" dirty="0">
              <a:latin typeface="微软雅黑" panose="020B0503020204020204" pitchFamily="34" charset="-122"/>
              <a:ea typeface="微软雅黑" panose="020B0503020204020204" pitchFamily="34" charset="-122"/>
            </a:endParaRPr>
          </a:p>
          <a:p>
            <a:pPr>
              <a:lnSpc>
                <a:spcPct val="150000"/>
              </a:lnSpc>
              <a:buNone/>
            </a:pPr>
            <a:r>
              <a:rPr lang="zh-CN" altLang="en-US" sz="3200" b="1" dirty="0">
                <a:latin typeface="微软雅黑" panose="020B0503020204020204" pitchFamily="34" charset="-122"/>
                <a:ea typeface="微软雅黑" panose="020B0503020204020204" pitchFamily="34" charset="-122"/>
              </a:rPr>
              <a:t>    绿水青山就是金山银山</a:t>
            </a:r>
            <a:endParaRPr lang="en-US" altLang="zh-CN" sz="3200" b="1" dirty="0">
              <a:latin typeface="微软雅黑" panose="020B0503020204020204" pitchFamily="34" charset="-122"/>
              <a:ea typeface="微软雅黑" panose="020B0503020204020204" pitchFamily="34" charset="-122"/>
            </a:endParaRPr>
          </a:p>
          <a:p>
            <a:pPr>
              <a:lnSpc>
                <a:spcPct val="150000"/>
              </a:lnSpc>
              <a:buNone/>
            </a:pPr>
            <a:r>
              <a:rPr lang="en-US" altLang="zh-CN" sz="3200" b="1" dirty="0">
                <a:latin typeface="微软雅黑" panose="020B0503020204020204" pitchFamily="34" charset="-122"/>
                <a:ea typeface="微软雅黑" panose="020B0503020204020204" pitchFamily="34" charset="-122"/>
              </a:rPr>
              <a:t>    </a:t>
            </a:r>
            <a:r>
              <a:rPr lang="zh-CN" altLang="en-US" sz="3200" b="1" dirty="0">
                <a:latin typeface="微软雅黑" panose="020B0503020204020204" pitchFamily="34" charset="-122"/>
                <a:ea typeface="微软雅黑" panose="020B0503020204020204" pitchFamily="34" charset="-122"/>
              </a:rPr>
              <a:t>自然价值和自然资本</a:t>
            </a:r>
            <a:endParaRPr lang="en-US" altLang="zh-CN" sz="3200" b="1" dirty="0">
              <a:latin typeface="微软雅黑" panose="020B0503020204020204" pitchFamily="34" charset="-122"/>
              <a:ea typeface="微软雅黑" panose="020B0503020204020204" pitchFamily="34" charset="-122"/>
            </a:endParaRPr>
          </a:p>
          <a:p>
            <a:pPr>
              <a:lnSpc>
                <a:spcPct val="150000"/>
              </a:lnSpc>
              <a:buNone/>
            </a:pPr>
            <a:r>
              <a:rPr lang="zh-CN" altLang="en-US" sz="3200" b="1" dirty="0">
                <a:latin typeface="微软雅黑" panose="020B0503020204020204" pitchFamily="34" charset="-122"/>
                <a:ea typeface="微软雅黑" panose="020B0503020204020204" pitchFamily="34" charset="-122"/>
              </a:rPr>
              <a:t>    空间均衡</a:t>
            </a:r>
            <a:endParaRPr lang="en-US" altLang="zh-CN" sz="3200" b="1" dirty="0">
              <a:latin typeface="微软雅黑" panose="020B0503020204020204" pitchFamily="34" charset="-122"/>
              <a:ea typeface="微软雅黑" panose="020B0503020204020204" pitchFamily="34" charset="-122"/>
            </a:endParaRPr>
          </a:p>
          <a:p>
            <a:pPr>
              <a:lnSpc>
                <a:spcPct val="150000"/>
              </a:lnSpc>
              <a:buNone/>
            </a:pPr>
            <a:r>
              <a:rPr lang="zh-CN" altLang="en-US" sz="3200" b="1" dirty="0">
                <a:latin typeface="微软雅黑" panose="020B0503020204020204" pitchFamily="34" charset="-122"/>
                <a:ea typeface="微软雅黑" panose="020B0503020204020204" pitchFamily="34" charset="-122"/>
              </a:rPr>
              <a:t>    山水林田湖是一个生命共同体</a:t>
            </a:r>
            <a:endParaRPr lang="zh-CN" altLang="en-US" sz="3200" b="1" dirty="0">
              <a:latin typeface="微软雅黑" panose="020B0503020204020204" pitchFamily="34" charset="-122"/>
              <a:ea typeface="微软雅黑" panose="020B0503020204020204" pitchFamily="34" charset="-122"/>
            </a:endParaRPr>
          </a:p>
          <a:p>
            <a:endParaRPr lang="zh-CN" altLang="en-US" dirty="0"/>
          </a:p>
        </p:txBody>
      </p:sp>
      <p:sp>
        <p:nvSpPr>
          <p:cNvPr id="4" name="矩形 3"/>
          <p:cNvSpPr/>
          <p:nvPr/>
        </p:nvSpPr>
        <p:spPr>
          <a:xfrm>
            <a:off x="3304534" y="6017568"/>
            <a:ext cx="5394425" cy="461665"/>
          </a:xfrm>
          <a:prstGeom prst="rect">
            <a:avLst/>
          </a:prstGeom>
        </p:spPr>
        <p:txBody>
          <a:bodyPr wrap="none">
            <a:spAutoFit/>
          </a:bodyPr>
          <a:lstStyle/>
          <a:p>
            <a:r>
              <a:rPr lang="zh-CN" altLang="en-US" sz="2400" dirty="0"/>
              <a:t>生态文明体制改革总体方案（</a:t>
            </a:r>
            <a:r>
              <a:rPr lang="en-US" altLang="zh-CN" sz="2400" dirty="0"/>
              <a:t>2015</a:t>
            </a:r>
            <a:r>
              <a:rPr lang="zh-CN" altLang="en-US" sz="2400" dirty="0"/>
              <a:t>）</a:t>
            </a:r>
            <a:endParaRPr lang="en-US" altLang="zh-CN" sz="2400" dirty="0"/>
          </a:p>
        </p:txBody>
      </p:sp>
    </p:spTree>
  </p:cSld>
  <p:clrMapOvr>
    <a:masterClrMapping/>
  </p:clrMapOvr>
</p:sld>
</file>

<file path=ppt/tags/tag1.xml><?xml version="1.0" encoding="utf-8"?>
<p:tagLst xmlns:p="http://schemas.openxmlformats.org/presentationml/2006/main">
  <p:tag name="TIMING" val="|2.2|1.8|3.7|19.5|9.9"/>
</p:tagLst>
</file>

<file path=ppt/theme/theme1.xml><?xml version="1.0" encoding="utf-8"?>
<a:theme xmlns:a="http://schemas.openxmlformats.org/drawingml/2006/main" name="Level">
  <a:themeElements>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Level">
      <a:majorFont>
        <a:latin typeface="Garamond"/>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红色系">
      <a:dk1>
        <a:sysClr val="windowText" lastClr="000000"/>
      </a:dk1>
      <a:lt1>
        <a:sysClr val="window" lastClr="FFFFFF"/>
      </a:lt1>
      <a:dk2>
        <a:srgbClr val="1F497D"/>
      </a:dk2>
      <a:lt2>
        <a:srgbClr val="EEECE1"/>
      </a:lt2>
      <a:accent1>
        <a:srgbClr val="C00000"/>
      </a:accent1>
      <a:accent2>
        <a:srgbClr val="C00000"/>
      </a:accent2>
      <a:accent3>
        <a:srgbClr val="C00000"/>
      </a:accent3>
      <a:accent4>
        <a:srgbClr val="C00000"/>
      </a:accent4>
      <a:accent5>
        <a:srgbClr val="4BACC6"/>
      </a:accent5>
      <a:accent6>
        <a:srgbClr val="F79646"/>
      </a:accent6>
      <a:hlink>
        <a:srgbClr val="0000FF"/>
      </a:hlink>
      <a:folHlink>
        <a:srgbClr val="800080"/>
      </a:folHlink>
    </a:clrScheme>
    <a:fontScheme name="自定义 2">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电转燃气：技术和商业模式</Template>
  <TotalTime>0</TotalTime>
  <Words>11047</Words>
  <Application>WPS 演示</Application>
  <PresentationFormat>全屏显示(4:3)</PresentationFormat>
  <Paragraphs>907</Paragraphs>
  <Slides>117</Slides>
  <Notes>62</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117</vt:i4>
      </vt:variant>
    </vt:vector>
  </HeadingPairs>
  <TitlesOfParts>
    <vt:vector size="144" baseType="lpstr">
      <vt:lpstr>Arial</vt:lpstr>
      <vt:lpstr>宋体</vt:lpstr>
      <vt:lpstr>Wingdings</vt:lpstr>
      <vt:lpstr>Verdana</vt:lpstr>
      <vt:lpstr>Times New Roman</vt:lpstr>
      <vt:lpstr>Garamond</vt:lpstr>
      <vt:lpstr>微软雅黑</vt:lpstr>
      <vt:lpstr>Arial Black</vt:lpstr>
      <vt:lpstr>隶书</vt:lpstr>
      <vt:lpstr>华文楷体</vt:lpstr>
      <vt:lpstr>华文中宋</vt:lpstr>
      <vt:lpstr>Arial Unicode MS</vt:lpstr>
      <vt:lpstr>等线</vt:lpstr>
      <vt:lpstr>MS PGothic</vt:lpstr>
      <vt:lpstr>黑体</vt:lpstr>
      <vt:lpstr>Symbol</vt:lpstr>
      <vt:lpstr>楷体_GB2312</vt:lpstr>
      <vt:lpstr>新宋体</vt:lpstr>
      <vt:lpstr>华文新魏</vt:lpstr>
      <vt:lpstr>Corbel</vt:lpstr>
      <vt:lpstr>Tahoma</vt:lpstr>
      <vt:lpstr>方正正准黑简体</vt:lpstr>
      <vt:lpstr>Calibri</vt:lpstr>
      <vt:lpstr>Arial</vt:lpstr>
      <vt:lpstr>方正仿宋_GB2312</vt:lpstr>
      <vt:lpstr>Level</vt:lpstr>
      <vt:lpstr>第一PPT，www.1ppt.com</vt:lpstr>
      <vt:lpstr>环境工程导论</vt:lpstr>
      <vt:lpstr>课程目的一、工程教育对知识和能力要求</vt:lpstr>
      <vt:lpstr>一、工程教育对知识和能力要求</vt:lpstr>
      <vt:lpstr>一、工程教育对知识和能力要求</vt:lpstr>
      <vt:lpstr>一、工程教育对知识和能力要求</vt:lpstr>
      <vt:lpstr>一、工程教育对知识和能力要求</vt:lpstr>
      <vt:lpstr>价值塑造、能力培养、知识传授“三位一体”的教育模式</vt:lpstr>
      <vt:lpstr>目的二、了解环境工程学科的基本内容</vt:lpstr>
      <vt:lpstr>目的三、跨学科融合</vt:lpstr>
      <vt:lpstr>目的三、跨学科融合</vt:lpstr>
      <vt:lpstr>目的三、跨学科融合</vt:lpstr>
      <vt:lpstr>PowerPoint 演示文稿</vt:lpstr>
      <vt:lpstr>PowerPoint 演示文稿</vt:lpstr>
      <vt:lpstr>PowerPoint 演示文稿</vt:lpstr>
      <vt:lpstr>PowerPoint 演示文稿</vt:lpstr>
      <vt:lpstr>PowerPoint 演示文稿</vt:lpstr>
      <vt:lpstr>PowerPoint 演示文稿</vt:lpstr>
      <vt:lpstr>第一讲 社会主义生态文明理论</vt:lpstr>
      <vt:lpstr>一、环境与人类的关系</vt:lpstr>
      <vt:lpstr>一、环境与人类的关系</vt:lpstr>
      <vt:lpstr>一、环境与人类的关系</vt:lpstr>
      <vt:lpstr>一、环境与人类的关系</vt:lpstr>
      <vt:lpstr>一、环境与人类的关系</vt:lpstr>
      <vt:lpstr>PowerPoint 演示文稿</vt:lpstr>
      <vt:lpstr>是什么在支持人类生态系统？</vt:lpstr>
      <vt:lpstr>是什么在支持人类生态系统？</vt:lpstr>
      <vt:lpstr>一、环境与人类的关系</vt:lpstr>
      <vt:lpstr>一、环境与人类的关系</vt:lpstr>
      <vt:lpstr>一、环境与人类的关系</vt:lpstr>
      <vt:lpstr>PowerPoint 演示文稿</vt:lpstr>
      <vt:lpstr>PowerPoint 演示文稿</vt:lpstr>
      <vt:lpstr>PowerPoint 演示文稿</vt:lpstr>
      <vt:lpstr>人类文明的演进</vt:lpstr>
      <vt:lpstr>人类文明的演进</vt:lpstr>
      <vt:lpstr>PowerPoint 演示文稿</vt:lpstr>
      <vt:lpstr>PowerPoint 演示文稿</vt:lpstr>
      <vt:lpstr>一、环境与人类的关系</vt:lpstr>
      <vt:lpstr>PowerPoint 演示文稿</vt:lpstr>
      <vt:lpstr>PowerPoint 演示文稿</vt:lpstr>
      <vt:lpstr>生态文明理论讲解与政策解读</vt:lpstr>
      <vt:lpstr>二、生态环境问题与可持续发展</vt:lpstr>
      <vt:lpstr>近代历史上的环境公害事件</vt:lpstr>
      <vt:lpstr>PowerPoint 演示文稿</vt:lpstr>
      <vt:lpstr>PowerPoint 演示文稿</vt:lpstr>
      <vt:lpstr>PowerPoint 演示文稿</vt:lpstr>
      <vt:lpstr>当代著名环境公害事件</vt:lpstr>
      <vt:lpstr>我国环境公害事件</vt:lpstr>
      <vt:lpstr>全国大范围重度灰霾天气</vt:lpstr>
      <vt:lpstr>代表性环境著作</vt:lpstr>
      <vt:lpstr>历史上重要的环境国际会议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  容</vt:lpstr>
      <vt:lpstr>生态文明理念的演变</vt:lpstr>
      <vt:lpstr>生态文明理念的演变</vt:lpstr>
      <vt:lpstr>生态文明理念的演变</vt:lpstr>
      <vt:lpstr>生态文明理念的演变</vt:lpstr>
      <vt:lpstr>两山理论</vt:lpstr>
      <vt:lpstr>生态文明建设的不同层面</vt:lpstr>
      <vt:lpstr>生态文明建设与绿色发展</vt:lpstr>
      <vt:lpstr>生态文明建设与绿色发展</vt:lpstr>
      <vt:lpstr>生态文明建设与绿色发展</vt:lpstr>
      <vt:lpstr>生态文明建设与绿色发展</vt:lpstr>
      <vt:lpstr>六大理念</vt:lpstr>
      <vt:lpstr>PowerPoint 演示文稿</vt:lpstr>
      <vt:lpstr>PowerPoint 演示文稿</vt:lpstr>
      <vt:lpstr>新时代社会主义生态文化</vt:lpstr>
      <vt:lpstr>新时代社会主义生态文化</vt:lpstr>
      <vt:lpstr>新时代社会主义生态文化</vt:lpstr>
      <vt:lpstr>新时代社会主义生态文化</vt:lpstr>
      <vt:lpstr>内  容</vt:lpstr>
      <vt:lpstr>十九届四中全会</vt:lpstr>
      <vt:lpstr>十九届四中全会</vt:lpstr>
      <vt:lpstr>十九届五中全会生态文明政策解读</vt:lpstr>
      <vt:lpstr>十九届五中全会生态文明政策解读</vt:lpstr>
      <vt:lpstr>十九届五中全会生态文明政策解读</vt:lpstr>
      <vt:lpstr>十九届五中全会生态文明政策解读</vt:lpstr>
      <vt:lpstr>十九届五中全会生态文明政策解读</vt:lpstr>
      <vt:lpstr>十九届五中全会生态文明政策解读</vt:lpstr>
      <vt:lpstr>二十大生态文明政策解读</vt:lpstr>
      <vt:lpstr>二十大生态文明政策解读</vt:lpstr>
      <vt:lpstr>PowerPoint 演示文稿</vt:lpstr>
    </vt:vector>
  </TitlesOfParts>
  <Company>hg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吴旭</dc:creator>
  <cp:lastModifiedBy>WPS_1627117468</cp:lastModifiedBy>
  <cp:revision>665</cp:revision>
  <cp:lastPrinted>2113-01-01T00:00:00Z</cp:lastPrinted>
  <dcterms:created xsi:type="dcterms:W3CDTF">2004-04-13T11:39:00Z</dcterms:created>
  <dcterms:modified xsi:type="dcterms:W3CDTF">2025-10-13T12:31:13Z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95117FF2195847EB90126B83FEACA323_12</vt:lpwstr>
  </property>
  <property fmtid="{D5CDD505-2E9C-101B-9397-08002B2CF9AE}" pid="3" name="KSOProductBuildVer">
    <vt:lpwstr>2052-12.1.0.22529</vt:lpwstr>
  </property>
</Properties>
</file>